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825" r:id="rId2"/>
    <p:sldMasterId id="2147484012" r:id="rId3"/>
  </p:sldMasterIdLst>
  <p:notesMasterIdLst>
    <p:notesMasterId r:id="rId111"/>
  </p:notesMasterIdLst>
  <p:handoutMasterIdLst>
    <p:handoutMasterId r:id="rId112"/>
  </p:handoutMasterIdLst>
  <p:sldIdLst>
    <p:sldId id="389" r:id="rId4"/>
    <p:sldId id="384" r:id="rId5"/>
    <p:sldId id="256" r:id="rId6"/>
    <p:sldId id="385" r:id="rId7"/>
    <p:sldId id="361" r:id="rId8"/>
    <p:sldId id="363" r:id="rId9"/>
    <p:sldId id="351" r:id="rId10"/>
    <p:sldId id="352" r:id="rId11"/>
    <p:sldId id="353" r:id="rId12"/>
    <p:sldId id="381" r:id="rId13"/>
    <p:sldId id="380" r:id="rId14"/>
    <p:sldId id="354" r:id="rId15"/>
    <p:sldId id="355" r:id="rId16"/>
    <p:sldId id="364" r:id="rId17"/>
    <p:sldId id="356" r:id="rId18"/>
    <p:sldId id="382" r:id="rId19"/>
    <p:sldId id="417" r:id="rId20"/>
    <p:sldId id="393" r:id="rId21"/>
    <p:sldId id="391" r:id="rId22"/>
    <p:sldId id="369" r:id="rId23"/>
    <p:sldId id="368" r:id="rId24"/>
    <p:sldId id="395" r:id="rId25"/>
    <p:sldId id="370" r:id="rId26"/>
    <p:sldId id="371" r:id="rId27"/>
    <p:sldId id="374" r:id="rId28"/>
    <p:sldId id="372" r:id="rId29"/>
    <p:sldId id="394" r:id="rId30"/>
    <p:sldId id="392" r:id="rId31"/>
    <p:sldId id="396" r:id="rId32"/>
    <p:sldId id="397" r:id="rId33"/>
    <p:sldId id="398" r:id="rId34"/>
    <p:sldId id="262" r:id="rId35"/>
    <p:sldId id="263" r:id="rId36"/>
    <p:sldId id="265" r:id="rId37"/>
    <p:sldId id="266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399" r:id="rId48"/>
    <p:sldId id="400" r:id="rId49"/>
    <p:sldId id="405" r:id="rId50"/>
    <p:sldId id="401" r:id="rId51"/>
    <p:sldId id="406" r:id="rId52"/>
    <p:sldId id="295" r:id="rId53"/>
    <p:sldId id="264" r:id="rId54"/>
    <p:sldId id="296" r:id="rId55"/>
    <p:sldId id="347" r:id="rId56"/>
    <p:sldId id="297" r:id="rId57"/>
    <p:sldId id="298" r:id="rId58"/>
    <p:sldId id="299" r:id="rId59"/>
    <p:sldId id="373" r:id="rId60"/>
    <p:sldId id="378" r:id="rId61"/>
    <p:sldId id="312" r:id="rId62"/>
    <p:sldId id="314" r:id="rId63"/>
    <p:sldId id="316" r:id="rId64"/>
    <p:sldId id="317" r:id="rId65"/>
    <p:sldId id="402" r:id="rId66"/>
    <p:sldId id="408" r:id="rId67"/>
    <p:sldId id="315" r:id="rId68"/>
    <p:sldId id="377" r:id="rId69"/>
    <p:sldId id="407" r:id="rId70"/>
    <p:sldId id="313" r:id="rId71"/>
    <p:sldId id="318" r:id="rId72"/>
    <p:sldId id="319" r:id="rId73"/>
    <p:sldId id="300" r:id="rId74"/>
    <p:sldId id="301" r:id="rId75"/>
    <p:sldId id="302" r:id="rId76"/>
    <p:sldId id="303" r:id="rId77"/>
    <p:sldId id="304" r:id="rId78"/>
    <p:sldId id="306" r:id="rId79"/>
    <p:sldId id="307" r:id="rId80"/>
    <p:sldId id="277" r:id="rId81"/>
    <p:sldId id="278" r:id="rId82"/>
    <p:sldId id="279" r:id="rId83"/>
    <p:sldId id="280" r:id="rId84"/>
    <p:sldId id="281" r:id="rId85"/>
    <p:sldId id="282" r:id="rId86"/>
    <p:sldId id="283" r:id="rId87"/>
    <p:sldId id="284" r:id="rId88"/>
    <p:sldId id="285" r:id="rId89"/>
    <p:sldId id="286" r:id="rId90"/>
    <p:sldId id="287" r:id="rId91"/>
    <p:sldId id="288" r:id="rId92"/>
    <p:sldId id="308" r:id="rId93"/>
    <p:sldId id="309" r:id="rId94"/>
    <p:sldId id="310" r:id="rId95"/>
    <p:sldId id="403" r:id="rId96"/>
    <p:sldId id="321" r:id="rId97"/>
    <p:sldId id="322" r:id="rId98"/>
    <p:sldId id="323" r:id="rId99"/>
    <p:sldId id="404" r:id="rId100"/>
    <p:sldId id="324" r:id="rId101"/>
    <p:sldId id="325" r:id="rId102"/>
    <p:sldId id="409" r:id="rId103"/>
    <p:sldId id="410" r:id="rId104"/>
    <p:sldId id="416" r:id="rId105"/>
    <p:sldId id="414" r:id="rId106"/>
    <p:sldId id="415" r:id="rId107"/>
    <p:sldId id="413" r:id="rId108"/>
    <p:sldId id="412" r:id="rId109"/>
    <p:sldId id="346" r:id="rId110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114FFB"/>
    <a:srgbClr val="669900"/>
    <a:srgbClr val="F95AB7"/>
    <a:srgbClr val="B760F9"/>
    <a:srgbClr val="00FF00"/>
    <a:srgbClr val="A2C1FE"/>
    <a:srgbClr val="E540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18" autoAdjust="0"/>
  </p:normalViewPr>
  <p:slideViewPr>
    <p:cSldViewPr snapToGrid="0">
      <p:cViewPr>
        <p:scale>
          <a:sx n="70" d="100"/>
          <a:sy n="70" d="100"/>
        </p:scale>
        <p:origin x="-129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AB23F858-9D97-4B0A-ADB6-69F77E367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ABCFF54F-A0F4-43ED-A82E-B054E8A31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6983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7388"/>
            <a:ext cx="4521200" cy="33909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FB650E-7E9E-4BD9-ACD2-8237D5C2BD4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2800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3F930D-9705-449B-A463-A5169CB74680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09D7D6-B802-4A01-9271-E3FDC8005B23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845275-FC2B-4411-87DA-7B17622928F7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FEB407-7947-4E52-B99C-52B00429CE31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140BC4-2609-4691-9F73-D0478C1787D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B366C1-19CD-42E2-849D-992CCA450EFD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FD66AC-0C6B-45E8-B7C2-B99BB7A832E8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810D96-1552-43A4-91DB-65FD132514AF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14438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4A9376-1BC0-49B2-B37A-C13CBE91DA99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14541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94F4E2-2561-4E94-9260-BA1F99737216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14643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CE1F6F-26C6-4AD7-9E0A-FE1F5A240E4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5C0822-5342-4A4A-8000-3065EDF31B61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14745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77A84-523D-4B7B-A657-1744A25B5560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14848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F985DF-9932-457F-8B5D-C40CB443C381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14950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962484-B601-4A19-9BDE-CCA27BFE1A4B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15053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4A591F-ABAD-453E-A569-0DB8847CFAC8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15155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0A8300-004A-4727-94FD-8D9C663FB00D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15257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8DAEAD-6B38-4722-9F31-5563B4482144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15360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416C23-D270-47DE-97BE-00E5E2EC6A3B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15462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E8ABD6-12BA-4E22-BEBB-9ED1AD6E1750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15565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3DB710-5277-4B62-99D1-B46562F6E16A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15667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2BDA17-6CBB-4E90-ACA5-C3C8F86E417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CEC735-6B36-458B-9DE1-AA042834F0FB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207535-6F5B-4F14-A6F6-CC8B44DC8BE4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15769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14915F-9C20-4BB8-B1EC-D96F89D56F8B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  <p:sp>
        <p:nvSpPr>
          <p:cNvPr id="15872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5C18C8-5F75-4DB0-815B-69AA2A81F8B6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  <p:sp>
        <p:nvSpPr>
          <p:cNvPr id="15974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70D1D6-1577-454B-B4F5-F9BBADE93181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16077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C2AD27-AF65-4370-9AF4-C03CF143D617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  <p:sp>
        <p:nvSpPr>
          <p:cNvPr id="16179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2B8406-A52E-4A88-93A7-20484036CAF5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16384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514AA9-18E7-4EFB-921F-24D53A1F75C0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2F6C3-7F1C-434B-B70A-C52A78B7E41E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6299F0-679B-4D74-86AD-7B5D2FAF7A6A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7FBA5A-4E38-41DA-A4BE-B3FC4C889E9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66FF91-2630-40DD-BA71-ED4AAD573641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C3EC4D-5EFD-48E1-AD81-F88669FFC273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7F120E-43E7-40D6-BD88-B5BC7DC7DC01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1132BB-540B-4733-AB69-710FFAB50057}" type="slidenum">
              <a:rPr lang="en-US" altLang="en-US" smtClean="0"/>
              <a:pPr/>
              <a:t>63</a:t>
            </a:fld>
            <a:endParaRPr lang="en-US" altLang="en-US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7E3174-030B-4562-B942-863B1ED64D6A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EFF1AE-1325-417C-BF71-DEBD26F2B11C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DDA2B5-6409-4778-AD29-F235934990F4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7612EC-944B-44B0-8B8A-99D7B8C20687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1B23C2-13DC-4E0B-8EF4-F8877634FE92}" type="slidenum">
              <a:rPr lang="en-US" altLang="en-US" smtClean="0"/>
              <a:pPr/>
              <a:t>69</a:t>
            </a:fld>
            <a:endParaRPr lang="en-US" altLang="en-US" smtClean="0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ECC1A0-43DD-4E56-9D91-BFB9F441B059}" type="slidenum">
              <a:rPr lang="en-US" altLang="en-US" smtClean="0"/>
              <a:pPr/>
              <a:t>70</a:t>
            </a:fld>
            <a:endParaRPr lang="en-US" altLang="en-US" smtClean="0"/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016738-B875-4680-8FDA-04A19CF8A4B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B996DF-AD40-43A8-A471-375EFBE16E31}" type="slidenum">
              <a:rPr lang="en-US" altLang="en-US" smtClean="0"/>
              <a:pPr/>
              <a:t>71</a:t>
            </a:fld>
            <a:endParaRPr lang="en-US" altLang="en-US" smtClean="0"/>
          </a:p>
        </p:txBody>
      </p:sp>
      <p:sp>
        <p:nvSpPr>
          <p:cNvPr id="17817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818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E670BD-BF32-4FAD-B37E-38E8305C3775}" type="slidenum">
              <a:rPr lang="en-US" altLang="en-US" smtClean="0"/>
              <a:pPr/>
              <a:t>72</a:t>
            </a:fld>
            <a:endParaRPr lang="en-US" altLang="en-US" smtClean="0"/>
          </a:p>
        </p:txBody>
      </p:sp>
      <p:sp>
        <p:nvSpPr>
          <p:cNvPr id="17920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4D70B9-5B81-4863-8713-90F57AA52184}" type="slidenum">
              <a:rPr lang="en-US" altLang="en-US" smtClean="0"/>
              <a:pPr/>
              <a:t>73</a:t>
            </a:fld>
            <a:endParaRPr lang="en-US" altLang="en-US" smtClean="0"/>
          </a:p>
        </p:txBody>
      </p:sp>
      <p:sp>
        <p:nvSpPr>
          <p:cNvPr id="18022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022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E61D2A-66E0-47C1-B61B-B36668224BFC}" type="slidenum">
              <a:rPr lang="en-US" altLang="en-US" smtClean="0"/>
              <a:pPr/>
              <a:t>74</a:t>
            </a:fld>
            <a:endParaRPr lang="en-US" altLang="en-US" smtClean="0"/>
          </a:p>
        </p:txBody>
      </p:sp>
      <p:sp>
        <p:nvSpPr>
          <p:cNvPr id="18125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125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D721AD-4AD3-434C-8931-933A4FDB6F44}" type="slidenum">
              <a:rPr lang="en-US" altLang="en-US" smtClean="0"/>
              <a:pPr/>
              <a:t>75</a:t>
            </a:fld>
            <a:endParaRPr lang="en-US" altLang="en-US" smtClean="0"/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82A6BB-34F7-4A54-8F04-2494813ABEBD}" type="slidenum">
              <a:rPr lang="en-US" altLang="en-US" smtClean="0"/>
              <a:pPr/>
              <a:t>76</a:t>
            </a:fld>
            <a:endParaRPr lang="en-US" altLang="en-US" smtClean="0"/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6828B6-5F2A-4A4C-AFAA-A1B3A1800C48}" type="slidenum">
              <a:rPr lang="en-US" altLang="en-US" smtClean="0"/>
              <a:pPr/>
              <a:t>77</a:t>
            </a:fld>
            <a:endParaRPr lang="en-US" altLang="en-US" smtClean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4C8F79-6CE9-4025-A190-23B2973593E3}" type="slidenum">
              <a:rPr lang="en-US" altLang="en-US" smtClean="0"/>
              <a:pPr/>
              <a:t>78</a:t>
            </a:fld>
            <a:endParaRPr lang="en-US" altLang="en-US" smtClean="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0161AC-10EA-435D-A379-ED98A7E86118}" type="slidenum">
              <a:rPr lang="en-US" altLang="en-US" smtClean="0"/>
              <a:pPr/>
              <a:t>79</a:t>
            </a:fld>
            <a:endParaRPr lang="en-US" altLang="en-US" smtClean="0"/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F153BF-C60E-47DF-A18A-95457AA4ABE7}" type="slidenum">
              <a:rPr lang="en-US" altLang="en-US" smtClean="0"/>
              <a:pPr/>
              <a:t>80</a:t>
            </a:fld>
            <a:endParaRPr lang="en-US" altLang="en-US" smtClean="0"/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46F44E-67CB-4A12-B54B-AC0DD1E784BC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5AD177-2FDC-403D-9636-5CD914CF4F06}" type="slidenum">
              <a:rPr lang="en-US" altLang="en-US" smtClean="0"/>
              <a:pPr/>
              <a:t>81</a:t>
            </a:fld>
            <a:endParaRPr lang="en-US" altLang="en-US" smtClean="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CA7350-229A-4545-9F1D-438707015EBA}" type="slidenum">
              <a:rPr lang="en-US" altLang="en-US" smtClean="0"/>
              <a:pPr/>
              <a:t>82</a:t>
            </a:fld>
            <a:endParaRPr lang="en-US" altLang="en-US" smtClean="0"/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B2AD6D-513B-4240-BEA9-18BCEF3B3A04}" type="slidenum">
              <a:rPr lang="en-US" altLang="en-US" smtClean="0"/>
              <a:pPr/>
              <a:t>83</a:t>
            </a:fld>
            <a:endParaRPr lang="en-US" altLang="en-US" smtClean="0"/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F4D057-DECD-4398-9EE9-4F33093A396D}" type="slidenum">
              <a:rPr lang="en-US" altLang="en-US" smtClean="0"/>
              <a:pPr/>
              <a:t>84</a:t>
            </a:fld>
            <a:endParaRPr lang="en-US" altLang="en-US" smtClean="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FA3BF3-FFE9-4053-9131-6F35BC9D4578}" type="slidenum">
              <a:rPr lang="en-US" altLang="en-US" smtClean="0"/>
              <a:pPr/>
              <a:t>85</a:t>
            </a:fld>
            <a:endParaRPr lang="en-US" altLang="en-US" smtClean="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7EBD70-E2CA-4AD2-BF2A-9BC6C176F244}" type="slidenum">
              <a:rPr lang="en-US" altLang="en-US" smtClean="0"/>
              <a:pPr/>
              <a:t>86</a:t>
            </a:fld>
            <a:endParaRPr lang="en-US" altLang="en-US" smtClean="0"/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0915E4-EDC0-416E-9D3C-A692FF87D7C8}" type="slidenum">
              <a:rPr lang="en-US" altLang="en-US" smtClean="0"/>
              <a:pPr/>
              <a:t>87</a:t>
            </a:fld>
            <a:endParaRPr lang="en-US" altLang="en-US" smtClean="0"/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1EE81B-10F7-4387-9AB7-F6E141CAC868}" type="slidenum">
              <a:rPr lang="en-US" altLang="en-US" smtClean="0"/>
              <a:pPr/>
              <a:t>88</a:t>
            </a:fld>
            <a:endParaRPr lang="en-US" altLang="en-US" smtClean="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CC2E23-9E4D-4A91-B10B-CCE04CFD464F}" type="slidenum">
              <a:rPr lang="en-US" altLang="en-US" smtClean="0"/>
              <a:pPr/>
              <a:t>89</a:t>
            </a:fld>
            <a:endParaRPr lang="en-US" altLang="en-US" smtClean="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D03D10-3084-4C6D-849C-B840A029FB41}" type="slidenum">
              <a:rPr lang="en-US" altLang="en-US" smtClean="0"/>
              <a:pPr/>
              <a:t>90</a:t>
            </a:fld>
            <a:endParaRPr lang="en-US" altLang="en-US" smtClean="0"/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21ED82-2ED5-428E-89EC-0BA7C5AAA597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1FAA8C-398C-48E6-9874-3EB0B9BF858B}" type="slidenum">
              <a:rPr lang="en-US" altLang="en-US" smtClean="0"/>
              <a:pPr/>
              <a:t>91</a:t>
            </a:fld>
            <a:endParaRPr lang="en-US" altLang="en-US" smtClean="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E3A8A8-FA0F-4F0E-9E03-E0BA4319E86A}" type="slidenum">
              <a:rPr lang="en-US" altLang="en-US" smtClean="0"/>
              <a:pPr/>
              <a:t>92</a:t>
            </a:fld>
            <a:endParaRPr lang="en-US" altLang="en-US" smtClean="0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E5F88F-6789-431D-8108-B8722FA5CA9C}" type="slidenum">
              <a:rPr lang="en-US" altLang="en-US" smtClean="0"/>
              <a:pPr/>
              <a:t>93</a:t>
            </a:fld>
            <a:endParaRPr lang="en-US" altLang="en-US" smtClean="0"/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9E99EE-C72E-4E69-9FAF-9A3130FA3205}" type="slidenum">
              <a:rPr lang="en-US" altLang="en-US" smtClean="0"/>
              <a:pPr/>
              <a:t>94</a:t>
            </a:fld>
            <a:endParaRPr lang="en-US" altLang="en-US" smtClean="0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40DBE2-4E26-4BBE-B643-2DF9AFF88C3B}" type="slidenum">
              <a:rPr lang="en-US" altLang="en-US" smtClean="0"/>
              <a:pPr/>
              <a:t>95</a:t>
            </a:fld>
            <a:endParaRPr lang="en-US" altLang="en-US" smtClean="0"/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4486B2-98AB-4B75-A13A-9F8F1FF0F444}" type="slidenum">
              <a:rPr lang="en-US" altLang="en-US" smtClean="0"/>
              <a:pPr/>
              <a:t>96</a:t>
            </a:fld>
            <a:endParaRPr lang="en-US" altLang="en-US" smtClean="0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D8D516-ECD4-4213-BAF9-39016B9B4E4D}" type="slidenum">
              <a:rPr lang="en-US" altLang="en-US" smtClean="0"/>
              <a:pPr/>
              <a:t>97</a:t>
            </a:fld>
            <a:endParaRPr lang="en-US" altLang="en-US" smtClean="0"/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9CA01-D5C0-4E5C-B4AE-23C8F397EC28}" type="slidenum">
              <a:rPr lang="en-US" altLang="en-US" smtClean="0"/>
              <a:pPr/>
              <a:t>98</a:t>
            </a:fld>
            <a:endParaRPr lang="en-US" altLang="en-US" smtClean="0"/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4F3DFD-1EF0-4F0F-B5D3-18A00136A467}" type="slidenum">
              <a:rPr lang="en-US" altLang="en-US" smtClean="0"/>
              <a:pPr/>
              <a:t>99</a:t>
            </a:fld>
            <a:endParaRPr lang="en-US" altLang="en-US" smtClean="0"/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390CBD-C768-4B54-AA3E-DDA743BF39F2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8010D4-72B9-4630-A3A5-1A4EE42C2C8A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287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7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1A57-FADE-4E5C-8BCC-B2955F7CF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CAFE-6B51-44CC-BA21-D615A1A8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3F5D-1167-4E0A-AA23-FCE7816E4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71800"/>
            <a:ext cx="6934200" cy="685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114800"/>
            <a:ext cx="61722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7105-3DDF-4DDB-ADA3-7A732BC3CE1E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49A5-D574-46D2-965F-34A961D3F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FFC3-7CF0-42EF-88D4-41BE7F9A79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017D-59B9-44E7-ABF2-25A3B6846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B824-F67D-4615-ABFE-5A5D728B1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5527-63AA-4C6D-B0F5-A11C754D1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FB401-F7E4-4551-A999-310E86EB1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1F57-9E97-4937-A8ED-C7A5348B8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8016-4FBF-48BC-967D-FDDE5235C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48B81-BB38-4141-8452-22164CF7A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2AA5-0D63-46D6-BC4B-F2CDC3192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1A20-552B-4CB6-BF7E-484F087CE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4FFC-64DD-4C00-9DB6-E5384BD1B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624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636A-8315-4DED-960D-38F4883BF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98D2-34FD-4674-A819-0BF625C78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624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4031-2CB8-4B58-BA9A-FEFB299DB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6BF6-DEE6-413E-8C2B-C39C95425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6240-C5A3-4885-AE2C-8C265E8C0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71800"/>
            <a:ext cx="6934200" cy="685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114800"/>
            <a:ext cx="61722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06E3-359C-4C01-95BC-5AD705573C76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3ADE-B184-4115-B558-F53C220E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78F5-9C7A-4E0C-AE11-64734800A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CFB3-3B89-4A00-9BE2-8E54DAF95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F18E-9257-4E76-BB67-5BC3642AF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49B9-C1E5-404D-8113-6DE274230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EB45-F7F1-414D-8EEF-3581E80CB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A5B5-C802-4EC1-9D46-61F72B4F0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8F4E-909E-43AF-8509-6E2E391A2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063E8-B4D2-430E-9FB7-BB5D69B81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B970-E8DE-4986-99D9-666393384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8844-4390-4261-90F2-99F767456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0333-DB26-44B9-B08B-FB48F8BA3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624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BCD3-48DD-4D39-814E-F8ABE81E1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E5EF8-17E6-4C44-A59F-B8611CF26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09B3-5CF3-41E7-A397-A295C58DB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624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EAE8-809D-48D6-B502-1C1F9B6AC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BD98-5DE6-4067-AA79-B111A868D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3589-BC80-4211-91A7-AE1490E6E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EF40-E6FA-4C66-888A-A911C10D4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8712-D647-4607-87FF-8CCA482A6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4D07-BA80-4942-A1A2-4507B97DB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E272-50FD-4201-89E9-9C4E64120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EC32-9B32-4518-9C16-76743C0F5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E529318-3E87-4A2C-9E3B-A93959E7F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  <p:sldLayoutId id="2147484823" r:id="rId9"/>
    <p:sldLayoutId id="2147484824" r:id="rId10"/>
    <p:sldLayoutId id="2147484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1D2825-FE10-476C-B430-4E633C7B5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  <p:sldLayoutId id="2147484848" r:id="rId12"/>
    <p:sldLayoutId id="2147484849" r:id="rId13"/>
    <p:sldLayoutId id="2147484850" r:id="rId14"/>
    <p:sldLayoutId id="2147484851" r:id="rId15"/>
    <p:sldLayoutId id="214748485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2107CC-0C82-42C4-B3DA-D73F27E2C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  <p:sldLayoutId id="2147484854" r:id="rId12"/>
    <p:sldLayoutId id="2147484855" r:id="rId13"/>
    <p:sldLayoutId id="2147484856" r:id="rId14"/>
    <p:sldLayoutId id="2147484857" r:id="rId15"/>
    <p:sldLayoutId id="214748485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jeopardylabs.com/edit/periodic-trends31" TargetMode="External"/><Relationship Id="rId2" Type="http://schemas.openxmlformats.org/officeDocument/2006/relationships/hyperlink" Target="https://jeopardylabs.com/play/periodic-trends31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cKilE9CdaA&amp;list=PL8dPuuaLjXtPHzzYuWy6fYEaX9mQQ8oGr" TargetMode="External"/><Relationship Id="rId2" Type="http://schemas.openxmlformats.org/officeDocument/2006/relationships/hyperlink" Target="http://www.youtube.com/watch?v=0RRVV4Diomg&amp;list=PL8dPuuaLjXtPHzzYuWy6fYEaX9mQQ8oGr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Pre-Assessment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are collecting data from this unit </a:t>
            </a:r>
          </a:p>
          <a:p>
            <a:r>
              <a:rPr lang="en-US" altLang="en-US" smtClean="0"/>
              <a:t>Please take this assessment and do your best </a:t>
            </a:r>
          </a:p>
          <a:p>
            <a:r>
              <a:rPr lang="en-US" altLang="en-US" smtClean="0"/>
              <a:t>If you do not know the right answer, that is okay, but please write down anything you do know </a:t>
            </a:r>
          </a:p>
          <a:p>
            <a:r>
              <a:rPr lang="en-US" altLang="en-US" smtClean="0"/>
              <a:t>You will be given the same assessment again at the end of the unit to help me see what you learned over the unit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eriodictab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161925" y="161925"/>
            <a:ext cx="8820150" cy="6696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r>
              <a:rPr lang="en-US" altLang="en-US" sz="3600" b="1" smtClean="0"/>
              <a:t>Focus 3/12/2014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>
              <a:defRPr/>
            </a:pPr>
            <a:r>
              <a:rPr lang="en-US" sz="3200" b="1" dirty="0" smtClean="0"/>
              <a:t>Today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Notebook Check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Practice</a:t>
            </a:r>
          </a:p>
        </p:txBody>
      </p:sp>
      <p:sp>
        <p:nvSpPr>
          <p:cNvPr id="118788" name="TextBox 3"/>
          <p:cNvSpPr txBox="1">
            <a:spLocks noChangeArrowheads="1"/>
          </p:cNvSpPr>
          <p:nvPr/>
        </p:nvSpPr>
        <p:spPr bwMode="auto">
          <a:xfrm>
            <a:off x="2427288" y="741363"/>
            <a:ext cx="65754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</a:rPr>
              <a:t>1.)Order the following in increasing electronegativity:  C, O , Fr, F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2.) Order the following increasing ionization energy: He, Cl, Rb, Fr</a:t>
            </a:r>
            <a:endParaRPr lang="en-US" altLang="en-US" sz="2800" b="1">
              <a:solidFill>
                <a:srgbClr val="FFFFFF"/>
              </a:solidFill>
            </a:endParaRPr>
          </a:p>
          <a:p>
            <a:endParaRPr lang="en-US" altLang="en-U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Reactivity 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r>
              <a:rPr lang="en-US" altLang="en-US" sz="3600" b="1" smtClean="0"/>
              <a:t>Focus 3/13/2014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>
              <a:defRPr/>
            </a:pPr>
            <a:r>
              <a:rPr lang="en-US" sz="3200" b="1" dirty="0" smtClean="0"/>
              <a:t>Today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200" b="1" dirty="0" smtClean="0"/>
              <a:t>Jeopardy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200" b="1" dirty="0" smtClean="0"/>
              <a:t>Art Gala </a:t>
            </a:r>
            <a:endParaRPr lang="en-US" sz="2800" dirty="0" smtClean="0"/>
          </a:p>
        </p:txBody>
      </p:sp>
      <p:sp>
        <p:nvSpPr>
          <p:cNvPr id="120836" name="TextBox 3"/>
          <p:cNvSpPr txBox="1">
            <a:spLocks noChangeArrowheads="1"/>
          </p:cNvSpPr>
          <p:nvPr/>
        </p:nvSpPr>
        <p:spPr bwMode="auto">
          <a:xfrm>
            <a:off x="2427288" y="658813"/>
            <a:ext cx="657542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</a:rPr>
              <a:t>1.)Complete the post-assessment. Get one from front table (this must be independent work) –No Notes</a:t>
            </a:r>
          </a:p>
          <a:p>
            <a:pPr algn="ctr"/>
            <a:r>
              <a:rPr lang="en-US" altLang="en-US" sz="2800">
                <a:solidFill>
                  <a:srgbClr val="FFFFFF"/>
                </a:solidFill>
              </a:rPr>
              <a:t>Write your name on the top.</a:t>
            </a:r>
          </a:p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Please NO talking since this is important Data for Ms. Moore!</a:t>
            </a:r>
          </a:p>
          <a:p>
            <a:endParaRPr lang="en-US" altLang="en-U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r>
              <a:rPr lang="en-US" altLang="en-US" sz="3600" b="1" smtClean="0"/>
              <a:t>Focus 3/13/2014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>
              <a:defRPr/>
            </a:pPr>
            <a:r>
              <a:rPr lang="en-US" sz="3200" b="1" dirty="0" smtClean="0"/>
              <a:t>Today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200" b="1" dirty="0" smtClean="0"/>
              <a:t>Periodic Puzzle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200" b="1" dirty="0" smtClean="0"/>
              <a:t>Art Gala </a:t>
            </a:r>
            <a:endParaRPr lang="en-US" sz="2800" dirty="0" smtClean="0"/>
          </a:p>
        </p:txBody>
      </p:sp>
      <p:sp>
        <p:nvSpPr>
          <p:cNvPr id="121860" name="TextBox 3"/>
          <p:cNvSpPr txBox="1">
            <a:spLocks noChangeArrowheads="1"/>
          </p:cNvSpPr>
          <p:nvPr/>
        </p:nvSpPr>
        <p:spPr bwMode="auto">
          <a:xfrm>
            <a:off x="2427288" y="658813"/>
            <a:ext cx="657542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</a:rPr>
              <a:t>1.)Complete the pre-assessment. (this must be independent work) –No Notes</a:t>
            </a:r>
          </a:p>
          <a:p>
            <a:endParaRPr lang="en-US" altLang="en-US" sz="2800">
              <a:solidFill>
                <a:srgbClr val="FFFFFF"/>
              </a:solidFill>
            </a:endParaRPr>
          </a:p>
          <a:p>
            <a:pPr algn="ctr"/>
            <a:r>
              <a:rPr lang="en-US" altLang="en-US" sz="2800">
                <a:solidFill>
                  <a:srgbClr val="FFFFFF"/>
                </a:solidFill>
              </a:rPr>
              <a:t>Write your name on the top.</a:t>
            </a:r>
          </a:p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Please NO talking since this is important Data for Ms. Moore!</a:t>
            </a:r>
          </a:p>
          <a:p>
            <a:endParaRPr lang="en-US" altLang="en-U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Periodic Puzzles 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67725" cy="685800"/>
          </a:xfrm>
        </p:spPr>
        <p:txBody>
          <a:bodyPr/>
          <a:lstStyle/>
          <a:p>
            <a:r>
              <a:rPr lang="en-US" altLang="en-US" smtClean="0"/>
              <a:t>HOW WE WILL CONDUCT OUR ART GALA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 will assign you a number, 1 or 2. The 1’s will stand by their poster for the first part and then the 2’s will stand by their elements. </a:t>
            </a:r>
          </a:p>
          <a:p>
            <a:r>
              <a:rPr lang="en-US" altLang="en-US" smtClean="0"/>
              <a:t>The rest of the class will circulate and use the talking points to learn about the adopted elements. </a:t>
            </a:r>
          </a:p>
          <a:p>
            <a:r>
              <a:rPr lang="en-US" altLang="en-US" smtClean="0"/>
              <a:t>As you circulate you must answer the questions on the sheet we give you. </a:t>
            </a:r>
          </a:p>
          <a:p>
            <a:r>
              <a:rPr lang="en-US" altLang="en-US" smtClean="0"/>
              <a:t>This will count as part of your project.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TALKING POINTS 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Ask a person by their element about the following things: </a:t>
            </a:r>
          </a:p>
          <a:p>
            <a:pPr lvl="1"/>
            <a:r>
              <a:rPr lang="en-US" altLang="en-US" sz="2400" smtClean="0"/>
              <a:t>What was the most interesting thing they learned about their element </a:t>
            </a:r>
          </a:p>
          <a:p>
            <a:pPr lvl="1"/>
            <a:r>
              <a:rPr lang="en-US" altLang="en-US" sz="2400" smtClean="0"/>
              <a:t>What is the common isotope </a:t>
            </a:r>
          </a:p>
          <a:p>
            <a:pPr lvl="1"/>
            <a:r>
              <a:rPr lang="en-US" altLang="en-US" sz="2400" smtClean="0"/>
              <a:t>What is a common use </a:t>
            </a:r>
          </a:p>
          <a:p>
            <a:pPr lvl="1"/>
            <a:r>
              <a:rPr lang="en-US" altLang="en-US" sz="2400" smtClean="0"/>
              <a:t>How many protons, neutrons, and electrons does it have?</a:t>
            </a:r>
          </a:p>
          <a:p>
            <a:pPr lvl="1"/>
            <a:r>
              <a:rPr lang="en-US" altLang="en-US" sz="2400" smtClean="0"/>
              <a:t>What group does it belong to? </a:t>
            </a:r>
          </a:p>
          <a:p>
            <a:pPr lvl="1"/>
            <a:r>
              <a:rPr lang="en-US" altLang="en-US" sz="2400" smtClean="0"/>
              <a:t>What  does the electron configuration end with?</a:t>
            </a:r>
          </a:p>
          <a:p>
            <a:pPr lvl="1"/>
            <a:r>
              <a:rPr lang="en-US" altLang="en-US" sz="2400" smtClean="0"/>
              <a:t>What is the oxidation state (ion) it forms?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WordArt 3"/>
          <p:cNvSpPr>
            <a:spLocks noChangeArrowheads="1" noChangeShapeType="1" noTextEdit="1"/>
          </p:cNvSpPr>
          <p:nvPr/>
        </p:nvSpPr>
        <p:spPr bwMode="auto">
          <a:xfrm>
            <a:off x="2490788" y="4492625"/>
            <a:ext cx="41624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End of Chapter 6</a:t>
            </a:r>
          </a:p>
        </p:txBody>
      </p:sp>
      <p:sp>
        <p:nvSpPr>
          <p:cNvPr id="1259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5956" name="TextBox 3"/>
          <p:cNvSpPr txBox="1">
            <a:spLocks noChangeArrowheads="1"/>
          </p:cNvSpPr>
          <p:nvPr/>
        </p:nvSpPr>
        <p:spPr bwMode="auto">
          <a:xfrm>
            <a:off x="600075" y="1938338"/>
            <a:ext cx="7902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Play: Jeopardy Lab </a:t>
            </a:r>
            <a:r>
              <a:rPr lang="en-US" altLang="en-US">
                <a:hlinkClick r:id="rId2"/>
              </a:rPr>
              <a:t>jeopardylabs.com/play/periodic-trends31</a:t>
            </a:r>
            <a:endParaRPr lang="en-US" altLang="en-US"/>
          </a:p>
          <a:p>
            <a:r>
              <a:rPr lang="en-US" altLang="en-US"/>
              <a:t>Edit: </a:t>
            </a:r>
            <a:r>
              <a:rPr lang="en-US" altLang="en-US">
                <a:hlinkClick r:id="rId3"/>
              </a:rPr>
              <a:t>jeopardylabs.com/edit/periodic-trends31</a:t>
            </a:r>
            <a:endParaRPr lang="en-US" altLang="en-US"/>
          </a:p>
          <a:p>
            <a:r>
              <a:rPr lang="en-US" altLang="en-US"/>
              <a:t>Password: periodictrends</a:t>
            </a:r>
          </a:p>
          <a:p>
            <a:endParaRPr lang="en-US" altLang="en-US"/>
          </a:p>
          <a:p>
            <a:r>
              <a:rPr lang="en-US" altLang="en-US"/>
              <a:t>HTML: </a:t>
            </a:r>
            <a:r>
              <a:rPr lang="pl-PL" altLang="en-US"/>
              <a:t>&lt;a href="http://jeopardylabs.com/play/periodic-trends31"&gt;My Jeopardy Template&lt;/a&gt;</a:t>
            </a:r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712788"/>
            <a:ext cx="4953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</a:rPr>
              <a:t>Another possibility: </a:t>
            </a: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Spiral Periodic Table</a:t>
            </a:r>
          </a:p>
        </p:txBody>
      </p:sp>
      <p:pic>
        <p:nvPicPr>
          <p:cNvPr id="27651" name="Picture 3" descr="spi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882650"/>
            <a:ext cx="632142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762000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The Periodic Law says: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1147763"/>
            <a:ext cx="8534400" cy="5505450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3200" smtClean="0"/>
              <a:t>When elements are arranged in order of increasing atomic number, there is a </a:t>
            </a:r>
            <a:r>
              <a:rPr lang="en-US" altLang="en-US" sz="3200" i="1" smtClean="0"/>
              <a:t>periodic repetition</a:t>
            </a:r>
            <a:r>
              <a:rPr lang="en-US" altLang="en-US" sz="3200" smtClean="0"/>
              <a:t> of their physical and chemical properties.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200" smtClean="0"/>
              <a:t>Horizontal rows = </a:t>
            </a:r>
            <a:r>
              <a:rPr lang="en-US" altLang="en-US" sz="3200" u="sng" smtClean="0"/>
              <a:t>periods</a:t>
            </a:r>
            <a:endParaRPr lang="en-US" altLang="en-US" sz="3200" smtClean="0"/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smtClean="0"/>
              <a:t>There are 7 periods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200" smtClean="0"/>
              <a:t>Vertical column = </a:t>
            </a:r>
            <a:r>
              <a:rPr lang="en-US" altLang="en-US" sz="3200" u="sng" smtClean="0"/>
              <a:t>group</a:t>
            </a:r>
            <a:r>
              <a:rPr lang="en-US" altLang="en-US" sz="3200" smtClean="0"/>
              <a:t> (or family)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smtClean="0"/>
              <a:t>Similar physical &amp; chemical prop.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smtClean="0"/>
              <a:t>Identified by number &amp; letter (IA, IIA)</a:t>
            </a:r>
          </a:p>
          <a:p>
            <a:pPr indent="-173038"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3200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385175" y="487838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93725"/>
            <a:ext cx="7772400" cy="762000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Areas of the periodic table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354138"/>
            <a:ext cx="84582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smtClean="0"/>
              <a:t>Three classes of elements are: 1) metals, 2) nonmetals, and 3) metalloids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Tx/>
              <a:buAutoNum type="arabicParenR"/>
            </a:pPr>
            <a:r>
              <a:rPr lang="en-US" altLang="en-US" sz="3600" b="1" u="sng" smtClean="0"/>
              <a:t>Metals</a:t>
            </a:r>
            <a:r>
              <a:rPr lang="en-US" altLang="en-US" sz="3600" smtClean="0"/>
              <a:t>: electrical conductors, have luster, ductile, malleable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Tx/>
              <a:buAutoNum type="arabicParenR"/>
            </a:pPr>
            <a:r>
              <a:rPr lang="en-US" altLang="en-US" sz="3600" b="1" u="sng" smtClean="0"/>
              <a:t>Nonmetals</a:t>
            </a:r>
            <a:r>
              <a:rPr lang="en-US" altLang="en-US" sz="3600" smtClean="0"/>
              <a:t>: generally brittle and non-lustrous, poor conductors of heat and electricity</a:t>
            </a:r>
            <a:endParaRPr lang="en-US" altLang="en-US" sz="3600" u="sng" smtClean="0"/>
          </a:p>
          <a:p>
            <a:pPr marL="1066800" lvl="1" indent="-609600" eaLnBrk="1" hangingPunct="1">
              <a:buFont typeface="Arial" charset="0"/>
              <a:buChar char="•"/>
            </a:pPr>
            <a:endParaRPr lang="en-US" altLang="en-US" sz="3600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5473700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705850" y="4937125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863"/>
            <a:ext cx="7772400" cy="762000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Areas of the periodic table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493838"/>
            <a:ext cx="8318500" cy="5364162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smtClean="0"/>
              <a:t>Some nonmetals are gases (O, N, Cl); some are brittle solids (S); one is a fuming dark red liquid (Br)</a:t>
            </a:r>
          </a:p>
          <a:p>
            <a:pPr marL="609600" indent="-609600" eaLnBrk="1" hangingPunct="1"/>
            <a:r>
              <a:rPr lang="en-US" altLang="en-US" sz="2800" smtClean="0"/>
              <a:t>Notice the heavy, stair-step line?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Monotype Sorts" pitchFamily="2" charset="2"/>
              <a:buAutoNum type="arabicParenR" startAt="3"/>
            </a:pPr>
            <a:r>
              <a:rPr lang="en-US" altLang="en-US" sz="2800" u="sng" smtClean="0"/>
              <a:t>Metalloids</a:t>
            </a:r>
            <a:r>
              <a:rPr lang="en-US" altLang="en-US" sz="2800" smtClean="0"/>
              <a:t>: border the line-2 sides</a:t>
            </a:r>
          </a:p>
          <a:p>
            <a:pPr marL="1066800" lvl="1" indent="-609600" eaLnBrk="1" hangingPunct="1">
              <a:buFont typeface="Arial" charset="0"/>
              <a:buChar char="•"/>
            </a:pPr>
            <a:r>
              <a:rPr lang="en-US" altLang="en-US" sz="2800" smtClean="0"/>
              <a:t>Properties are </a:t>
            </a:r>
            <a:r>
              <a:rPr lang="en-US" altLang="en-US" sz="2800" i="1" u="sng" smtClean="0"/>
              <a:t>intermediate</a:t>
            </a:r>
            <a:r>
              <a:rPr lang="en-US" altLang="en-US" sz="2800" smtClean="0"/>
              <a:t> between metals and nonmetals</a:t>
            </a:r>
            <a:r>
              <a:rPr lang="en-US" altLang="en-US" sz="2800" b="1" smtClean="0"/>
              <a:t> </a:t>
            </a:r>
            <a:endParaRPr lang="en-US" altLang="en-US" sz="2800" b="1" u="sng" smtClean="0"/>
          </a:p>
          <a:p>
            <a:pPr marL="1066800" lvl="1" indent="-609600" eaLnBrk="1" hangingPunct="1">
              <a:buFont typeface="Arial" charset="0"/>
              <a:buChar char="•"/>
            </a:pPr>
            <a:endParaRPr lang="en-US" altLang="en-US" sz="4000" smtClean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385175" y="487838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500063"/>
            <a:ext cx="7772400" cy="762000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mtClean="0"/>
              <a:t>Squares in the Periodic Table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3" y="1055688"/>
            <a:ext cx="8259762" cy="54324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en-US" sz="4000" b="1" dirty="0" smtClean="0"/>
              <a:t>The periodic table displays the </a:t>
            </a:r>
            <a:r>
              <a:rPr lang="en-US" altLang="en-US" sz="4000" b="1" u="sng" dirty="0" smtClean="0"/>
              <a:t>symbols</a:t>
            </a:r>
            <a:r>
              <a:rPr lang="en-US" altLang="en-US" sz="4000" b="1" dirty="0" smtClean="0"/>
              <a:t> and </a:t>
            </a:r>
            <a:r>
              <a:rPr lang="en-US" altLang="en-US" sz="4000" b="1" u="sng" dirty="0" smtClean="0"/>
              <a:t>names</a:t>
            </a:r>
            <a:r>
              <a:rPr lang="en-US" altLang="en-US" sz="4000" b="1" dirty="0" smtClean="0"/>
              <a:t> of the elements, along with information about the structure of their atoms:</a:t>
            </a:r>
          </a:p>
          <a:p>
            <a:pPr lvl="1" eaLnBrk="1" hangingPunct="1">
              <a:buClr>
                <a:srgbClr val="000000"/>
              </a:buClr>
              <a:buFontTx/>
              <a:buChar char="•"/>
              <a:defRPr/>
            </a:pPr>
            <a:r>
              <a:rPr lang="en-US" altLang="en-US" sz="3600" dirty="0" smtClean="0"/>
              <a:t>Atomic number and atomic mass</a:t>
            </a:r>
          </a:p>
          <a:p>
            <a:pPr lvl="1" eaLnBrk="1" hangingPunct="1">
              <a:buClr>
                <a:srgbClr val="000000"/>
              </a:buClr>
              <a:buFontTx/>
              <a:buChar char="•"/>
              <a:defRPr/>
            </a:pPr>
            <a:r>
              <a:rPr lang="en-US" altLang="en-US" sz="3600" b="1" dirty="0" smtClean="0">
                <a:solidFill>
                  <a:srgbClr val="000000"/>
                </a:solidFill>
              </a:rPr>
              <a:t>Black symbol = solid</a:t>
            </a:r>
            <a:r>
              <a:rPr lang="en-US" altLang="en-US" sz="3600" dirty="0" smtClean="0"/>
              <a:t>;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red = gas</a:t>
            </a:r>
            <a:r>
              <a:rPr lang="en-US" altLang="en-US" sz="3600" dirty="0" smtClean="0"/>
              <a:t>; </a:t>
            </a:r>
            <a:r>
              <a:rPr lang="en-US" altLang="en-US" sz="3600" b="1" dirty="0" smtClean="0">
                <a:solidFill>
                  <a:schemeClr val="bg2"/>
                </a:solidFill>
              </a:rPr>
              <a:t>blue = liquid; </a:t>
            </a:r>
          </a:p>
          <a:p>
            <a:pPr marL="457200" lvl="1" indent="0" eaLnBrk="1" hangingPunct="1"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en-US" sz="3600" b="1" dirty="0">
                <a:solidFill>
                  <a:schemeClr val="bg2"/>
                </a:solidFill>
              </a:rPr>
              <a:t> </a:t>
            </a:r>
            <a:r>
              <a:rPr lang="en-US" altLang="en-US" sz="3600" b="1" dirty="0" smtClean="0">
                <a:solidFill>
                  <a:schemeClr val="bg2"/>
                </a:solidFill>
              </a:rPr>
              <a:t> </a:t>
            </a:r>
            <a:r>
              <a:rPr lang="en-US" altLang="en-US" sz="3600" b="1" dirty="0" smtClean="0"/>
              <a:t>Outline means man-made</a:t>
            </a:r>
            <a:endParaRPr lang="en-US" altLang="en-US" sz="2400" b="1" dirty="0" smtClean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can002"/>
          <p:cNvPicPr>
            <a:picLocks noChangeAspect="1" noChangeArrowheads="1"/>
          </p:cNvPicPr>
          <p:nvPr/>
        </p:nvPicPr>
        <p:blipFill>
          <a:blip r:embed="rId2" cstate="print"/>
          <a:srcRect l="17758" t="3596" r="5537" b="17365"/>
          <a:stretch>
            <a:fillRect/>
          </a:stretch>
        </p:blipFill>
        <p:spPr bwMode="auto">
          <a:xfrm>
            <a:off x="523875" y="814388"/>
            <a:ext cx="7937500" cy="5626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321175" y="2743200"/>
            <a:ext cx="3494088" cy="8524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4297363" y="3506788"/>
            <a:ext cx="3068637" cy="727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4333875" y="977900"/>
            <a:ext cx="3432175" cy="7143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4146550" y="4595813"/>
            <a:ext cx="3005138" cy="12779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4171950" y="1554163"/>
            <a:ext cx="3870325" cy="12398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1465263" y="1590675"/>
            <a:ext cx="2781300" cy="314483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2777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7" grpId="0" animBg="1"/>
      <p:bldP spid="289798" grpId="0" animBg="1"/>
      <p:bldP spid="289799" grpId="0" animBg="1"/>
      <p:bldP spid="289800" grpId="0" animBg="1"/>
      <p:bldP spid="2898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143000"/>
            <a:ext cx="7612062" cy="4576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On Front (Blank Side) Write </a:t>
            </a:r>
            <a:r>
              <a:rPr lang="en-US" altLang="en-US" sz="3200" b="1">
                <a:solidFill>
                  <a:schemeClr val="bg1"/>
                </a:solidFill>
              </a:rPr>
              <a:t>Electron Configuration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1143000"/>
            <a:ext cx="55118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85950" y="1276350"/>
            <a:ext cx="552450" cy="3028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1025" y="1249363"/>
            <a:ext cx="276225" cy="396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85950" y="1885950"/>
            <a:ext cx="55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7450" y="2538413"/>
            <a:ext cx="2952750" cy="1824037"/>
          </a:xfrm>
          <a:prstGeom prst="rect">
            <a:avLst/>
          </a:prstGeom>
          <a:noFill/>
          <a:ln w="57150">
            <a:solidFill>
              <a:srgbClr val="114FF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57600" y="2855913"/>
            <a:ext cx="55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81700" y="2195513"/>
            <a:ext cx="552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00538" y="4838700"/>
            <a:ext cx="55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f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11963" y="1123950"/>
            <a:ext cx="55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29250" y="1674813"/>
            <a:ext cx="1778000" cy="26876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62250" y="4710113"/>
            <a:ext cx="4168775" cy="9112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7" name="TextBox 7"/>
          <p:cNvSpPr txBox="1">
            <a:spLocks noChangeArrowheads="1"/>
          </p:cNvSpPr>
          <p:nvPr/>
        </p:nvSpPr>
        <p:spPr bwMode="auto">
          <a:xfrm>
            <a:off x="1543050" y="1249363"/>
            <a:ext cx="2857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900"/>
              <a:t>1</a:t>
            </a:r>
          </a:p>
          <a:p>
            <a:r>
              <a:rPr lang="en-US" altLang="en-US" sz="2900"/>
              <a:t>2</a:t>
            </a:r>
          </a:p>
          <a:p>
            <a:r>
              <a:rPr lang="en-US" altLang="en-US" sz="2900"/>
              <a:t>3</a:t>
            </a:r>
          </a:p>
          <a:p>
            <a:r>
              <a:rPr lang="en-US" altLang="en-US" sz="2900"/>
              <a:t>4</a:t>
            </a:r>
          </a:p>
          <a:p>
            <a:r>
              <a:rPr lang="en-US" altLang="en-US" sz="2900"/>
              <a:t>5</a:t>
            </a:r>
          </a:p>
          <a:p>
            <a:r>
              <a:rPr lang="en-US" altLang="en-US" sz="2900"/>
              <a:t>6</a:t>
            </a:r>
          </a:p>
          <a:p>
            <a:r>
              <a:rPr lang="en-US" altLang="en-US" sz="2900"/>
              <a:t>7</a:t>
            </a:r>
          </a:p>
          <a:p>
            <a:endParaRPr lang="en-US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85950" y="1276350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62250" y="4716463"/>
            <a:ext cx="276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76500" y="2579688"/>
            <a:ext cx="276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29250" y="1733550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Focus 3/4/2014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 eaLnBrk="1" hangingPunct="1">
              <a:defRPr/>
            </a:pPr>
            <a:r>
              <a:rPr lang="en-US" sz="3200" b="1" dirty="0" smtClean="0"/>
              <a:t>Today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Portfolio Page Rubric (Friday)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Notes on Periodic Table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Practice 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438400" y="1009650"/>
            <a:ext cx="5867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</a:rPr>
              <a:t>1.) Who was the father of the original periodic table? 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2.) Who helped to modify the periodic table and how did they change the arrangement of the periodic table?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2438400" y="6249988"/>
            <a:ext cx="3924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FFFFFF"/>
                </a:solidFill>
              </a:rPr>
              <a:t>Pre-Assessment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7772400" cy="762000"/>
          </a:xfrm>
          <a:noFill/>
        </p:spPr>
        <p:txBody>
          <a:bodyPr anchor="t" anchorCtr="1">
            <a:spAutoFit/>
          </a:bodyPr>
          <a:lstStyle/>
          <a:p>
            <a:r>
              <a:rPr lang="en-US" altLang="en-US" smtClean="0">
                <a:latin typeface="Arial" charset="0"/>
                <a:cs typeface="Tunga" pitchFamily="34" charset="0"/>
              </a:rPr>
              <a:t>Groups of elements </a:t>
            </a:r>
            <a:r>
              <a:rPr lang="en-US" altLang="en-US" sz="2800" b="1" smtClean="0">
                <a:latin typeface="Arial" charset="0"/>
                <a:cs typeface="Tunga" pitchFamily="34" charset="0"/>
              </a:rPr>
              <a:t>- family names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147763"/>
            <a:ext cx="8099425" cy="5324475"/>
          </a:xfrm>
        </p:spPr>
        <p:txBody>
          <a:bodyPr/>
          <a:lstStyle/>
          <a:p>
            <a:pPr indent="-173038"/>
            <a:r>
              <a:rPr lang="en-US" altLang="en-US" sz="3200" smtClean="0"/>
              <a:t>Group IA – </a:t>
            </a:r>
            <a:r>
              <a:rPr lang="en-US" altLang="en-US" sz="3200" u="sng" smtClean="0"/>
              <a:t>alkali metals</a:t>
            </a:r>
          </a:p>
          <a:p>
            <a:pPr lvl="1" indent="-173038">
              <a:buFont typeface="Arial" charset="0"/>
              <a:buChar char="•"/>
            </a:pPr>
            <a:r>
              <a:rPr lang="en-US" altLang="en-US" sz="2800" smtClean="0"/>
              <a:t>Forms a “base” (or alkali) when </a:t>
            </a:r>
            <a:r>
              <a:rPr lang="en-US" altLang="en-US" sz="2800" i="1" u="sng" smtClean="0"/>
              <a:t>reacting</a:t>
            </a:r>
            <a:r>
              <a:rPr lang="en-US" altLang="en-US" sz="2800" smtClean="0"/>
              <a:t> with water</a:t>
            </a:r>
            <a:r>
              <a:rPr lang="en-US" altLang="en-US" smtClean="0"/>
              <a:t>  (not just dissolved!)</a:t>
            </a:r>
            <a:endParaRPr lang="en-US" altLang="en-US" sz="2800" smtClean="0"/>
          </a:p>
          <a:p>
            <a:pPr indent="-173038"/>
            <a:r>
              <a:rPr lang="en-US" altLang="en-US" sz="3200" smtClean="0"/>
              <a:t>Group 2A – </a:t>
            </a:r>
            <a:r>
              <a:rPr lang="en-US" altLang="en-US" sz="3200" u="sng" smtClean="0"/>
              <a:t>alkaline earth metals</a:t>
            </a:r>
          </a:p>
          <a:p>
            <a:pPr lvl="1" indent="-173038">
              <a:buFont typeface="Arial" charset="0"/>
              <a:buChar char="•"/>
            </a:pPr>
            <a:r>
              <a:rPr lang="en-US" altLang="en-US" sz="2800" smtClean="0"/>
              <a:t>Also form bases with water; do not dissolve well, hence “earth metals”</a:t>
            </a:r>
          </a:p>
          <a:p>
            <a:pPr indent="-173038"/>
            <a:r>
              <a:rPr lang="en-US" altLang="en-US" sz="3200" smtClean="0"/>
              <a:t>Group 7A – </a:t>
            </a:r>
            <a:r>
              <a:rPr lang="en-US" altLang="en-US" sz="3200" u="sng" smtClean="0"/>
              <a:t>halogens</a:t>
            </a:r>
          </a:p>
          <a:p>
            <a:pPr lvl="1" indent="-173038">
              <a:buFont typeface="Arial" charset="0"/>
              <a:buChar char="•"/>
            </a:pPr>
            <a:r>
              <a:rPr lang="en-US" altLang="en-US" sz="2800" smtClean="0"/>
              <a:t>Means “salt-forming”</a:t>
            </a: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Focus 3/3/14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Go back and write your Unit 4 summary. Remember your summary must be at least 4 sentences and be full and complete sentences.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 smtClean="0"/>
              <a:t>Today: </a:t>
            </a:r>
          </a:p>
          <a:p>
            <a:pPr eaLnBrk="1" hangingPunct="1">
              <a:defRPr/>
            </a:pPr>
            <a:r>
              <a:rPr lang="en-US" altLang="en-US" sz="2800" dirty="0" smtClean="0"/>
              <a:t>Notebook Check </a:t>
            </a:r>
          </a:p>
          <a:p>
            <a:pPr eaLnBrk="1" hangingPunct="1">
              <a:defRPr/>
            </a:pPr>
            <a:r>
              <a:rPr lang="en-US" altLang="en-US" sz="2800" dirty="0" smtClean="0"/>
              <a:t>Start Chapter 6 – Unit 5</a:t>
            </a:r>
          </a:p>
          <a:p>
            <a:pPr eaLnBrk="1" hangingPunct="1">
              <a:defRPr/>
            </a:pPr>
            <a:r>
              <a:rPr lang="en-US" altLang="en-US" sz="2800" dirty="0" smtClean="0"/>
              <a:t>Construction of Periodic Trend Cards 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00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02638" y="491013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286000" y="76200"/>
            <a:ext cx="7219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Sit Where You Find Your Name on a Yellow Index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90500"/>
            <a:ext cx="7942262" cy="701675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Electron Configurations in Groups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382713"/>
            <a:ext cx="8099425" cy="5170487"/>
          </a:xfrm>
        </p:spPr>
        <p:txBody>
          <a:bodyPr/>
          <a:lstStyle/>
          <a:p>
            <a:pPr marL="609600" indent="-609600" eaLnBrk="1" hangingPunct="1"/>
            <a:r>
              <a:rPr lang="en-US" altLang="en-US" sz="3600" smtClean="0"/>
              <a:t>Elements can be sorted into 4 different groupings </a:t>
            </a:r>
            <a:r>
              <a:rPr lang="en-US" altLang="en-US" sz="3600" i="1" u="sng" smtClean="0"/>
              <a:t>based on their electron configurations</a:t>
            </a:r>
            <a:r>
              <a:rPr lang="en-US" altLang="en-US" sz="3600" smtClean="0"/>
              <a:t>: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Tx/>
              <a:buAutoNum type="arabicParenR"/>
            </a:pPr>
            <a:r>
              <a:rPr lang="en-US" altLang="en-US" sz="3600" smtClean="0"/>
              <a:t>Noble gases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Tx/>
              <a:buAutoNum type="arabicParenR"/>
            </a:pPr>
            <a:r>
              <a:rPr lang="en-US" altLang="en-US" sz="3200" smtClean="0"/>
              <a:t>Representative elements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Tx/>
              <a:buAutoNum type="arabicParenR"/>
            </a:pPr>
            <a:r>
              <a:rPr lang="en-US" altLang="en-US" sz="3600" smtClean="0"/>
              <a:t>Transition metals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Tx/>
              <a:buAutoNum type="arabicParenR"/>
            </a:pPr>
            <a:r>
              <a:rPr lang="en-US" altLang="en-US" sz="3600" smtClean="0"/>
              <a:t>Inner transition metals</a:t>
            </a:r>
          </a:p>
        </p:txBody>
      </p:sp>
      <p:sp>
        <p:nvSpPr>
          <p:cNvPr id="260100" name="AutoShape 4"/>
          <p:cNvSpPr>
            <a:spLocks/>
          </p:cNvSpPr>
          <p:nvPr/>
        </p:nvSpPr>
        <p:spPr bwMode="auto">
          <a:xfrm>
            <a:off x="6261100" y="3209925"/>
            <a:ext cx="755650" cy="2508250"/>
          </a:xfrm>
          <a:prstGeom prst="rightBrace">
            <a:avLst>
              <a:gd name="adj1" fmla="val 3068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7031038" y="3319463"/>
            <a:ext cx="1298575" cy="22828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Let’s now take a closer look at these.</a:t>
            </a:r>
          </a:p>
        </p:txBody>
      </p:sp>
      <p:pic>
        <p:nvPicPr>
          <p:cNvPr id="3687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638" y="5602288"/>
            <a:ext cx="1549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8443913" y="5040313"/>
            <a:ext cx="0" cy="9540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bldLvl="5" autoUpdateAnimBg="0"/>
      <p:bldP spid="260100" grpId="0" animBg="1"/>
      <p:bldP spid="260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471613"/>
            <a:ext cx="7612062" cy="4576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01613" y="1063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On Front (Blank Side) Write </a:t>
            </a:r>
            <a:r>
              <a:rPr lang="en-US" altLang="en-US" sz="3200" b="1">
                <a:solidFill>
                  <a:schemeClr val="bg1"/>
                </a:solidFill>
              </a:rPr>
              <a:t>Group Names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1471613"/>
            <a:ext cx="55118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18"/>
          <p:cNvSpPr txBox="1">
            <a:spLocks noChangeArrowheads="1"/>
          </p:cNvSpPr>
          <p:nvPr/>
        </p:nvSpPr>
        <p:spPr bwMode="auto">
          <a:xfrm>
            <a:off x="1543050" y="1577975"/>
            <a:ext cx="2857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900"/>
              <a:t>1</a:t>
            </a:r>
          </a:p>
          <a:p>
            <a:r>
              <a:rPr lang="en-US" altLang="en-US" sz="2900"/>
              <a:t>2</a:t>
            </a:r>
          </a:p>
          <a:p>
            <a:r>
              <a:rPr lang="en-US" altLang="en-US" sz="2900"/>
              <a:t>3</a:t>
            </a:r>
          </a:p>
          <a:p>
            <a:r>
              <a:rPr lang="en-US" altLang="en-US" sz="2900"/>
              <a:t>4</a:t>
            </a:r>
          </a:p>
          <a:p>
            <a:r>
              <a:rPr lang="en-US" altLang="en-US" sz="2900"/>
              <a:t>5</a:t>
            </a:r>
          </a:p>
          <a:p>
            <a:r>
              <a:rPr lang="en-US" altLang="en-US" sz="2900"/>
              <a:t>6</a:t>
            </a:r>
          </a:p>
          <a:p>
            <a:r>
              <a:rPr lang="en-US" altLang="en-US" sz="2900"/>
              <a:t>7</a:t>
            </a:r>
          </a:p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1885950" y="1577975"/>
            <a:ext cx="276225" cy="31257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40550" y="1577975"/>
            <a:ext cx="276225" cy="3125788"/>
          </a:xfrm>
          <a:prstGeom prst="rect">
            <a:avLst/>
          </a:prstGeom>
          <a:noFill/>
          <a:ln w="57150">
            <a:solidFill>
              <a:srgbClr val="B76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62175" y="2012950"/>
            <a:ext cx="276225" cy="26797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81263" y="2898775"/>
            <a:ext cx="2982912" cy="181927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67013" y="5060950"/>
            <a:ext cx="4130675" cy="909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050" name="Freeform 258049"/>
          <p:cNvSpPr/>
          <p:nvPr/>
        </p:nvSpPr>
        <p:spPr>
          <a:xfrm>
            <a:off x="5475288" y="1995488"/>
            <a:ext cx="1495425" cy="2706687"/>
          </a:xfrm>
          <a:custGeom>
            <a:avLst/>
            <a:gdLst>
              <a:gd name="connsiteX0" fmla="*/ 0 w 1496291"/>
              <a:gd name="connsiteY0" fmla="*/ 0 h 2707574"/>
              <a:gd name="connsiteX1" fmla="*/ 1496291 w 1496291"/>
              <a:gd name="connsiteY1" fmla="*/ 23750 h 2707574"/>
              <a:gd name="connsiteX2" fmla="*/ 1484416 w 1496291"/>
              <a:gd name="connsiteY2" fmla="*/ 2707574 h 2707574"/>
              <a:gd name="connsiteX3" fmla="*/ 1199408 w 1496291"/>
              <a:gd name="connsiteY3" fmla="*/ 2695698 h 2707574"/>
              <a:gd name="connsiteX4" fmla="*/ 1175658 w 1496291"/>
              <a:gd name="connsiteY4" fmla="*/ 1805049 h 2707574"/>
              <a:gd name="connsiteX5" fmla="*/ 866899 w 1496291"/>
              <a:gd name="connsiteY5" fmla="*/ 1793174 h 2707574"/>
              <a:gd name="connsiteX6" fmla="*/ 878774 w 1496291"/>
              <a:gd name="connsiteY6" fmla="*/ 1341911 h 2707574"/>
              <a:gd name="connsiteX7" fmla="*/ 581891 w 1496291"/>
              <a:gd name="connsiteY7" fmla="*/ 1353787 h 2707574"/>
              <a:gd name="connsiteX8" fmla="*/ 593767 w 1496291"/>
              <a:gd name="connsiteY8" fmla="*/ 890649 h 2707574"/>
              <a:gd name="connsiteX9" fmla="*/ 273133 w 1496291"/>
              <a:gd name="connsiteY9" fmla="*/ 890649 h 2707574"/>
              <a:gd name="connsiteX10" fmla="*/ 285008 w 1496291"/>
              <a:gd name="connsiteY10" fmla="*/ 427511 h 2707574"/>
              <a:gd name="connsiteX11" fmla="*/ 11876 w 1496291"/>
              <a:gd name="connsiteY11" fmla="*/ 451262 h 2707574"/>
              <a:gd name="connsiteX12" fmla="*/ 0 w 1496291"/>
              <a:gd name="connsiteY12" fmla="*/ 0 h 27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6291" h="2707574">
                <a:moveTo>
                  <a:pt x="0" y="0"/>
                </a:moveTo>
                <a:lnTo>
                  <a:pt x="1496291" y="23750"/>
                </a:lnTo>
                <a:cubicBezTo>
                  <a:pt x="1492333" y="918358"/>
                  <a:pt x="1488374" y="1812966"/>
                  <a:pt x="1484416" y="2707574"/>
                </a:cubicBezTo>
                <a:lnTo>
                  <a:pt x="1199408" y="2695698"/>
                </a:lnTo>
                <a:lnTo>
                  <a:pt x="1175658" y="1805049"/>
                </a:lnTo>
                <a:lnTo>
                  <a:pt x="866899" y="1793174"/>
                </a:lnTo>
                <a:lnTo>
                  <a:pt x="878774" y="1341911"/>
                </a:lnTo>
                <a:lnTo>
                  <a:pt x="581891" y="1353787"/>
                </a:lnTo>
                <a:lnTo>
                  <a:pt x="593767" y="890649"/>
                </a:lnTo>
                <a:lnTo>
                  <a:pt x="273133" y="890649"/>
                </a:lnTo>
                <a:lnTo>
                  <a:pt x="285008" y="427511"/>
                </a:lnTo>
                <a:lnTo>
                  <a:pt x="11876" y="451262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95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10350" y="2024063"/>
            <a:ext cx="276225" cy="269081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053" name="Freeform 258052"/>
          <p:cNvSpPr/>
          <p:nvPr/>
        </p:nvSpPr>
        <p:spPr>
          <a:xfrm>
            <a:off x="5427663" y="2470150"/>
            <a:ext cx="1174750" cy="2232025"/>
          </a:xfrm>
          <a:custGeom>
            <a:avLst/>
            <a:gdLst>
              <a:gd name="connsiteX0" fmla="*/ 0 w 1175658"/>
              <a:gd name="connsiteY0" fmla="*/ 0 h 2232561"/>
              <a:gd name="connsiteX1" fmla="*/ 71252 w 1175658"/>
              <a:gd name="connsiteY1" fmla="*/ 2232561 h 2232561"/>
              <a:gd name="connsiteX2" fmla="*/ 1175658 w 1175658"/>
              <a:gd name="connsiteY2" fmla="*/ 2220686 h 2232561"/>
              <a:gd name="connsiteX3" fmla="*/ 1163782 w 1175658"/>
              <a:gd name="connsiteY3" fmla="*/ 1425039 h 2232561"/>
              <a:gd name="connsiteX4" fmla="*/ 866899 w 1175658"/>
              <a:gd name="connsiteY4" fmla="*/ 1365662 h 2232561"/>
              <a:gd name="connsiteX5" fmla="*/ 855024 w 1175658"/>
              <a:gd name="connsiteY5" fmla="*/ 938151 h 2232561"/>
              <a:gd name="connsiteX6" fmla="*/ 629393 w 1175658"/>
              <a:gd name="connsiteY6" fmla="*/ 914400 h 2232561"/>
              <a:gd name="connsiteX7" fmla="*/ 581891 w 1175658"/>
              <a:gd name="connsiteY7" fmla="*/ 439387 h 2232561"/>
              <a:gd name="connsiteX8" fmla="*/ 261258 w 1175658"/>
              <a:gd name="connsiteY8" fmla="*/ 451262 h 2232561"/>
              <a:gd name="connsiteX9" fmla="*/ 273133 w 1175658"/>
              <a:gd name="connsiteY9" fmla="*/ 23751 h 2232561"/>
              <a:gd name="connsiteX10" fmla="*/ 0 w 1175658"/>
              <a:gd name="connsiteY10" fmla="*/ 0 h 22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5658" h="2232561">
                <a:moveTo>
                  <a:pt x="0" y="0"/>
                </a:moveTo>
                <a:lnTo>
                  <a:pt x="71252" y="2232561"/>
                </a:lnTo>
                <a:lnTo>
                  <a:pt x="1175658" y="2220686"/>
                </a:lnTo>
                <a:lnTo>
                  <a:pt x="1163782" y="1425039"/>
                </a:lnTo>
                <a:lnTo>
                  <a:pt x="866899" y="1365662"/>
                </a:lnTo>
                <a:lnTo>
                  <a:pt x="855024" y="938151"/>
                </a:lnTo>
                <a:lnTo>
                  <a:pt x="629393" y="914400"/>
                </a:lnTo>
                <a:lnTo>
                  <a:pt x="581891" y="439387"/>
                </a:lnTo>
                <a:lnTo>
                  <a:pt x="261258" y="451262"/>
                </a:lnTo>
                <a:lnTo>
                  <a:pt x="273133" y="23751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054" name="TextBox 258053"/>
          <p:cNvSpPr txBox="1">
            <a:spLocks noChangeArrowheads="1"/>
          </p:cNvSpPr>
          <p:nvPr/>
        </p:nvSpPr>
        <p:spPr bwMode="auto">
          <a:xfrm>
            <a:off x="2944813" y="3390900"/>
            <a:ext cx="2482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Transition Metals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532188" y="5191125"/>
            <a:ext cx="248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Rare Earth Metals</a:t>
            </a:r>
          </a:p>
        </p:txBody>
      </p:sp>
      <p:sp>
        <p:nvSpPr>
          <p:cNvPr id="258055" name="TextBox 258054"/>
          <p:cNvSpPr txBox="1">
            <a:spLocks noChangeArrowheads="1"/>
          </p:cNvSpPr>
          <p:nvPr/>
        </p:nvSpPr>
        <p:spPr bwMode="auto">
          <a:xfrm>
            <a:off x="5451475" y="3976688"/>
            <a:ext cx="854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Other Metals</a:t>
            </a:r>
          </a:p>
        </p:txBody>
      </p:sp>
      <p:sp>
        <p:nvSpPr>
          <p:cNvPr id="258056" name="TextBox 258055"/>
          <p:cNvSpPr txBox="1">
            <a:spLocks noChangeArrowheads="1"/>
          </p:cNvSpPr>
          <p:nvPr/>
        </p:nvSpPr>
        <p:spPr bwMode="auto">
          <a:xfrm rot="2945403">
            <a:off x="5201444" y="3113881"/>
            <a:ext cx="1595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Metalloids</a:t>
            </a:r>
          </a:p>
        </p:txBody>
      </p:sp>
      <p:sp>
        <p:nvSpPr>
          <p:cNvPr id="258057" name="TextBox 258056"/>
          <p:cNvSpPr txBox="1">
            <a:spLocks noChangeArrowheads="1"/>
          </p:cNvSpPr>
          <p:nvPr/>
        </p:nvSpPr>
        <p:spPr bwMode="auto">
          <a:xfrm>
            <a:off x="5738813" y="2405063"/>
            <a:ext cx="1154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Nonmetal</a:t>
            </a:r>
            <a:endParaRPr lang="en-US" altLang="en-US" sz="160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 rot="5400000">
            <a:off x="6221412" y="2824163"/>
            <a:ext cx="1154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Halogens</a:t>
            </a:r>
            <a:endParaRPr lang="en-US" altLang="en-US" sz="160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 rot="5400000">
            <a:off x="6294438" y="3090863"/>
            <a:ext cx="1644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Noble Gases</a:t>
            </a:r>
            <a:endParaRPr lang="en-US" altLang="en-US" sz="160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-5400000">
            <a:off x="1131888" y="3244850"/>
            <a:ext cx="2266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Alkaline Earth Metals</a:t>
            </a:r>
            <a:endParaRPr lang="en-US" altLang="en-US" sz="160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 rot="-5400000">
            <a:off x="880269" y="2683669"/>
            <a:ext cx="226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Alkali Metals</a:t>
            </a:r>
            <a:endParaRPr lang="en-US" altLang="en-US" sz="1600"/>
          </a:p>
        </p:txBody>
      </p:sp>
      <p:sp>
        <p:nvSpPr>
          <p:cNvPr id="258058" name="TextBox 258057"/>
          <p:cNvSpPr txBox="1">
            <a:spLocks noChangeArrowheads="1"/>
          </p:cNvSpPr>
          <p:nvPr/>
        </p:nvSpPr>
        <p:spPr bwMode="auto">
          <a:xfrm>
            <a:off x="2767013" y="1793875"/>
            <a:ext cx="206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Metals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427663" y="1485900"/>
            <a:ext cx="2063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Nonmetals </a:t>
            </a:r>
          </a:p>
        </p:txBody>
      </p:sp>
      <p:cxnSp>
        <p:nvCxnSpPr>
          <p:cNvPr id="258060" name="Straight Arrow Connector 258059"/>
          <p:cNvCxnSpPr/>
          <p:nvPr/>
        </p:nvCxnSpPr>
        <p:spPr>
          <a:xfrm flipH="1">
            <a:off x="1828800" y="1646238"/>
            <a:ext cx="347345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8062" name="Straight Arrow Connector 258061"/>
          <p:cNvCxnSpPr/>
          <p:nvPr/>
        </p:nvCxnSpPr>
        <p:spPr>
          <a:xfrm>
            <a:off x="5475288" y="1887538"/>
            <a:ext cx="1220787" cy="0"/>
          </a:xfrm>
          <a:prstGeom prst="straightConnector1">
            <a:avLst/>
          </a:prstGeom>
          <a:ln>
            <a:solidFill>
              <a:srgbClr val="F95AB7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8064" name="TextBox 258063"/>
          <p:cNvSpPr txBox="1">
            <a:spLocks noChangeArrowheads="1"/>
          </p:cNvSpPr>
          <p:nvPr/>
        </p:nvSpPr>
        <p:spPr bwMode="auto">
          <a:xfrm>
            <a:off x="1862138" y="1651000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1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120900" y="1993900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2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437188" y="2003425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727700" y="2024063"/>
            <a:ext cx="276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4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029325" y="2035175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324600" y="2035175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6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586538" y="2035175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7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929438" y="1574800"/>
            <a:ext cx="276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36" grpId="0" animBg="1"/>
      <p:bldP spid="37" grpId="0" animBg="1"/>
      <p:bldP spid="29" grpId="0" animBg="1"/>
      <p:bldP spid="258054" grpId="0"/>
      <p:bldP spid="47" grpId="0"/>
      <p:bldP spid="258055" grpId="0"/>
      <p:bldP spid="258056" grpId="0"/>
      <p:bldP spid="258057" grpId="0"/>
      <p:bldP spid="51" grpId="0"/>
      <p:bldP spid="52" grpId="0"/>
      <p:bldP spid="53" grpId="0"/>
      <p:bldP spid="54" grpId="0"/>
      <p:bldP spid="258058" grpId="0"/>
      <p:bldP spid="56" grpId="0"/>
      <p:bldP spid="258064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1844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Which Group is each of the following located?</a:t>
            </a:r>
            <a:endParaRPr lang="en-US" dirty="0"/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>
          <a:xfrm>
            <a:off x="611188" y="620713"/>
            <a:ext cx="7772400" cy="1500187"/>
          </a:xfrm>
        </p:spPr>
        <p:txBody>
          <a:bodyPr/>
          <a:lstStyle/>
          <a:p>
            <a:r>
              <a:rPr lang="en-US" altLang="en-US" sz="3600" smtClean="0"/>
              <a:t>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989" y="3452640"/>
            <a:ext cx="7141780" cy="304698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en-US" sz="3200" dirty="0"/>
              <a:t>1.) Sodium </a:t>
            </a:r>
          </a:p>
          <a:p>
            <a:pPr>
              <a:defRPr/>
            </a:pPr>
            <a:r>
              <a:rPr lang="en-US" sz="3200" dirty="0"/>
              <a:t>2.) Cesium </a:t>
            </a:r>
          </a:p>
          <a:p>
            <a:pPr>
              <a:defRPr/>
            </a:pPr>
            <a:r>
              <a:rPr lang="en-US" sz="3200" dirty="0"/>
              <a:t>3.) Bromine</a:t>
            </a:r>
          </a:p>
          <a:p>
            <a:pPr>
              <a:defRPr/>
            </a:pPr>
            <a:r>
              <a:rPr lang="en-US" sz="3200" dirty="0"/>
              <a:t>4.) Copper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5.) Magnesium  </a:t>
            </a:r>
          </a:p>
          <a:p>
            <a:pPr>
              <a:defRPr/>
            </a:pPr>
            <a:r>
              <a:rPr lang="en-US" sz="3200" dirty="0"/>
              <a:t>6.) Krypton</a:t>
            </a:r>
          </a:p>
          <a:p>
            <a:pPr>
              <a:defRPr/>
            </a:pPr>
            <a:r>
              <a:rPr lang="en-US" sz="3200" dirty="0"/>
              <a:t>7.) Americium (Am) </a:t>
            </a:r>
          </a:p>
          <a:p>
            <a:pPr>
              <a:defRPr/>
            </a:pPr>
            <a:r>
              <a:rPr lang="en-US" sz="3200" dirty="0"/>
              <a:t>8.) Lead</a:t>
            </a:r>
            <a:endParaRPr lang="en-US" dirty="0"/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638" y="5602288"/>
            <a:ext cx="1549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883525" y="5040313"/>
            <a:ext cx="0" cy="9540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33350"/>
            <a:ext cx="7942262" cy="701675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Electron Configurations in Groups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382713"/>
            <a:ext cx="8099425" cy="5170487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Monotype Sorts" pitchFamily="2" charset="2"/>
              <a:buAutoNum type="arabicParenR"/>
            </a:pPr>
            <a:r>
              <a:rPr lang="en-US" altLang="en-US" sz="3200" u="sng" smtClean="0"/>
              <a:t>Noble gases</a:t>
            </a:r>
            <a:r>
              <a:rPr lang="en-US" altLang="en-US" sz="3200" smtClean="0"/>
              <a:t> are the elements in Group 8A</a:t>
            </a:r>
            <a:r>
              <a:rPr lang="en-US" altLang="en-US" sz="1800" smtClean="0"/>
              <a:t>  </a:t>
            </a:r>
            <a:r>
              <a:rPr lang="en-US" altLang="en-US" sz="2000" smtClean="0"/>
              <a:t>(also called Group18 or 0)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2800" smtClean="0"/>
              <a:t>Previously called “</a:t>
            </a:r>
            <a:r>
              <a:rPr lang="en-US" altLang="en-US" sz="2800" b="1" smtClean="0"/>
              <a:t>inert gases</a:t>
            </a:r>
            <a:r>
              <a:rPr lang="en-US" altLang="en-US" sz="2800" smtClean="0"/>
              <a:t>” because they rarely take part in a reaction; </a:t>
            </a:r>
            <a:r>
              <a:rPr lang="en-US" altLang="en-US" sz="2800" u="sng" smtClean="0"/>
              <a:t>very stable</a:t>
            </a:r>
            <a:r>
              <a:rPr lang="en-US" altLang="en-US" sz="2800" smtClean="0"/>
              <a:t> = don’t react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2800" smtClean="0"/>
              <a:t>Noble gases have an electron configuration that has the outer s and p sublevels </a:t>
            </a:r>
            <a:r>
              <a:rPr lang="en-US" altLang="en-US" sz="2800" u="sng" smtClean="0"/>
              <a:t>completely full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220663"/>
            <a:ext cx="7942262" cy="701675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Electron Configurations in Groups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382713"/>
            <a:ext cx="8099425" cy="51704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Monotype Sorts" pitchFamily="2" charset="2"/>
              <a:buAutoNum type="arabicParenR" startAt="2"/>
            </a:pPr>
            <a:r>
              <a:rPr lang="en-US" altLang="en-US" sz="3600" u="sng" smtClean="0"/>
              <a:t>Representative Elements</a:t>
            </a:r>
            <a:r>
              <a:rPr lang="en-US" altLang="en-US" sz="3600" smtClean="0"/>
              <a:t> are in Groups 1A through 7A</a:t>
            </a:r>
          </a:p>
          <a:p>
            <a:pPr marL="1066800" lvl="1" indent="-6096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3200" smtClean="0"/>
              <a:t>Display </a:t>
            </a:r>
            <a:r>
              <a:rPr lang="en-US" altLang="en-US" sz="3200" u="sng" smtClean="0"/>
              <a:t>wide range</a:t>
            </a:r>
            <a:r>
              <a:rPr lang="en-US" altLang="en-US" sz="3200" smtClean="0"/>
              <a:t> of properties, thus a good “representative” </a:t>
            </a:r>
          </a:p>
          <a:p>
            <a:pPr marL="1066800" lvl="1" indent="-6096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3200" smtClean="0"/>
              <a:t>Some are metals, or nonmetals, or metalloids; some are solid, others are gases or liquids</a:t>
            </a:r>
          </a:p>
          <a:p>
            <a:pPr marL="1066800" lvl="1" indent="-6096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3200" smtClean="0"/>
              <a:t>Their outer s and p electron configurations are </a:t>
            </a:r>
            <a:r>
              <a:rPr lang="en-US" altLang="en-US" sz="3200" u="sng" smtClean="0"/>
              <a:t>NOT filled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554038"/>
            <a:ext cx="7942262" cy="701675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Electron Configurations in Groups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382713"/>
            <a:ext cx="8099425" cy="5170487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Monotype Sorts" pitchFamily="2" charset="2"/>
              <a:buAutoNum type="arabicParenR" startAt="3"/>
            </a:pPr>
            <a:r>
              <a:rPr lang="en-US" altLang="en-US" sz="3200" u="sng" smtClean="0"/>
              <a:t>Transition metals</a:t>
            </a:r>
            <a:r>
              <a:rPr lang="en-US" altLang="en-US" sz="3200" smtClean="0"/>
              <a:t> are in the “B” columns of the periodic table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2800" smtClean="0"/>
              <a:t>Electron configuration has the outer s sublevel full, and is now filling the “</a:t>
            </a:r>
            <a:r>
              <a:rPr lang="en-US" altLang="en-US" sz="2800" u="sng" smtClean="0"/>
              <a:t>d” sublevel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2800" smtClean="0"/>
              <a:t>A “transition” between the metal area and the nonmetal area</a:t>
            </a:r>
          </a:p>
          <a:p>
            <a:pPr marL="1066800" lvl="1" indent="-609600" eaLnBrk="1" hangingPunct="1"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2800" smtClean="0"/>
              <a:t>Examples are gold, copper, silver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49238"/>
            <a:ext cx="7942263" cy="701675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Electron Configurations in Groups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382713"/>
            <a:ext cx="8099425" cy="51704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Monotype Sorts" pitchFamily="2" charset="2"/>
              <a:buAutoNum type="arabicParenR" startAt="4"/>
            </a:pPr>
            <a:r>
              <a:rPr lang="en-US" altLang="en-US" sz="3200" u="sng" smtClean="0"/>
              <a:t>Inner Transition Metals (Rare Earth Metals)</a:t>
            </a:r>
            <a:r>
              <a:rPr lang="en-US" altLang="en-US" sz="3200" smtClean="0"/>
              <a:t> are located below the main body of the table, in two horizontal rows</a:t>
            </a:r>
          </a:p>
          <a:p>
            <a:pPr marL="1066800" lvl="1" indent="-6096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2800" smtClean="0"/>
              <a:t>Electron configuration has the outer s sublevel full, and is now filling the </a:t>
            </a:r>
            <a:r>
              <a:rPr lang="en-US" altLang="en-US" sz="2800" u="sng" smtClean="0"/>
              <a:t>“f” sublevel</a:t>
            </a:r>
          </a:p>
          <a:p>
            <a:pPr marL="1066800" lvl="1" indent="-6096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n-US" altLang="en-US" sz="2800" smtClean="0"/>
              <a:t>Formerly called “rare-earth” elements, but this is not true because some are very abundant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1844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Which block is each of the following located?</a:t>
            </a:r>
            <a:endParaRPr lang="en-US" dirty="0"/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>
          <a:xfrm>
            <a:off x="611188" y="620713"/>
            <a:ext cx="7772400" cy="1500187"/>
          </a:xfrm>
        </p:spPr>
        <p:txBody>
          <a:bodyPr/>
          <a:lstStyle/>
          <a:p>
            <a:r>
              <a:rPr lang="en-US" altLang="en-US" sz="3600" smtClean="0"/>
              <a:t>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989" y="3452640"/>
            <a:ext cx="7141780" cy="304698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en-US" sz="3200" dirty="0"/>
              <a:t>1.) Sodium </a:t>
            </a:r>
          </a:p>
          <a:p>
            <a:pPr>
              <a:defRPr/>
            </a:pPr>
            <a:r>
              <a:rPr lang="en-US" sz="3200" dirty="0"/>
              <a:t>2.) Cesium </a:t>
            </a:r>
          </a:p>
          <a:p>
            <a:pPr>
              <a:defRPr/>
            </a:pPr>
            <a:r>
              <a:rPr lang="en-US" sz="3200" dirty="0"/>
              <a:t>3.) Bromine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4.) Copper</a:t>
            </a:r>
          </a:p>
          <a:p>
            <a:pPr>
              <a:defRPr/>
            </a:pPr>
            <a:r>
              <a:rPr lang="en-US" sz="3200" dirty="0"/>
              <a:t>5.) Hydrogen </a:t>
            </a:r>
          </a:p>
          <a:p>
            <a:pPr>
              <a:defRPr/>
            </a:pPr>
            <a:r>
              <a:rPr lang="en-US" sz="3200" dirty="0"/>
              <a:t>6.) Americium</a:t>
            </a:r>
            <a:r>
              <a:rPr lang="en-US" dirty="0"/>
              <a:t>* (Am) </a:t>
            </a:r>
          </a:p>
        </p:txBody>
      </p:sp>
      <p:pic>
        <p:nvPicPr>
          <p:cNvPr id="4403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638" y="5602288"/>
            <a:ext cx="1549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883525" y="5040313"/>
            <a:ext cx="0" cy="9540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471613"/>
            <a:ext cx="7612062" cy="4576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201613" y="1063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On Front (Blank Side) Write </a:t>
            </a:r>
            <a:r>
              <a:rPr lang="en-US" altLang="en-US" sz="3200" b="1">
                <a:solidFill>
                  <a:schemeClr val="bg1"/>
                </a:solidFill>
              </a:rPr>
              <a:t>Oxidation Numbers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1471613"/>
            <a:ext cx="55118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1543050" y="1577975"/>
            <a:ext cx="2857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900"/>
              <a:t>1</a:t>
            </a:r>
          </a:p>
          <a:p>
            <a:r>
              <a:rPr lang="en-US" altLang="en-US" sz="2900"/>
              <a:t>2</a:t>
            </a:r>
          </a:p>
          <a:p>
            <a:r>
              <a:rPr lang="en-US" altLang="en-US" sz="2900"/>
              <a:t>3</a:t>
            </a:r>
          </a:p>
          <a:p>
            <a:r>
              <a:rPr lang="en-US" altLang="en-US" sz="2900"/>
              <a:t>4</a:t>
            </a:r>
          </a:p>
          <a:p>
            <a:r>
              <a:rPr lang="en-US" altLang="en-US" sz="2900"/>
              <a:t>5</a:t>
            </a:r>
          </a:p>
          <a:p>
            <a:r>
              <a:rPr lang="en-US" altLang="en-US" sz="2900"/>
              <a:t>6</a:t>
            </a:r>
          </a:p>
          <a:p>
            <a:r>
              <a:rPr lang="en-US" altLang="en-US" sz="2900"/>
              <a:t>7</a:t>
            </a:r>
          </a:p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1885950" y="1577975"/>
            <a:ext cx="276225" cy="31257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40550" y="1577975"/>
            <a:ext cx="276225" cy="3125788"/>
          </a:xfrm>
          <a:prstGeom prst="rect">
            <a:avLst/>
          </a:prstGeom>
          <a:noFill/>
          <a:ln w="57150">
            <a:solidFill>
              <a:srgbClr val="B76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62175" y="2012950"/>
            <a:ext cx="276225" cy="26797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81263" y="2898775"/>
            <a:ext cx="2982912" cy="181927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10350" y="2024063"/>
            <a:ext cx="276225" cy="269081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058" name="TextBox 258057"/>
          <p:cNvSpPr txBox="1">
            <a:spLocks noChangeArrowheads="1"/>
          </p:cNvSpPr>
          <p:nvPr/>
        </p:nvSpPr>
        <p:spPr bwMode="auto">
          <a:xfrm>
            <a:off x="2767013" y="1793875"/>
            <a:ext cx="206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Metals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427663" y="1485900"/>
            <a:ext cx="2063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Nonmetals </a:t>
            </a:r>
          </a:p>
        </p:txBody>
      </p:sp>
      <p:cxnSp>
        <p:nvCxnSpPr>
          <p:cNvPr id="258060" name="Straight Arrow Connector 258059"/>
          <p:cNvCxnSpPr/>
          <p:nvPr/>
        </p:nvCxnSpPr>
        <p:spPr>
          <a:xfrm flipH="1">
            <a:off x="1828800" y="1646238"/>
            <a:ext cx="347345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8062" name="Straight Arrow Connector 258061"/>
          <p:cNvCxnSpPr/>
          <p:nvPr/>
        </p:nvCxnSpPr>
        <p:spPr>
          <a:xfrm>
            <a:off x="5475288" y="1887538"/>
            <a:ext cx="1220787" cy="0"/>
          </a:xfrm>
          <a:prstGeom prst="straightConnector1">
            <a:avLst/>
          </a:prstGeom>
          <a:ln>
            <a:solidFill>
              <a:srgbClr val="F95AB7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8064" name="TextBox 258063"/>
          <p:cNvSpPr txBox="1">
            <a:spLocks noChangeArrowheads="1"/>
          </p:cNvSpPr>
          <p:nvPr/>
        </p:nvSpPr>
        <p:spPr bwMode="auto">
          <a:xfrm>
            <a:off x="1862138" y="1651000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1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120900" y="1993900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2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437188" y="2003425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727700" y="2024063"/>
            <a:ext cx="276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4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029325" y="2035175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324600" y="2035175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6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586538" y="2035175"/>
            <a:ext cx="27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7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929438" y="1574800"/>
            <a:ext cx="276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114FFB"/>
                </a:solidFill>
              </a:rPr>
              <a:t>8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-5400000">
            <a:off x="1400175" y="2657475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-5400000">
            <a:off x="1679575" y="2809875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+2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-5400000">
            <a:off x="5000625" y="2552700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+3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-5400000">
            <a:off x="5269707" y="2764631"/>
            <a:ext cx="1192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+/-4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-5400000">
            <a:off x="5564188" y="2459038"/>
            <a:ext cx="1192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-3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-5400000">
            <a:off x="5820569" y="2486819"/>
            <a:ext cx="1192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-2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-5400000">
            <a:off x="6121401" y="247808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-1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05550" y="2035175"/>
            <a:ext cx="276225" cy="2690813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32500" y="2028825"/>
            <a:ext cx="276225" cy="2690813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48338" y="1997075"/>
            <a:ext cx="276225" cy="269081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64175" y="1997075"/>
            <a:ext cx="276225" cy="2690813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03513" y="3208338"/>
            <a:ext cx="272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/>
              <a:t>Charge is unknown – Indicated by bonding partner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6462712" y="2520951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36" grpId="0" animBg="1"/>
      <p:bldP spid="29" grpId="0" animBg="1"/>
      <p:bldP spid="258058" grpId="0"/>
      <p:bldP spid="56" grpId="0"/>
      <p:bldP spid="258064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2" grpId="0"/>
      <p:bldP spid="27" grpId="0"/>
      <p:bldP spid="28" grpId="0"/>
      <p:bldP spid="31" grpId="0"/>
      <p:bldP spid="32" grpId="0"/>
      <p:bldP spid="33" grpId="0"/>
      <p:bldP spid="35" grpId="0"/>
      <p:bldP spid="39" grpId="0" animBg="1"/>
      <p:bldP spid="40" grpId="0" animBg="1"/>
      <p:bldP spid="41" grpId="0" animBg="1"/>
      <p:bldP spid="42" grpId="0" animBg="1"/>
      <p:bldP spid="3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r>
              <a:rPr lang="en-US" altLang="en-US" sz="3600" b="1" smtClean="0"/>
              <a:t>Focus 3/5/2014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>
              <a:defRPr/>
            </a:pPr>
            <a:r>
              <a:rPr lang="en-US" sz="3200" b="1" dirty="0" smtClean="0"/>
              <a:t>Today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Notes on Periodic Table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Extracting Iron from Cereal Lab 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438400" y="615950"/>
            <a:ext cx="5867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</a:rPr>
              <a:t>1.) What group does each of the following belong to? 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 a.) potassium     b.)  nickel   c.) iodine 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2.)Which group of elements always have full outer s and p sublevels? Give an example of an element from that group.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206875"/>
            <a:ext cx="1450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Portfolio Page Rubric Monday)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5663" y="493713"/>
            <a:ext cx="5748337" cy="2995612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Arial" charset="0"/>
              </a:rPr>
              <a:t>Chapter 6</a:t>
            </a:r>
            <a:br>
              <a:rPr lang="en-US" altLang="en-US" b="1" smtClean="0">
                <a:latin typeface="Arial" charset="0"/>
              </a:rPr>
            </a:br>
            <a:r>
              <a:rPr lang="en-US" altLang="en-US" sz="5400" b="1" smtClean="0">
                <a:latin typeface="Arial" charset="0"/>
              </a:rPr>
              <a:t>The Periodic Table</a:t>
            </a:r>
            <a:r>
              <a:rPr lang="en-US" altLang="en-US" sz="5400" b="1" i="1" smtClean="0">
                <a:latin typeface="Arial" charset="0"/>
              </a:rPr>
              <a:t/>
            </a:r>
            <a:br>
              <a:rPr lang="en-US" altLang="en-US" sz="5400" b="1" i="1" smtClean="0">
                <a:latin typeface="Arial" charset="0"/>
              </a:rPr>
            </a:br>
            <a:r>
              <a:rPr lang="en-US" altLang="en-US" sz="5400" b="1" i="1" smtClean="0">
                <a:latin typeface="Arial" charset="0"/>
              </a:rPr>
              <a:t>Unit 5</a:t>
            </a:r>
          </a:p>
        </p:txBody>
      </p:sp>
      <p:sp>
        <p:nvSpPr>
          <p:cNvPr id="1945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7645400" y="487838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Safety – Iron Extraction from Cereal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do we need to keep in mind when working lab? </a:t>
            </a:r>
          </a:p>
          <a:p>
            <a:endParaRPr lang="en-US" altLang="en-US" smtClean="0"/>
          </a:p>
          <a:p>
            <a:r>
              <a:rPr lang="en-US" altLang="en-US" smtClean="0"/>
              <a:t>Goggles on at all times in lab </a:t>
            </a:r>
          </a:p>
          <a:p>
            <a:r>
              <a:rPr lang="en-US" altLang="en-US" smtClean="0"/>
              <a:t>No horse playing. </a:t>
            </a:r>
          </a:p>
          <a:p>
            <a:r>
              <a:rPr lang="en-US" altLang="en-US" smtClean="0"/>
              <a:t>If I call for attention, eyes need to be on my and mouths quiet </a:t>
            </a:r>
          </a:p>
          <a:p>
            <a:endParaRPr lang="en-US" altLang="en-US" smtClean="0"/>
          </a:p>
          <a:p>
            <a:r>
              <a:rPr lang="en-US" altLang="en-US" smtClean="0"/>
              <a:t>Hot water looks like cold water…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r>
              <a:rPr lang="en-US" altLang="en-US" sz="3600" b="1" smtClean="0"/>
              <a:t>Focus 3/6/2014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>
              <a:defRPr/>
            </a:pPr>
            <a:r>
              <a:rPr lang="en-US" sz="3200" b="1" dirty="0" smtClean="0"/>
              <a:t>Today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Review Notes </a:t>
            </a:r>
          </a:p>
          <a:p>
            <a:pPr>
              <a:defRPr/>
            </a:pPr>
            <a:r>
              <a:rPr lang="en-US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Mendeleev Periodic table card activity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2427288" y="977900"/>
            <a:ext cx="65754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</a:rPr>
              <a:t>1.)What period number does the following belong to? 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a.) sodium   b.) copper   c.) iodine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2) What sublevel does each of the following end it’s electron configuration with?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a.) bromine  b.) einsteinium (Es)  c.) cesium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7625" y="4049713"/>
            <a:ext cx="1450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Portfolio Page due Monday 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73025" y="5321300"/>
            <a:ext cx="1960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Adopt an Element Research Due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62000" y="914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1"/>
                </a:solidFill>
                <a:cs typeface="Tahoma" pitchFamily="34" charset="0"/>
              </a:rPr>
              <a:t>1A</a:t>
            </a:r>
            <a:endParaRPr lang="en-US" altLang="en-US">
              <a:solidFill>
                <a:schemeClr val="accent1"/>
              </a:solidFill>
              <a:cs typeface="Tahoma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143000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cs typeface="Tahoma" pitchFamily="34" charset="0"/>
              </a:rPr>
              <a:t>2A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715000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B760F9"/>
                </a:solidFill>
                <a:cs typeface="Tahoma" pitchFamily="34" charset="0"/>
              </a:rPr>
              <a:t>3A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172200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114FFB"/>
                </a:solidFill>
                <a:cs typeface="Tahoma" pitchFamily="34" charset="0"/>
              </a:rPr>
              <a:t>4A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629400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E5405D"/>
                </a:solidFill>
                <a:cs typeface="Tahoma" pitchFamily="34" charset="0"/>
              </a:rPr>
              <a:t>5A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064375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95AB7"/>
                </a:solidFill>
                <a:cs typeface="Tahoma" pitchFamily="34" charset="0"/>
              </a:rPr>
              <a:t>6A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7461250" y="1539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A2C1FE"/>
                </a:solidFill>
                <a:cs typeface="Tahoma" pitchFamily="34" charset="0"/>
              </a:rPr>
              <a:t>7A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7826375" y="88265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8A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idx="1"/>
          </p:nvPr>
        </p:nvSpPr>
        <p:spPr>
          <a:xfrm>
            <a:off x="1622425" y="1416050"/>
            <a:ext cx="4206875" cy="175577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168275" indent="0" eaLnBrk="1" hangingPunct="1">
              <a:buFontTx/>
              <a:buNone/>
            </a:pPr>
            <a:r>
              <a:rPr lang="en-US" altLang="en-US" smtClean="0"/>
              <a:t>Elements in the 1A-7A groups are called the representative elements</a:t>
            </a:r>
          </a:p>
          <a:p>
            <a:pPr marL="168275" indent="0" eaLnBrk="1" hangingPunct="1">
              <a:buFontTx/>
              <a:buNone/>
            </a:pPr>
            <a:r>
              <a:rPr lang="en-US" altLang="en-US" smtClean="0"/>
              <a:t>outer s or p filling</a:t>
            </a:r>
          </a:p>
        </p:txBody>
      </p:sp>
      <p:grpSp>
        <p:nvGrpSpPr>
          <p:cNvPr id="49163" name="Group 641"/>
          <p:cNvGrpSpPr>
            <a:grpSpLocks/>
          </p:cNvGrpSpPr>
          <p:nvPr/>
        </p:nvGrpSpPr>
        <p:grpSpPr bwMode="auto">
          <a:xfrm>
            <a:off x="736600" y="1524000"/>
            <a:ext cx="7646988" cy="4578350"/>
            <a:chOff x="464" y="960"/>
            <a:chExt cx="4817" cy="2884"/>
          </a:xfrm>
        </p:grpSpPr>
        <p:sp>
          <p:nvSpPr>
            <p:cNvPr id="49167" name="Freeform 11"/>
            <p:cNvSpPr>
              <a:spLocks/>
            </p:cNvSpPr>
            <p:nvPr/>
          </p:nvSpPr>
          <p:spPr bwMode="auto">
            <a:xfrm>
              <a:off x="4990" y="2768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2"/>
            <p:cNvSpPr>
              <a:spLocks/>
            </p:cNvSpPr>
            <p:nvPr/>
          </p:nvSpPr>
          <p:spPr bwMode="auto">
            <a:xfrm>
              <a:off x="4989" y="2768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3"/>
            <p:cNvSpPr>
              <a:spLocks/>
            </p:cNvSpPr>
            <p:nvPr/>
          </p:nvSpPr>
          <p:spPr bwMode="auto">
            <a:xfrm>
              <a:off x="5197" y="2768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4"/>
            <p:cNvSpPr>
              <a:spLocks/>
            </p:cNvSpPr>
            <p:nvPr/>
          </p:nvSpPr>
          <p:spPr bwMode="auto">
            <a:xfrm>
              <a:off x="5196" y="2768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15"/>
            <p:cNvSpPr>
              <a:spLocks/>
            </p:cNvSpPr>
            <p:nvPr/>
          </p:nvSpPr>
          <p:spPr bwMode="auto">
            <a:xfrm>
              <a:off x="4990" y="2426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16"/>
            <p:cNvSpPr>
              <a:spLocks/>
            </p:cNvSpPr>
            <p:nvPr/>
          </p:nvSpPr>
          <p:spPr bwMode="auto">
            <a:xfrm>
              <a:off x="4989" y="2426"/>
              <a:ext cx="292" cy="60"/>
            </a:xfrm>
            <a:custGeom>
              <a:avLst/>
              <a:gdLst>
                <a:gd name="T0" fmla="*/ 0 w 292"/>
                <a:gd name="T1" fmla="*/ 38 h 60"/>
                <a:gd name="T2" fmla="*/ 37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17"/>
            <p:cNvSpPr>
              <a:spLocks/>
            </p:cNvSpPr>
            <p:nvPr/>
          </p:nvSpPr>
          <p:spPr bwMode="auto">
            <a:xfrm>
              <a:off x="5197" y="2426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0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18"/>
            <p:cNvSpPr>
              <a:spLocks/>
            </p:cNvSpPr>
            <p:nvPr/>
          </p:nvSpPr>
          <p:spPr bwMode="auto">
            <a:xfrm>
              <a:off x="5196" y="2426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2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19"/>
            <p:cNvSpPr>
              <a:spLocks/>
            </p:cNvSpPr>
            <p:nvPr/>
          </p:nvSpPr>
          <p:spPr bwMode="auto">
            <a:xfrm>
              <a:off x="4990" y="2047"/>
              <a:ext cx="285" cy="52"/>
            </a:xfrm>
            <a:custGeom>
              <a:avLst/>
              <a:gdLst>
                <a:gd name="T0" fmla="*/ 0 w 285"/>
                <a:gd name="T1" fmla="*/ 34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20"/>
            <p:cNvSpPr>
              <a:spLocks/>
            </p:cNvSpPr>
            <p:nvPr/>
          </p:nvSpPr>
          <p:spPr bwMode="auto">
            <a:xfrm>
              <a:off x="4989" y="2047"/>
              <a:ext cx="292" cy="60"/>
            </a:xfrm>
            <a:custGeom>
              <a:avLst/>
              <a:gdLst>
                <a:gd name="T0" fmla="*/ 0 w 292"/>
                <a:gd name="T1" fmla="*/ 39 h 60"/>
                <a:gd name="T2" fmla="*/ 37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21"/>
            <p:cNvSpPr>
              <a:spLocks/>
            </p:cNvSpPr>
            <p:nvPr/>
          </p:nvSpPr>
          <p:spPr bwMode="auto">
            <a:xfrm>
              <a:off x="5197" y="204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1 h 299"/>
                <a:gd name="T4" fmla="*/ 77 w 78"/>
                <a:gd name="T5" fmla="*/ 0 h 299"/>
                <a:gd name="T6" fmla="*/ 77 w 78"/>
                <a:gd name="T7" fmla="*/ 268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22"/>
            <p:cNvSpPr>
              <a:spLocks/>
            </p:cNvSpPr>
            <p:nvPr/>
          </p:nvSpPr>
          <p:spPr bwMode="auto">
            <a:xfrm>
              <a:off x="5196" y="204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3 h 307"/>
                <a:gd name="T4" fmla="*/ 84 w 85"/>
                <a:gd name="T5" fmla="*/ 0 h 307"/>
                <a:gd name="T6" fmla="*/ 84 w 85"/>
                <a:gd name="T7" fmla="*/ 275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23"/>
            <p:cNvSpPr>
              <a:spLocks/>
            </p:cNvSpPr>
            <p:nvPr/>
          </p:nvSpPr>
          <p:spPr bwMode="auto">
            <a:xfrm>
              <a:off x="4990" y="1698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Freeform 24"/>
            <p:cNvSpPr>
              <a:spLocks/>
            </p:cNvSpPr>
            <p:nvPr/>
          </p:nvSpPr>
          <p:spPr bwMode="auto">
            <a:xfrm>
              <a:off x="4989" y="1698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Freeform 25"/>
            <p:cNvSpPr>
              <a:spLocks/>
            </p:cNvSpPr>
            <p:nvPr/>
          </p:nvSpPr>
          <p:spPr bwMode="auto">
            <a:xfrm>
              <a:off x="5197" y="1698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Freeform 26"/>
            <p:cNvSpPr>
              <a:spLocks/>
            </p:cNvSpPr>
            <p:nvPr/>
          </p:nvSpPr>
          <p:spPr bwMode="auto">
            <a:xfrm>
              <a:off x="5196" y="1698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Freeform 27"/>
            <p:cNvSpPr>
              <a:spLocks/>
            </p:cNvSpPr>
            <p:nvPr/>
          </p:nvSpPr>
          <p:spPr bwMode="auto">
            <a:xfrm>
              <a:off x="4990" y="1329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28"/>
            <p:cNvSpPr>
              <a:spLocks/>
            </p:cNvSpPr>
            <p:nvPr/>
          </p:nvSpPr>
          <p:spPr bwMode="auto">
            <a:xfrm>
              <a:off x="4989" y="1329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Freeform 29"/>
            <p:cNvSpPr>
              <a:spLocks/>
            </p:cNvSpPr>
            <p:nvPr/>
          </p:nvSpPr>
          <p:spPr bwMode="auto">
            <a:xfrm>
              <a:off x="5197" y="1329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Freeform 30"/>
            <p:cNvSpPr>
              <a:spLocks/>
            </p:cNvSpPr>
            <p:nvPr/>
          </p:nvSpPr>
          <p:spPr bwMode="auto">
            <a:xfrm>
              <a:off x="5196" y="1329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Freeform 31"/>
            <p:cNvSpPr>
              <a:spLocks/>
            </p:cNvSpPr>
            <p:nvPr/>
          </p:nvSpPr>
          <p:spPr bwMode="auto">
            <a:xfrm>
              <a:off x="4990" y="960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Freeform 32"/>
            <p:cNvSpPr>
              <a:spLocks/>
            </p:cNvSpPr>
            <p:nvPr/>
          </p:nvSpPr>
          <p:spPr bwMode="auto">
            <a:xfrm>
              <a:off x="4989" y="960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Freeform 33"/>
            <p:cNvSpPr>
              <a:spLocks/>
            </p:cNvSpPr>
            <p:nvPr/>
          </p:nvSpPr>
          <p:spPr bwMode="auto">
            <a:xfrm>
              <a:off x="5197" y="960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Freeform 34"/>
            <p:cNvSpPr>
              <a:spLocks/>
            </p:cNvSpPr>
            <p:nvPr/>
          </p:nvSpPr>
          <p:spPr bwMode="auto">
            <a:xfrm>
              <a:off x="5196" y="960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35"/>
            <p:cNvSpPr>
              <a:spLocks/>
            </p:cNvSpPr>
            <p:nvPr/>
          </p:nvSpPr>
          <p:spPr bwMode="auto">
            <a:xfrm>
              <a:off x="465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36"/>
            <p:cNvSpPr>
              <a:spLocks/>
            </p:cNvSpPr>
            <p:nvPr/>
          </p:nvSpPr>
          <p:spPr bwMode="auto">
            <a:xfrm>
              <a:off x="464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Freeform 37"/>
            <p:cNvSpPr>
              <a:spLocks/>
            </p:cNvSpPr>
            <p:nvPr/>
          </p:nvSpPr>
          <p:spPr bwMode="auto">
            <a:xfrm>
              <a:off x="672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Freeform 38"/>
            <p:cNvSpPr>
              <a:spLocks/>
            </p:cNvSpPr>
            <p:nvPr/>
          </p:nvSpPr>
          <p:spPr bwMode="auto">
            <a:xfrm>
              <a:off x="671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Freeform 39"/>
            <p:cNvSpPr>
              <a:spLocks/>
            </p:cNvSpPr>
            <p:nvPr/>
          </p:nvSpPr>
          <p:spPr bwMode="auto">
            <a:xfrm>
              <a:off x="465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Freeform 40"/>
            <p:cNvSpPr>
              <a:spLocks/>
            </p:cNvSpPr>
            <p:nvPr/>
          </p:nvSpPr>
          <p:spPr bwMode="auto">
            <a:xfrm>
              <a:off x="464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41"/>
            <p:cNvSpPr>
              <a:spLocks/>
            </p:cNvSpPr>
            <p:nvPr/>
          </p:nvSpPr>
          <p:spPr bwMode="auto">
            <a:xfrm>
              <a:off x="672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Freeform 42"/>
            <p:cNvSpPr>
              <a:spLocks/>
            </p:cNvSpPr>
            <p:nvPr/>
          </p:nvSpPr>
          <p:spPr bwMode="auto">
            <a:xfrm>
              <a:off x="671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Freeform 43"/>
            <p:cNvSpPr>
              <a:spLocks/>
            </p:cNvSpPr>
            <p:nvPr/>
          </p:nvSpPr>
          <p:spPr bwMode="auto">
            <a:xfrm>
              <a:off x="465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Freeform 44"/>
            <p:cNvSpPr>
              <a:spLocks/>
            </p:cNvSpPr>
            <p:nvPr/>
          </p:nvSpPr>
          <p:spPr bwMode="auto">
            <a:xfrm>
              <a:off x="464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Freeform 45"/>
            <p:cNvSpPr>
              <a:spLocks/>
            </p:cNvSpPr>
            <p:nvPr/>
          </p:nvSpPr>
          <p:spPr bwMode="auto">
            <a:xfrm>
              <a:off x="672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Freeform 46"/>
            <p:cNvSpPr>
              <a:spLocks/>
            </p:cNvSpPr>
            <p:nvPr/>
          </p:nvSpPr>
          <p:spPr bwMode="auto">
            <a:xfrm>
              <a:off x="671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47"/>
            <p:cNvSpPr>
              <a:spLocks/>
            </p:cNvSpPr>
            <p:nvPr/>
          </p:nvSpPr>
          <p:spPr bwMode="auto">
            <a:xfrm>
              <a:off x="465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Freeform 48"/>
            <p:cNvSpPr>
              <a:spLocks/>
            </p:cNvSpPr>
            <p:nvPr/>
          </p:nvSpPr>
          <p:spPr bwMode="auto">
            <a:xfrm>
              <a:off x="464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Freeform 49"/>
            <p:cNvSpPr>
              <a:spLocks/>
            </p:cNvSpPr>
            <p:nvPr/>
          </p:nvSpPr>
          <p:spPr bwMode="auto">
            <a:xfrm>
              <a:off x="672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6" name="Freeform 50"/>
            <p:cNvSpPr>
              <a:spLocks/>
            </p:cNvSpPr>
            <p:nvPr/>
          </p:nvSpPr>
          <p:spPr bwMode="auto">
            <a:xfrm>
              <a:off x="671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Freeform 51"/>
            <p:cNvSpPr>
              <a:spLocks/>
            </p:cNvSpPr>
            <p:nvPr/>
          </p:nvSpPr>
          <p:spPr bwMode="auto">
            <a:xfrm>
              <a:off x="465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Freeform 52"/>
            <p:cNvSpPr>
              <a:spLocks/>
            </p:cNvSpPr>
            <p:nvPr/>
          </p:nvSpPr>
          <p:spPr bwMode="auto">
            <a:xfrm>
              <a:off x="464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Freeform 53"/>
            <p:cNvSpPr>
              <a:spLocks/>
            </p:cNvSpPr>
            <p:nvPr/>
          </p:nvSpPr>
          <p:spPr bwMode="auto">
            <a:xfrm>
              <a:off x="672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Freeform 54"/>
            <p:cNvSpPr>
              <a:spLocks/>
            </p:cNvSpPr>
            <p:nvPr/>
          </p:nvSpPr>
          <p:spPr bwMode="auto">
            <a:xfrm>
              <a:off x="671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55"/>
            <p:cNvSpPr>
              <a:spLocks/>
            </p:cNvSpPr>
            <p:nvPr/>
          </p:nvSpPr>
          <p:spPr bwMode="auto">
            <a:xfrm>
              <a:off x="465" y="967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56"/>
            <p:cNvSpPr>
              <a:spLocks/>
            </p:cNvSpPr>
            <p:nvPr/>
          </p:nvSpPr>
          <p:spPr bwMode="auto">
            <a:xfrm>
              <a:off x="464" y="967"/>
              <a:ext cx="292" cy="60"/>
            </a:xfrm>
            <a:custGeom>
              <a:avLst/>
              <a:gdLst>
                <a:gd name="T0" fmla="*/ 0 w 292"/>
                <a:gd name="T1" fmla="*/ 38 h 60"/>
                <a:gd name="T2" fmla="*/ 38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Freeform 57"/>
            <p:cNvSpPr>
              <a:spLocks/>
            </p:cNvSpPr>
            <p:nvPr/>
          </p:nvSpPr>
          <p:spPr bwMode="auto">
            <a:xfrm>
              <a:off x="672" y="967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Freeform 58"/>
            <p:cNvSpPr>
              <a:spLocks/>
            </p:cNvSpPr>
            <p:nvPr/>
          </p:nvSpPr>
          <p:spPr bwMode="auto">
            <a:xfrm>
              <a:off x="671" y="967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Freeform 59"/>
            <p:cNvSpPr>
              <a:spLocks/>
            </p:cNvSpPr>
            <p:nvPr/>
          </p:nvSpPr>
          <p:spPr bwMode="auto">
            <a:xfrm>
              <a:off x="729" y="2774"/>
              <a:ext cx="287" cy="53"/>
            </a:xfrm>
            <a:custGeom>
              <a:avLst/>
              <a:gdLst>
                <a:gd name="T0" fmla="*/ 0 w 287"/>
                <a:gd name="T1" fmla="*/ 33 h 53"/>
                <a:gd name="T2" fmla="*/ 37 w 287"/>
                <a:gd name="T3" fmla="*/ 0 h 53"/>
                <a:gd name="T4" fmla="*/ 286 w 287"/>
                <a:gd name="T5" fmla="*/ 0 h 53"/>
                <a:gd name="T6" fmla="*/ 224 w 287"/>
                <a:gd name="T7" fmla="*/ 52 h 53"/>
                <a:gd name="T8" fmla="*/ 0 w 287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3"/>
                <a:gd name="T17" fmla="*/ 287 w 28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3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Freeform 60"/>
            <p:cNvSpPr>
              <a:spLocks/>
            </p:cNvSpPr>
            <p:nvPr/>
          </p:nvSpPr>
          <p:spPr bwMode="auto">
            <a:xfrm>
              <a:off x="727" y="2774"/>
              <a:ext cx="295" cy="61"/>
            </a:xfrm>
            <a:custGeom>
              <a:avLst/>
              <a:gdLst>
                <a:gd name="T0" fmla="*/ 0 w 295"/>
                <a:gd name="T1" fmla="*/ 38 h 61"/>
                <a:gd name="T2" fmla="*/ 38 w 295"/>
                <a:gd name="T3" fmla="*/ 0 h 61"/>
                <a:gd name="T4" fmla="*/ 294 w 295"/>
                <a:gd name="T5" fmla="*/ 0 h 61"/>
                <a:gd name="T6" fmla="*/ 231 w 295"/>
                <a:gd name="T7" fmla="*/ 60 h 61"/>
                <a:gd name="T8" fmla="*/ 0 w 295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61"/>
                <a:gd name="T17" fmla="*/ 295 w 29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61">
                  <a:moveTo>
                    <a:pt x="0" y="38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Freeform 61"/>
            <p:cNvSpPr>
              <a:spLocks/>
            </p:cNvSpPr>
            <p:nvPr/>
          </p:nvSpPr>
          <p:spPr bwMode="auto">
            <a:xfrm>
              <a:off x="937" y="2774"/>
              <a:ext cx="79" cy="301"/>
            </a:xfrm>
            <a:custGeom>
              <a:avLst/>
              <a:gdLst>
                <a:gd name="T0" fmla="*/ 40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0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0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0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Freeform 62"/>
            <p:cNvSpPr>
              <a:spLocks/>
            </p:cNvSpPr>
            <p:nvPr/>
          </p:nvSpPr>
          <p:spPr bwMode="auto">
            <a:xfrm>
              <a:off x="936" y="277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Freeform 63"/>
            <p:cNvSpPr>
              <a:spLocks/>
            </p:cNvSpPr>
            <p:nvPr/>
          </p:nvSpPr>
          <p:spPr bwMode="auto">
            <a:xfrm>
              <a:off x="729" y="2433"/>
              <a:ext cx="287" cy="52"/>
            </a:xfrm>
            <a:custGeom>
              <a:avLst/>
              <a:gdLst>
                <a:gd name="T0" fmla="*/ 0 w 287"/>
                <a:gd name="T1" fmla="*/ 33 h 52"/>
                <a:gd name="T2" fmla="*/ 37 w 287"/>
                <a:gd name="T3" fmla="*/ 0 h 52"/>
                <a:gd name="T4" fmla="*/ 286 w 287"/>
                <a:gd name="T5" fmla="*/ 0 h 52"/>
                <a:gd name="T6" fmla="*/ 224 w 287"/>
                <a:gd name="T7" fmla="*/ 51 h 52"/>
                <a:gd name="T8" fmla="*/ 0 w 287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2"/>
                <a:gd name="T17" fmla="*/ 287 w 28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2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64"/>
            <p:cNvSpPr>
              <a:spLocks/>
            </p:cNvSpPr>
            <p:nvPr/>
          </p:nvSpPr>
          <p:spPr bwMode="auto">
            <a:xfrm>
              <a:off x="727" y="2433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Freeform 65"/>
            <p:cNvSpPr>
              <a:spLocks/>
            </p:cNvSpPr>
            <p:nvPr/>
          </p:nvSpPr>
          <p:spPr bwMode="auto">
            <a:xfrm>
              <a:off x="937" y="2433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Freeform 66"/>
            <p:cNvSpPr>
              <a:spLocks/>
            </p:cNvSpPr>
            <p:nvPr/>
          </p:nvSpPr>
          <p:spPr bwMode="auto">
            <a:xfrm>
              <a:off x="936" y="2433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Freeform 67"/>
            <p:cNvSpPr>
              <a:spLocks/>
            </p:cNvSpPr>
            <p:nvPr/>
          </p:nvSpPr>
          <p:spPr bwMode="auto">
            <a:xfrm>
              <a:off x="729" y="2054"/>
              <a:ext cx="287" cy="51"/>
            </a:xfrm>
            <a:custGeom>
              <a:avLst/>
              <a:gdLst>
                <a:gd name="T0" fmla="*/ 0 w 287"/>
                <a:gd name="T1" fmla="*/ 33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Freeform 68"/>
            <p:cNvSpPr>
              <a:spLocks/>
            </p:cNvSpPr>
            <p:nvPr/>
          </p:nvSpPr>
          <p:spPr bwMode="auto">
            <a:xfrm>
              <a:off x="727" y="2054"/>
              <a:ext cx="295" cy="59"/>
            </a:xfrm>
            <a:custGeom>
              <a:avLst/>
              <a:gdLst>
                <a:gd name="T0" fmla="*/ 0 w 295"/>
                <a:gd name="T1" fmla="*/ 39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9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5" name="Freeform 69"/>
            <p:cNvSpPr>
              <a:spLocks/>
            </p:cNvSpPr>
            <p:nvPr/>
          </p:nvSpPr>
          <p:spPr bwMode="auto">
            <a:xfrm>
              <a:off x="937" y="2054"/>
              <a:ext cx="79" cy="300"/>
            </a:xfrm>
            <a:custGeom>
              <a:avLst/>
              <a:gdLst>
                <a:gd name="T0" fmla="*/ 40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0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0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0" y="299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Freeform 70"/>
            <p:cNvSpPr>
              <a:spLocks/>
            </p:cNvSpPr>
            <p:nvPr/>
          </p:nvSpPr>
          <p:spPr bwMode="auto">
            <a:xfrm>
              <a:off x="936" y="2054"/>
              <a:ext cx="86" cy="308"/>
            </a:xfrm>
            <a:custGeom>
              <a:avLst/>
              <a:gdLst>
                <a:gd name="T0" fmla="*/ 45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5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5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5" y="30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Freeform 71"/>
            <p:cNvSpPr>
              <a:spLocks/>
            </p:cNvSpPr>
            <p:nvPr/>
          </p:nvSpPr>
          <p:spPr bwMode="auto">
            <a:xfrm>
              <a:off x="729" y="1704"/>
              <a:ext cx="287" cy="53"/>
            </a:xfrm>
            <a:custGeom>
              <a:avLst/>
              <a:gdLst>
                <a:gd name="T0" fmla="*/ 0 w 287"/>
                <a:gd name="T1" fmla="*/ 33 h 53"/>
                <a:gd name="T2" fmla="*/ 37 w 287"/>
                <a:gd name="T3" fmla="*/ 0 h 53"/>
                <a:gd name="T4" fmla="*/ 286 w 287"/>
                <a:gd name="T5" fmla="*/ 0 h 53"/>
                <a:gd name="T6" fmla="*/ 224 w 287"/>
                <a:gd name="T7" fmla="*/ 52 h 53"/>
                <a:gd name="T8" fmla="*/ 0 w 287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3"/>
                <a:gd name="T17" fmla="*/ 287 w 28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3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Freeform 72"/>
            <p:cNvSpPr>
              <a:spLocks/>
            </p:cNvSpPr>
            <p:nvPr/>
          </p:nvSpPr>
          <p:spPr bwMode="auto">
            <a:xfrm>
              <a:off x="727" y="1704"/>
              <a:ext cx="295" cy="61"/>
            </a:xfrm>
            <a:custGeom>
              <a:avLst/>
              <a:gdLst>
                <a:gd name="T0" fmla="*/ 0 w 295"/>
                <a:gd name="T1" fmla="*/ 38 h 61"/>
                <a:gd name="T2" fmla="*/ 38 w 295"/>
                <a:gd name="T3" fmla="*/ 0 h 61"/>
                <a:gd name="T4" fmla="*/ 294 w 295"/>
                <a:gd name="T5" fmla="*/ 0 h 61"/>
                <a:gd name="T6" fmla="*/ 231 w 295"/>
                <a:gd name="T7" fmla="*/ 60 h 61"/>
                <a:gd name="T8" fmla="*/ 0 w 295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61"/>
                <a:gd name="T17" fmla="*/ 295 w 29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61">
                  <a:moveTo>
                    <a:pt x="0" y="38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Freeform 73"/>
            <p:cNvSpPr>
              <a:spLocks/>
            </p:cNvSpPr>
            <p:nvPr/>
          </p:nvSpPr>
          <p:spPr bwMode="auto">
            <a:xfrm>
              <a:off x="937" y="1704"/>
              <a:ext cx="79" cy="301"/>
            </a:xfrm>
            <a:custGeom>
              <a:avLst/>
              <a:gdLst>
                <a:gd name="T0" fmla="*/ 40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0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0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0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Freeform 74"/>
            <p:cNvSpPr>
              <a:spLocks/>
            </p:cNvSpPr>
            <p:nvPr/>
          </p:nvSpPr>
          <p:spPr bwMode="auto">
            <a:xfrm>
              <a:off x="936" y="170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Freeform 75"/>
            <p:cNvSpPr>
              <a:spLocks/>
            </p:cNvSpPr>
            <p:nvPr/>
          </p:nvSpPr>
          <p:spPr bwMode="auto">
            <a:xfrm>
              <a:off x="729" y="1337"/>
              <a:ext cx="287" cy="51"/>
            </a:xfrm>
            <a:custGeom>
              <a:avLst/>
              <a:gdLst>
                <a:gd name="T0" fmla="*/ 0 w 287"/>
                <a:gd name="T1" fmla="*/ 32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2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Freeform 76"/>
            <p:cNvSpPr>
              <a:spLocks/>
            </p:cNvSpPr>
            <p:nvPr/>
          </p:nvSpPr>
          <p:spPr bwMode="auto">
            <a:xfrm>
              <a:off x="727" y="1337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Freeform 77"/>
            <p:cNvSpPr>
              <a:spLocks/>
            </p:cNvSpPr>
            <p:nvPr/>
          </p:nvSpPr>
          <p:spPr bwMode="auto">
            <a:xfrm>
              <a:off x="937" y="1337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Freeform 78"/>
            <p:cNvSpPr>
              <a:spLocks/>
            </p:cNvSpPr>
            <p:nvPr/>
          </p:nvSpPr>
          <p:spPr bwMode="auto">
            <a:xfrm>
              <a:off x="936" y="1337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Freeform 79"/>
            <p:cNvSpPr>
              <a:spLocks/>
            </p:cNvSpPr>
            <p:nvPr/>
          </p:nvSpPr>
          <p:spPr bwMode="auto">
            <a:xfrm>
              <a:off x="994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Freeform 80"/>
            <p:cNvSpPr>
              <a:spLocks/>
            </p:cNvSpPr>
            <p:nvPr/>
          </p:nvSpPr>
          <p:spPr bwMode="auto">
            <a:xfrm>
              <a:off x="993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Freeform 81"/>
            <p:cNvSpPr>
              <a:spLocks/>
            </p:cNvSpPr>
            <p:nvPr/>
          </p:nvSpPr>
          <p:spPr bwMode="auto">
            <a:xfrm>
              <a:off x="1202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Freeform 82"/>
            <p:cNvSpPr>
              <a:spLocks/>
            </p:cNvSpPr>
            <p:nvPr/>
          </p:nvSpPr>
          <p:spPr bwMode="auto">
            <a:xfrm>
              <a:off x="1201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Freeform 83"/>
            <p:cNvSpPr>
              <a:spLocks/>
            </p:cNvSpPr>
            <p:nvPr/>
          </p:nvSpPr>
          <p:spPr bwMode="auto">
            <a:xfrm>
              <a:off x="994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Freeform 84"/>
            <p:cNvSpPr>
              <a:spLocks/>
            </p:cNvSpPr>
            <p:nvPr/>
          </p:nvSpPr>
          <p:spPr bwMode="auto">
            <a:xfrm>
              <a:off x="993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Freeform 85"/>
            <p:cNvSpPr>
              <a:spLocks/>
            </p:cNvSpPr>
            <p:nvPr/>
          </p:nvSpPr>
          <p:spPr bwMode="auto">
            <a:xfrm>
              <a:off x="1202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Freeform 86"/>
            <p:cNvSpPr>
              <a:spLocks/>
            </p:cNvSpPr>
            <p:nvPr/>
          </p:nvSpPr>
          <p:spPr bwMode="auto">
            <a:xfrm>
              <a:off x="1201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Freeform 87"/>
            <p:cNvSpPr>
              <a:spLocks/>
            </p:cNvSpPr>
            <p:nvPr/>
          </p:nvSpPr>
          <p:spPr bwMode="auto">
            <a:xfrm>
              <a:off x="994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4" name="Freeform 88"/>
            <p:cNvSpPr>
              <a:spLocks/>
            </p:cNvSpPr>
            <p:nvPr/>
          </p:nvSpPr>
          <p:spPr bwMode="auto">
            <a:xfrm>
              <a:off x="993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Freeform 89"/>
            <p:cNvSpPr>
              <a:spLocks/>
            </p:cNvSpPr>
            <p:nvPr/>
          </p:nvSpPr>
          <p:spPr bwMode="auto">
            <a:xfrm>
              <a:off x="1202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6" name="Freeform 90"/>
            <p:cNvSpPr>
              <a:spLocks/>
            </p:cNvSpPr>
            <p:nvPr/>
          </p:nvSpPr>
          <p:spPr bwMode="auto">
            <a:xfrm>
              <a:off x="1201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7" name="Freeform 91"/>
            <p:cNvSpPr>
              <a:spLocks/>
            </p:cNvSpPr>
            <p:nvPr/>
          </p:nvSpPr>
          <p:spPr bwMode="auto">
            <a:xfrm>
              <a:off x="1258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6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8" name="Freeform 92"/>
            <p:cNvSpPr>
              <a:spLocks/>
            </p:cNvSpPr>
            <p:nvPr/>
          </p:nvSpPr>
          <p:spPr bwMode="auto">
            <a:xfrm>
              <a:off x="1257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1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9" name="Freeform 93"/>
            <p:cNvSpPr>
              <a:spLocks/>
            </p:cNvSpPr>
            <p:nvPr/>
          </p:nvSpPr>
          <p:spPr bwMode="auto">
            <a:xfrm>
              <a:off x="1465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0" name="Freeform 94"/>
            <p:cNvSpPr>
              <a:spLocks/>
            </p:cNvSpPr>
            <p:nvPr/>
          </p:nvSpPr>
          <p:spPr bwMode="auto">
            <a:xfrm>
              <a:off x="1464" y="2774"/>
              <a:ext cx="86" cy="309"/>
            </a:xfrm>
            <a:custGeom>
              <a:avLst/>
              <a:gdLst>
                <a:gd name="T0" fmla="*/ 46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6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6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6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Freeform 95"/>
            <p:cNvSpPr>
              <a:spLocks/>
            </p:cNvSpPr>
            <p:nvPr/>
          </p:nvSpPr>
          <p:spPr bwMode="auto">
            <a:xfrm>
              <a:off x="1258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6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2" name="Freeform 96"/>
            <p:cNvSpPr>
              <a:spLocks/>
            </p:cNvSpPr>
            <p:nvPr/>
          </p:nvSpPr>
          <p:spPr bwMode="auto">
            <a:xfrm>
              <a:off x="1257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3" name="Freeform 97"/>
            <p:cNvSpPr>
              <a:spLocks/>
            </p:cNvSpPr>
            <p:nvPr/>
          </p:nvSpPr>
          <p:spPr bwMode="auto">
            <a:xfrm>
              <a:off x="1465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4" name="Freeform 98"/>
            <p:cNvSpPr>
              <a:spLocks/>
            </p:cNvSpPr>
            <p:nvPr/>
          </p:nvSpPr>
          <p:spPr bwMode="auto">
            <a:xfrm>
              <a:off x="1464" y="2433"/>
              <a:ext cx="86" cy="307"/>
            </a:xfrm>
            <a:custGeom>
              <a:avLst/>
              <a:gdLst>
                <a:gd name="T0" fmla="*/ 46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6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6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6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5" name="Freeform 99"/>
            <p:cNvSpPr>
              <a:spLocks/>
            </p:cNvSpPr>
            <p:nvPr/>
          </p:nvSpPr>
          <p:spPr bwMode="auto">
            <a:xfrm>
              <a:off x="1258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6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6" name="Freeform 100"/>
            <p:cNvSpPr>
              <a:spLocks/>
            </p:cNvSpPr>
            <p:nvPr/>
          </p:nvSpPr>
          <p:spPr bwMode="auto">
            <a:xfrm>
              <a:off x="1257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7" name="Freeform 101"/>
            <p:cNvSpPr>
              <a:spLocks/>
            </p:cNvSpPr>
            <p:nvPr/>
          </p:nvSpPr>
          <p:spPr bwMode="auto">
            <a:xfrm>
              <a:off x="1465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8" name="Freeform 102"/>
            <p:cNvSpPr>
              <a:spLocks/>
            </p:cNvSpPr>
            <p:nvPr/>
          </p:nvSpPr>
          <p:spPr bwMode="auto">
            <a:xfrm>
              <a:off x="1464" y="2054"/>
              <a:ext cx="86" cy="308"/>
            </a:xfrm>
            <a:custGeom>
              <a:avLst/>
              <a:gdLst>
                <a:gd name="T0" fmla="*/ 46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6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6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6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9" name="Freeform 103"/>
            <p:cNvSpPr>
              <a:spLocks/>
            </p:cNvSpPr>
            <p:nvPr/>
          </p:nvSpPr>
          <p:spPr bwMode="auto">
            <a:xfrm>
              <a:off x="152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0" name="Freeform 104"/>
            <p:cNvSpPr>
              <a:spLocks/>
            </p:cNvSpPr>
            <p:nvPr/>
          </p:nvSpPr>
          <p:spPr bwMode="auto">
            <a:xfrm>
              <a:off x="152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1" name="Freeform 105"/>
            <p:cNvSpPr>
              <a:spLocks/>
            </p:cNvSpPr>
            <p:nvPr/>
          </p:nvSpPr>
          <p:spPr bwMode="auto">
            <a:xfrm>
              <a:off x="1731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2" name="Freeform 106"/>
            <p:cNvSpPr>
              <a:spLocks/>
            </p:cNvSpPr>
            <p:nvPr/>
          </p:nvSpPr>
          <p:spPr bwMode="auto">
            <a:xfrm>
              <a:off x="1730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3" name="Freeform 107"/>
            <p:cNvSpPr>
              <a:spLocks/>
            </p:cNvSpPr>
            <p:nvPr/>
          </p:nvSpPr>
          <p:spPr bwMode="auto">
            <a:xfrm>
              <a:off x="152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4" name="Freeform 108"/>
            <p:cNvSpPr>
              <a:spLocks/>
            </p:cNvSpPr>
            <p:nvPr/>
          </p:nvSpPr>
          <p:spPr bwMode="auto">
            <a:xfrm>
              <a:off x="152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5" name="Freeform 109"/>
            <p:cNvSpPr>
              <a:spLocks/>
            </p:cNvSpPr>
            <p:nvPr/>
          </p:nvSpPr>
          <p:spPr bwMode="auto">
            <a:xfrm>
              <a:off x="1731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6" name="Freeform 110"/>
            <p:cNvSpPr>
              <a:spLocks/>
            </p:cNvSpPr>
            <p:nvPr/>
          </p:nvSpPr>
          <p:spPr bwMode="auto">
            <a:xfrm>
              <a:off x="1730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7" name="Freeform 111"/>
            <p:cNvSpPr>
              <a:spLocks/>
            </p:cNvSpPr>
            <p:nvPr/>
          </p:nvSpPr>
          <p:spPr bwMode="auto">
            <a:xfrm>
              <a:off x="152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8" name="Freeform 112"/>
            <p:cNvSpPr>
              <a:spLocks/>
            </p:cNvSpPr>
            <p:nvPr/>
          </p:nvSpPr>
          <p:spPr bwMode="auto">
            <a:xfrm>
              <a:off x="152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9" name="Freeform 113"/>
            <p:cNvSpPr>
              <a:spLocks/>
            </p:cNvSpPr>
            <p:nvPr/>
          </p:nvSpPr>
          <p:spPr bwMode="auto">
            <a:xfrm>
              <a:off x="1731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0" name="Freeform 114"/>
            <p:cNvSpPr>
              <a:spLocks/>
            </p:cNvSpPr>
            <p:nvPr/>
          </p:nvSpPr>
          <p:spPr bwMode="auto">
            <a:xfrm>
              <a:off x="1730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1" name="Freeform 115"/>
            <p:cNvSpPr>
              <a:spLocks/>
            </p:cNvSpPr>
            <p:nvPr/>
          </p:nvSpPr>
          <p:spPr bwMode="auto">
            <a:xfrm>
              <a:off x="1787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6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2" name="Freeform 116"/>
            <p:cNvSpPr>
              <a:spLocks/>
            </p:cNvSpPr>
            <p:nvPr/>
          </p:nvSpPr>
          <p:spPr bwMode="auto">
            <a:xfrm>
              <a:off x="1786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1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3" name="Freeform 117"/>
            <p:cNvSpPr>
              <a:spLocks/>
            </p:cNvSpPr>
            <p:nvPr/>
          </p:nvSpPr>
          <p:spPr bwMode="auto">
            <a:xfrm>
              <a:off x="1994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4" name="Freeform 118"/>
            <p:cNvSpPr>
              <a:spLocks/>
            </p:cNvSpPr>
            <p:nvPr/>
          </p:nvSpPr>
          <p:spPr bwMode="auto">
            <a:xfrm>
              <a:off x="1993" y="2774"/>
              <a:ext cx="86" cy="309"/>
            </a:xfrm>
            <a:custGeom>
              <a:avLst/>
              <a:gdLst>
                <a:gd name="T0" fmla="*/ 46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6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6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6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5" name="Freeform 119"/>
            <p:cNvSpPr>
              <a:spLocks/>
            </p:cNvSpPr>
            <p:nvPr/>
          </p:nvSpPr>
          <p:spPr bwMode="auto">
            <a:xfrm>
              <a:off x="1787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6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6" name="Freeform 120"/>
            <p:cNvSpPr>
              <a:spLocks/>
            </p:cNvSpPr>
            <p:nvPr/>
          </p:nvSpPr>
          <p:spPr bwMode="auto">
            <a:xfrm>
              <a:off x="1786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7" name="Freeform 121"/>
            <p:cNvSpPr>
              <a:spLocks/>
            </p:cNvSpPr>
            <p:nvPr/>
          </p:nvSpPr>
          <p:spPr bwMode="auto">
            <a:xfrm>
              <a:off x="1994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8" name="Freeform 122"/>
            <p:cNvSpPr>
              <a:spLocks/>
            </p:cNvSpPr>
            <p:nvPr/>
          </p:nvSpPr>
          <p:spPr bwMode="auto">
            <a:xfrm>
              <a:off x="1993" y="2433"/>
              <a:ext cx="86" cy="307"/>
            </a:xfrm>
            <a:custGeom>
              <a:avLst/>
              <a:gdLst>
                <a:gd name="T0" fmla="*/ 46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6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6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6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9" name="Freeform 123"/>
            <p:cNvSpPr>
              <a:spLocks/>
            </p:cNvSpPr>
            <p:nvPr/>
          </p:nvSpPr>
          <p:spPr bwMode="auto">
            <a:xfrm>
              <a:off x="1787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6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0" name="Freeform 124"/>
            <p:cNvSpPr>
              <a:spLocks/>
            </p:cNvSpPr>
            <p:nvPr/>
          </p:nvSpPr>
          <p:spPr bwMode="auto">
            <a:xfrm>
              <a:off x="1786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1" name="Freeform 125"/>
            <p:cNvSpPr>
              <a:spLocks/>
            </p:cNvSpPr>
            <p:nvPr/>
          </p:nvSpPr>
          <p:spPr bwMode="auto">
            <a:xfrm>
              <a:off x="1994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2" name="Freeform 126"/>
            <p:cNvSpPr>
              <a:spLocks/>
            </p:cNvSpPr>
            <p:nvPr/>
          </p:nvSpPr>
          <p:spPr bwMode="auto">
            <a:xfrm>
              <a:off x="1993" y="2054"/>
              <a:ext cx="86" cy="308"/>
            </a:xfrm>
            <a:custGeom>
              <a:avLst/>
              <a:gdLst>
                <a:gd name="T0" fmla="*/ 46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6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6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6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3" name="Freeform 127"/>
            <p:cNvSpPr>
              <a:spLocks/>
            </p:cNvSpPr>
            <p:nvPr/>
          </p:nvSpPr>
          <p:spPr bwMode="auto">
            <a:xfrm>
              <a:off x="2059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4" name="Freeform 128"/>
            <p:cNvSpPr>
              <a:spLocks/>
            </p:cNvSpPr>
            <p:nvPr/>
          </p:nvSpPr>
          <p:spPr bwMode="auto">
            <a:xfrm>
              <a:off x="2058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5" name="Freeform 129"/>
            <p:cNvSpPr>
              <a:spLocks/>
            </p:cNvSpPr>
            <p:nvPr/>
          </p:nvSpPr>
          <p:spPr bwMode="auto">
            <a:xfrm>
              <a:off x="2265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6" name="Freeform 130"/>
            <p:cNvSpPr>
              <a:spLocks/>
            </p:cNvSpPr>
            <p:nvPr/>
          </p:nvSpPr>
          <p:spPr bwMode="auto">
            <a:xfrm>
              <a:off x="2264" y="277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7" name="Freeform 131"/>
            <p:cNvSpPr>
              <a:spLocks/>
            </p:cNvSpPr>
            <p:nvPr/>
          </p:nvSpPr>
          <p:spPr bwMode="auto">
            <a:xfrm>
              <a:off x="2059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8" name="Freeform 132"/>
            <p:cNvSpPr>
              <a:spLocks/>
            </p:cNvSpPr>
            <p:nvPr/>
          </p:nvSpPr>
          <p:spPr bwMode="auto">
            <a:xfrm>
              <a:off x="2058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9" name="Freeform 133"/>
            <p:cNvSpPr>
              <a:spLocks/>
            </p:cNvSpPr>
            <p:nvPr/>
          </p:nvSpPr>
          <p:spPr bwMode="auto">
            <a:xfrm>
              <a:off x="2265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0" name="Freeform 134"/>
            <p:cNvSpPr>
              <a:spLocks/>
            </p:cNvSpPr>
            <p:nvPr/>
          </p:nvSpPr>
          <p:spPr bwMode="auto">
            <a:xfrm>
              <a:off x="2264" y="2433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1" name="Freeform 135"/>
            <p:cNvSpPr>
              <a:spLocks/>
            </p:cNvSpPr>
            <p:nvPr/>
          </p:nvSpPr>
          <p:spPr bwMode="auto">
            <a:xfrm>
              <a:off x="2059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2" name="Freeform 136"/>
            <p:cNvSpPr>
              <a:spLocks/>
            </p:cNvSpPr>
            <p:nvPr/>
          </p:nvSpPr>
          <p:spPr bwMode="auto">
            <a:xfrm>
              <a:off x="2058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3" name="Freeform 137"/>
            <p:cNvSpPr>
              <a:spLocks/>
            </p:cNvSpPr>
            <p:nvPr/>
          </p:nvSpPr>
          <p:spPr bwMode="auto">
            <a:xfrm>
              <a:off x="2265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4" name="Freeform 138"/>
            <p:cNvSpPr>
              <a:spLocks/>
            </p:cNvSpPr>
            <p:nvPr/>
          </p:nvSpPr>
          <p:spPr bwMode="auto">
            <a:xfrm>
              <a:off x="2264" y="2054"/>
              <a:ext cx="86" cy="308"/>
            </a:xfrm>
            <a:custGeom>
              <a:avLst/>
              <a:gdLst>
                <a:gd name="T0" fmla="*/ 45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5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5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5" name="Freeform 139"/>
            <p:cNvSpPr>
              <a:spLocks/>
            </p:cNvSpPr>
            <p:nvPr/>
          </p:nvSpPr>
          <p:spPr bwMode="auto">
            <a:xfrm>
              <a:off x="2329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7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6" name="Freeform 140"/>
            <p:cNvSpPr>
              <a:spLocks/>
            </p:cNvSpPr>
            <p:nvPr/>
          </p:nvSpPr>
          <p:spPr bwMode="auto">
            <a:xfrm>
              <a:off x="2328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8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7" name="Freeform 141"/>
            <p:cNvSpPr>
              <a:spLocks/>
            </p:cNvSpPr>
            <p:nvPr/>
          </p:nvSpPr>
          <p:spPr bwMode="auto">
            <a:xfrm>
              <a:off x="2537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8" name="Freeform 142"/>
            <p:cNvSpPr>
              <a:spLocks/>
            </p:cNvSpPr>
            <p:nvPr/>
          </p:nvSpPr>
          <p:spPr bwMode="auto">
            <a:xfrm>
              <a:off x="2536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9" name="Freeform 143"/>
            <p:cNvSpPr>
              <a:spLocks/>
            </p:cNvSpPr>
            <p:nvPr/>
          </p:nvSpPr>
          <p:spPr bwMode="auto">
            <a:xfrm>
              <a:off x="2329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7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0" name="Freeform 144"/>
            <p:cNvSpPr>
              <a:spLocks/>
            </p:cNvSpPr>
            <p:nvPr/>
          </p:nvSpPr>
          <p:spPr bwMode="auto">
            <a:xfrm>
              <a:off x="2328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1" name="Freeform 145"/>
            <p:cNvSpPr>
              <a:spLocks/>
            </p:cNvSpPr>
            <p:nvPr/>
          </p:nvSpPr>
          <p:spPr bwMode="auto">
            <a:xfrm>
              <a:off x="2537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2" name="Freeform 146"/>
            <p:cNvSpPr>
              <a:spLocks/>
            </p:cNvSpPr>
            <p:nvPr/>
          </p:nvSpPr>
          <p:spPr bwMode="auto">
            <a:xfrm>
              <a:off x="2536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3" name="Freeform 147"/>
            <p:cNvSpPr>
              <a:spLocks/>
            </p:cNvSpPr>
            <p:nvPr/>
          </p:nvSpPr>
          <p:spPr bwMode="auto">
            <a:xfrm>
              <a:off x="2329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7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Freeform 148"/>
            <p:cNvSpPr>
              <a:spLocks/>
            </p:cNvSpPr>
            <p:nvPr/>
          </p:nvSpPr>
          <p:spPr bwMode="auto">
            <a:xfrm>
              <a:off x="2328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5" name="Freeform 149"/>
            <p:cNvSpPr>
              <a:spLocks/>
            </p:cNvSpPr>
            <p:nvPr/>
          </p:nvSpPr>
          <p:spPr bwMode="auto">
            <a:xfrm>
              <a:off x="2537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6" name="Freeform 150"/>
            <p:cNvSpPr>
              <a:spLocks/>
            </p:cNvSpPr>
            <p:nvPr/>
          </p:nvSpPr>
          <p:spPr bwMode="auto">
            <a:xfrm>
              <a:off x="2536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Freeform 151"/>
            <p:cNvSpPr>
              <a:spLocks/>
            </p:cNvSpPr>
            <p:nvPr/>
          </p:nvSpPr>
          <p:spPr bwMode="auto">
            <a:xfrm>
              <a:off x="2593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7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8" name="Freeform 152"/>
            <p:cNvSpPr>
              <a:spLocks/>
            </p:cNvSpPr>
            <p:nvPr/>
          </p:nvSpPr>
          <p:spPr bwMode="auto">
            <a:xfrm>
              <a:off x="2592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8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9" name="Freeform 153"/>
            <p:cNvSpPr>
              <a:spLocks/>
            </p:cNvSpPr>
            <p:nvPr/>
          </p:nvSpPr>
          <p:spPr bwMode="auto">
            <a:xfrm>
              <a:off x="2801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0" name="Freeform 154"/>
            <p:cNvSpPr>
              <a:spLocks/>
            </p:cNvSpPr>
            <p:nvPr/>
          </p:nvSpPr>
          <p:spPr bwMode="auto">
            <a:xfrm>
              <a:off x="2800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1" name="Freeform 155"/>
            <p:cNvSpPr>
              <a:spLocks/>
            </p:cNvSpPr>
            <p:nvPr/>
          </p:nvSpPr>
          <p:spPr bwMode="auto">
            <a:xfrm>
              <a:off x="2593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7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2" name="Freeform 156"/>
            <p:cNvSpPr>
              <a:spLocks/>
            </p:cNvSpPr>
            <p:nvPr/>
          </p:nvSpPr>
          <p:spPr bwMode="auto">
            <a:xfrm>
              <a:off x="2592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3" name="Freeform 157"/>
            <p:cNvSpPr>
              <a:spLocks/>
            </p:cNvSpPr>
            <p:nvPr/>
          </p:nvSpPr>
          <p:spPr bwMode="auto">
            <a:xfrm>
              <a:off x="2801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4" name="Freeform 158"/>
            <p:cNvSpPr>
              <a:spLocks/>
            </p:cNvSpPr>
            <p:nvPr/>
          </p:nvSpPr>
          <p:spPr bwMode="auto">
            <a:xfrm>
              <a:off x="2800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5" name="Freeform 159"/>
            <p:cNvSpPr>
              <a:spLocks/>
            </p:cNvSpPr>
            <p:nvPr/>
          </p:nvSpPr>
          <p:spPr bwMode="auto">
            <a:xfrm>
              <a:off x="2593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7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6" name="Freeform 160"/>
            <p:cNvSpPr>
              <a:spLocks/>
            </p:cNvSpPr>
            <p:nvPr/>
          </p:nvSpPr>
          <p:spPr bwMode="auto">
            <a:xfrm>
              <a:off x="2592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7" name="Freeform 161"/>
            <p:cNvSpPr>
              <a:spLocks/>
            </p:cNvSpPr>
            <p:nvPr/>
          </p:nvSpPr>
          <p:spPr bwMode="auto">
            <a:xfrm>
              <a:off x="2801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8" name="Freeform 162"/>
            <p:cNvSpPr>
              <a:spLocks/>
            </p:cNvSpPr>
            <p:nvPr/>
          </p:nvSpPr>
          <p:spPr bwMode="auto">
            <a:xfrm>
              <a:off x="2800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Freeform 163"/>
            <p:cNvSpPr>
              <a:spLocks/>
            </p:cNvSpPr>
            <p:nvPr/>
          </p:nvSpPr>
          <p:spPr bwMode="auto">
            <a:xfrm>
              <a:off x="2858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0" name="Freeform 164"/>
            <p:cNvSpPr>
              <a:spLocks/>
            </p:cNvSpPr>
            <p:nvPr/>
          </p:nvSpPr>
          <p:spPr bwMode="auto">
            <a:xfrm>
              <a:off x="2857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Freeform 165"/>
            <p:cNvSpPr>
              <a:spLocks/>
            </p:cNvSpPr>
            <p:nvPr/>
          </p:nvSpPr>
          <p:spPr bwMode="auto">
            <a:xfrm>
              <a:off x="3066" y="277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2" name="Freeform 166"/>
            <p:cNvSpPr>
              <a:spLocks/>
            </p:cNvSpPr>
            <p:nvPr/>
          </p:nvSpPr>
          <p:spPr bwMode="auto">
            <a:xfrm>
              <a:off x="3065" y="277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3" name="Freeform 167"/>
            <p:cNvSpPr>
              <a:spLocks/>
            </p:cNvSpPr>
            <p:nvPr/>
          </p:nvSpPr>
          <p:spPr bwMode="auto">
            <a:xfrm>
              <a:off x="2858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4" name="Freeform 168"/>
            <p:cNvSpPr>
              <a:spLocks/>
            </p:cNvSpPr>
            <p:nvPr/>
          </p:nvSpPr>
          <p:spPr bwMode="auto">
            <a:xfrm>
              <a:off x="2857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5" name="Freeform 169"/>
            <p:cNvSpPr>
              <a:spLocks/>
            </p:cNvSpPr>
            <p:nvPr/>
          </p:nvSpPr>
          <p:spPr bwMode="auto">
            <a:xfrm>
              <a:off x="3066" y="2433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6" name="Freeform 170"/>
            <p:cNvSpPr>
              <a:spLocks/>
            </p:cNvSpPr>
            <p:nvPr/>
          </p:nvSpPr>
          <p:spPr bwMode="auto">
            <a:xfrm>
              <a:off x="3065" y="2433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7" name="Freeform 171"/>
            <p:cNvSpPr>
              <a:spLocks/>
            </p:cNvSpPr>
            <p:nvPr/>
          </p:nvSpPr>
          <p:spPr bwMode="auto">
            <a:xfrm>
              <a:off x="2858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8" name="Freeform 172"/>
            <p:cNvSpPr>
              <a:spLocks/>
            </p:cNvSpPr>
            <p:nvPr/>
          </p:nvSpPr>
          <p:spPr bwMode="auto">
            <a:xfrm>
              <a:off x="2857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9" name="Freeform 173"/>
            <p:cNvSpPr>
              <a:spLocks/>
            </p:cNvSpPr>
            <p:nvPr/>
          </p:nvSpPr>
          <p:spPr bwMode="auto">
            <a:xfrm>
              <a:off x="3066" y="2054"/>
              <a:ext cx="77" cy="300"/>
            </a:xfrm>
            <a:custGeom>
              <a:avLst/>
              <a:gdLst>
                <a:gd name="T0" fmla="*/ 42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2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2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0" name="Freeform 174"/>
            <p:cNvSpPr>
              <a:spLocks/>
            </p:cNvSpPr>
            <p:nvPr/>
          </p:nvSpPr>
          <p:spPr bwMode="auto">
            <a:xfrm>
              <a:off x="3065" y="2054"/>
              <a:ext cx="84" cy="308"/>
            </a:xfrm>
            <a:custGeom>
              <a:avLst/>
              <a:gdLst>
                <a:gd name="T0" fmla="*/ 45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5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5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1" name="Freeform 175"/>
            <p:cNvSpPr>
              <a:spLocks/>
            </p:cNvSpPr>
            <p:nvPr/>
          </p:nvSpPr>
          <p:spPr bwMode="auto">
            <a:xfrm>
              <a:off x="3123" y="2774"/>
              <a:ext cx="284" cy="53"/>
            </a:xfrm>
            <a:custGeom>
              <a:avLst/>
              <a:gdLst>
                <a:gd name="T0" fmla="*/ 0 w 284"/>
                <a:gd name="T1" fmla="*/ 33 h 53"/>
                <a:gd name="T2" fmla="*/ 36 w 284"/>
                <a:gd name="T3" fmla="*/ 0 h 53"/>
                <a:gd name="T4" fmla="*/ 283 w 284"/>
                <a:gd name="T5" fmla="*/ 0 h 53"/>
                <a:gd name="T6" fmla="*/ 223 w 284"/>
                <a:gd name="T7" fmla="*/ 52 h 53"/>
                <a:gd name="T8" fmla="*/ 0 w 284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3"/>
                <a:gd name="T17" fmla="*/ 284 w 28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3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2" name="Freeform 176"/>
            <p:cNvSpPr>
              <a:spLocks/>
            </p:cNvSpPr>
            <p:nvPr/>
          </p:nvSpPr>
          <p:spPr bwMode="auto">
            <a:xfrm>
              <a:off x="3122" y="2774"/>
              <a:ext cx="291" cy="61"/>
            </a:xfrm>
            <a:custGeom>
              <a:avLst/>
              <a:gdLst>
                <a:gd name="T0" fmla="*/ 0 w 291"/>
                <a:gd name="T1" fmla="*/ 38 h 61"/>
                <a:gd name="T2" fmla="*/ 37 w 291"/>
                <a:gd name="T3" fmla="*/ 0 h 61"/>
                <a:gd name="T4" fmla="*/ 290 w 291"/>
                <a:gd name="T5" fmla="*/ 0 h 61"/>
                <a:gd name="T6" fmla="*/ 229 w 291"/>
                <a:gd name="T7" fmla="*/ 60 h 61"/>
                <a:gd name="T8" fmla="*/ 0 w 291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61"/>
                <a:gd name="T17" fmla="*/ 291 w 29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61">
                  <a:moveTo>
                    <a:pt x="0" y="38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3" name="Freeform 177"/>
            <p:cNvSpPr>
              <a:spLocks/>
            </p:cNvSpPr>
            <p:nvPr/>
          </p:nvSpPr>
          <p:spPr bwMode="auto">
            <a:xfrm>
              <a:off x="3329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4" name="Freeform 178"/>
            <p:cNvSpPr>
              <a:spLocks/>
            </p:cNvSpPr>
            <p:nvPr/>
          </p:nvSpPr>
          <p:spPr bwMode="auto">
            <a:xfrm>
              <a:off x="3328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5" name="Freeform 179"/>
            <p:cNvSpPr>
              <a:spLocks/>
            </p:cNvSpPr>
            <p:nvPr/>
          </p:nvSpPr>
          <p:spPr bwMode="auto">
            <a:xfrm>
              <a:off x="3123" y="2433"/>
              <a:ext cx="284" cy="52"/>
            </a:xfrm>
            <a:custGeom>
              <a:avLst/>
              <a:gdLst>
                <a:gd name="T0" fmla="*/ 0 w 284"/>
                <a:gd name="T1" fmla="*/ 33 h 52"/>
                <a:gd name="T2" fmla="*/ 36 w 284"/>
                <a:gd name="T3" fmla="*/ 0 h 52"/>
                <a:gd name="T4" fmla="*/ 283 w 284"/>
                <a:gd name="T5" fmla="*/ 0 h 52"/>
                <a:gd name="T6" fmla="*/ 223 w 284"/>
                <a:gd name="T7" fmla="*/ 51 h 52"/>
                <a:gd name="T8" fmla="*/ 0 w 284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2"/>
                <a:gd name="T17" fmla="*/ 284 w 28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2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6" name="Freeform 180"/>
            <p:cNvSpPr>
              <a:spLocks/>
            </p:cNvSpPr>
            <p:nvPr/>
          </p:nvSpPr>
          <p:spPr bwMode="auto">
            <a:xfrm>
              <a:off x="3122" y="2433"/>
              <a:ext cx="291" cy="59"/>
            </a:xfrm>
            <a:custGeom>
              <a:avLst/>
              <a:gdLst>
                <a:gd name="T0" fmla="*/ 0 w 291"/>
                <a:gd name="T1" fmla="*/ 37 h 59"/>
                <a:gd name="T2" fmla="*/ 37 w 291"/>
                <a:gd name="T3" fmla="*/ 0 h 59"/>
                <a:gd name="T4" fmla="*/ 290 w 291"/>
                <a:gd name="T5" fmla="*/ 0 h 59"/>
                <a:gd name="T6" fmla="*/ 229 w 291"/>
                <a:gd name="T7" fmla="*/ 58 h 59"/>
                <a:gd name="T8" fmla="*/ 0 w 291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59"/>
                <a:gd name="T17" fmla="*/ 291 w 29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59">
                  <a:moveTo>
                    <a:pt x="0" y="37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7" name="Freeform 181"/>
            <p:cNvSpPr>
              <a:spLocks/>
            </p:cNvSpPr>
            <p:nvPr/>
          </p:nvSpPr>
          <p:spPr bwMode="auto">
            <a:xfrm>
              <a:off x="3329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8" name="Freeform 182"/>
            <p:cNvSpPr>
              <a:spLocks/>
            </p:cNvSpPr>
            <p:nvPr/>
          </p:nvSpPr>
          <p:spPr bwMode="auto">
            <a:xfrm>
              <a:off x="3328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9" name="Freeform 183"/>
            <p:cNvSpPr>
              <a:spLocks/>
            </p:cNvSpPr>
            <p:nvPr/>
          </p:nvSpPr>
          <p:spPr bwMode="auto">
            <a:xfrm>
              <a:off x="3123" y="2054"/>
              <a:ext cx="284" cy="51"/>
            </a:xfrm>
            <a:custGeom>
              <a:avLst/>
              <a:gdLst>
                <a:gd name="T0" fmla="*/ 0 w 284"/>
                <a:gd name="T1" fmla="*/ 33 h 51"/>
                <a:gd name="T2" fmla="*/ 36 w 284"/>
                <a:gd name="T3" fmla="*/ 0 h 51"/>
                <a:gd name="T4" fmla="*/ 283 w 284"/>
                <a:gd name="T5" fmla="*/ 0 h 51"/>
                <a:gd name="T6" fmla="*/ 223 w 284"/>
                <a:gd name="T7" fmla="*/ 50 h 51"/>
                <a:gd name="T8" fmla="*/ 0 w 284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1"/>
                <a:gd name="T17" fmla="*/ 284 w 28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1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0" name="Freeform 184"/>
            <p:cNvSpPr>
              <a:spLocks/>
            </p:cNvSpPr>
            <p:nvPr/>
          </p:nvSpPr>
          <p:spPr bwMode="auto">
            <a:xfrm>
              <a:off x="3122" y="2054"/>
              <a:ext cx="291" cy="59"/>
            </a:xfrm>
            <a:custGeom>
              <a:avLst/>
              <a:gdLst>
                <a:gd name="T0" fmla="*/ 0 w 291"/>
                <a:gd name="T1" fmla="*/ 39 h 59"/>
                <a:gd name="T2" fmla="*/ 37 w 291"/>
                <a:gd name="T3" fmla="*/ 0 h 59"/>
                <a:gd name="T4" fmla="*/ 290 w 291"/>
                <a:gd name="T5" fmla="*/ 0 h 59"/>
                <a:gd name="T6" fmla="*/ 229 w 291"/>
                <a:gd name="T7" fmla="*/ 58 h 59"/>
                <a:gd name="T8" fmla="*/ 0 w 291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59"/>
                <a:gd name="T17" fmla="*/ 291 w 29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59">
                  <a:moveTo>
                    <a:pt x="0" y="39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1" name="Freeform 185"/>
            <p:cNvSpPr>
              <a:spLocks/>
            </p:cNvSpPr>
            <p:nvPr/>
          </p:nvSpPr>
          <p:spPr bwMode="auto">
            <a:xfrm>
              <a:off x="3329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2" name="Freeform 186"/>
            <p:cNvSpPr>
              <a:spLocks/>
            </p:cNvSpPr>
            <p:nvPr/>
          </p:nvSpPr>
          <p:spPr bwMode="auto">
            <a:xfrm>
              <a:off x="3328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3" name="Freeform 187"/>
            <p:cNvSpPr>
              <a:spLocks/>
            </p:cNvSpPr>
            <p:nvPr/>
          </p:nvSpPr>
          <p:spPr bwMode="auto">
            <a:xfrm>
              <a:off x="3381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4" name="Freeform 188"/>
            <p:cNvSpPr>
              <a:spLocks/>
            </p:cNvSpPr>
            <p:nvPr/>
          </p:nvSpPr>
          <p:spPr bwMode="auto">
            <a:xfrm>
              <a:off x="3380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5" name="Freeform 189"/>
            <p:cNvSpPr>
              <a:spLocks/>
            </p:cNvSpPr>
            <p:nvPr/>
          </p:nvSpPr>
          <p:spPr bwMode="auto">
            <a:xfrm>
              <a:off x="3588" y="277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6" name="Freeform 190"/>
            <p:cNvSpPr>
              <a:spLocks/>
            </p:cNvSpPr>
            <p:nvPr/>
          </p:nvSpPr>
          <p:spPr bwMode="auto">
            <a:xfrm>
              <a:off x="3587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7" name="Freeform 191"/>
            <p:cNvSpPr>
              <a:spLocks/>
            </p:cNvSpPr>
            <p:nvPr/>
          </p:nvSpPr>
          <p:spPr bwMode="auto">
            <a:xfrm>
              <a:off x="3381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8" name="Freeform 192"/>
            <p:cNvSpPr>
              <a:spLocks/>
            </p:cNvSpPr>
            <p:nvPr/>
          </p:nvSpPr>
          <p:spPr bwMode="auto">
            <a:xfrm>
              <a:off x="3380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9" name="Freeform 193"/>
            <p:cNvSpPr>
              <a:spLocks/>
            </p:cNvSpPr>
            <p:nvPr/>
          </p:nvSpPr>
          <p:spPr bwMode="auto">
            <a:xfrm>
              <a:off x="3588" y="2433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0" name="Freeform 194"/>
            <p:cNvSpPr>
              <a:spLocks/>
            </p:cNvSpPr>
            <p:nvPr/>
          </p:nvSpPr>
          <p:spPr bwMode="auto">
            <a:xfrm>
              <a:off x="3587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1" name="Freeform 195"/>
            <p:cNvSpPr>
              <a:spLocks/>
            </p:cNvSpPr>
            <p:nvPr/>
          </p:nvSpPr>
          <p:spPr bwMode="auto">
            <a:xfrm>
              <a:off x="3381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2" name="Freeform 196"/>
            <p:cNvSpPr>
              <a:spLocks/>
            </p:cNvSpPr>
            <p:nvPr/>
          </p:nvSpPr>
          <p:spPr bwMode="auto">
            <a:xfrm>
              <a:off x="3380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3" name="Freeform 197"/>
            <p:cNvSpPr>
              <a:spLocks/>
            </p:cNvSpPr>
            <p:nvPr/>
          </p:nvSpPr>
          <p:spPr bwMode="auto">
            <a:xfrm>
              <a:off x="3588" y="2054"/>
              <a:ext cx="78" cy="300"/>
            </a:xfrm>
            <a:custGeom>
              <a:avLst/>
              <a:gdLst>
                <a:gd name="T0" fmla="*/ 40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0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0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0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4" name="Freeform 198"/>
            <p:cNvSpPr>
              <a:spLocks/>
            </p:cNvSpPr>
            <p:nvPr/>
          </p:nvSpPr>
          <p:spPr bwMode="auto">
            <a:xfrm>
              <a:off x="3587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5" name="Freeform 199"/>
            <p:cNvSpPr>
              <a:spLocks/>
            </p:cNvSpPr>
            <p:nvPr/>
          </p:nvSpPr>
          <p:spPr bwMode="auto">
            <a:xfrm>
              <a:off x="3648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6" name="Freeform 200"/>
            <p:cNvSpPr>
              <a:spLocks/>
            </p:cNvSpPr>
            <p:nvPr/>
          </p:nvSpPr>
          <p:spPr bwMode="auto">
            <a:xfrm>
              <a:off x="3647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" name="Freeform 201"/>
            <p:cNvSpPr>
              <a:spLocks/>
            </p:cNvSpPr>
            <p:nvPr/>
          </p:nvSpPr>
          <p:spPr bwMode="auto">
            <a:xfrm>
              <a:off x="3855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" name="Freeform 202"/>
            <p:cNvSpPr>
              <a:spLocks/>
            </p:cNvSpPr>
            <p:nvPr/>
          </p:nvSpPr>
          <p:spPr bwMode="auto">
            <a:xfrm>
              <a:off x="3854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9" name="Freeform 203"/>
            <p:cNvSpPr>
              <a:spLocks/>
            </p:cNvSpPr>
            <p:nvPr/>
          </p:nvSpPr>
          <p:spPr bwMode="auto">
            <a:xfrm>
              <a:off x="3648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0" name="Freeform 204"/>
            <p:cNvSpPr>
              <a:spLocks/>
            </p:cNvSpPr>
            <p:nvPr/>
          </p:nvSpPr>
          <p:spPr bwMode="auto">
            <a:xfrm>
              <a:off x="3647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1" name="Freeform 205"/>
            <p:cNvSpPr>
              <a:spLocks/>
            </p:cNvSpPr>
            <p:nvPr/>
          </p:nvSpPr>
          <p:spPr bwMode="auto">
            <a:xfrm>
              <a:off x="3855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2" name="Freeform 206"/>
            <p:cNvSpPr>
              <a:spLocks/>
            </p:cNvSpPr>
            <p:nvPr/>
          </p:nvSpPr>
          <p:spPr bwMode="auto">
            <a:xfrm>
              <a:off x="3854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3" name="Freeform 207"/>
            <p:cNvSpPr>
              <a:spLocks/>
            </p:cNvSpPr>
            <p:nvPr/>
          </p:nvSpPr>
          <p:spPr bwMode="auto">
            <a:xfrm>
              <a:off x="3648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4" name="Freeform 208"/>
            <p:cNvSpPr>
              <a:spLocks/>
            </p:cNvSpPr>
            <p:nvPr/>
          </p:nvSpPr>
          <p:spPr bwMode="auto">
            <a:xfrm>
              <a:off x="3647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5" name="Freeform 209"/>
            <p:cNvSpPr>
              <a:spLocks/>
            </p:cNvSpPr>
            <p:nvPr/>
          </p:nvSpPr>
          <p:spPr bwMode="auto">
            <a:xfrm>
              <a:off x="3855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6" name="Freeform 210"/>
            <p:cNvSpPr>
              <a:spLocks/>
            </p:cNvSpPr>
            <p:nvPr/>
          </p:nvSpPr>
          <p:spPr bwMode="auto">
            <a:xfrm>
              <a:off x="3854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7" name="Freeform 211"/>
            <p:cNvSpPr>
              <a:spLocks/>
            </p:cNvSpPr>
            <p:nvPr/>
          </p:nvSpPr>
          <p:spPr bwMode="auto">
            <a:xfrm>
              <a:off x="3648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8" name="Freeform 212"/>
            <p:cNvSpPr>
              <a:spLocks/>
            </p:cNvSpPr>
            <p:nvPr/>
          </p:nvSpPr>
          <p:spPr bwMode="auto">
            <a:xfrm>
              <a:off x="3647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9" name="Freeform 213"/>
            <p:cNvSpPr>
              <a:spLocks/>
            </p:cNvSpPr>
            <p:nvPr/>
          </p:nvSpPr>
          <p:spPr bwMode="auto">
            <a:xfrm>
              <a:off x="3855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0" name="Freeform 214"/>
            <p:cNvSpPr>
              <a:spLocks/>
            </p:cNvSpPr>
            <p:nvPr/>
          </p:nvSpPr>
          <p:spPr bwMode="auto">
            <a:xfrm>
              <a:off x="3854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1" name="Freeform 215"/>
            <p:cNvSpPr>
              <a:spLocks/>
            </p:cNvSpPr>
            <p:nvPr/>
          </p:nvSpPr>
          <p:spPr bwMode="auto">
            <a:xfrm>
              <a:off x="3648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2" name="Freeform 216"/>
            <p:cNvSpPr>
              <a:spLocks/>
            </p:cNvSpPr>
            <p:nvPr/>
          </p:nvSpPr>
          <p:spPr bwMode="auto">
            <a:xfrm>
              <a:off x="3647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3" name="Freeform 217"/>
            <p:cNvSpPr>
              <a:spLocks/>
            </p:cNvSpPr>
            <p:nvPr/>
          </p:nvSpPr>
          <p:spPr bwMode="auto">
            <a:xfrm>
              <a:off x="3855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4" name="Freeform 218"/>
            <p:cNvSpPr>
              <a:spLocks/>
            </p:cNvSpPr>
            <p:nvPr/>
          </p:nvSpPr>
          <p:spPr bwMode="auto">
            <a:xfrm>
              <a:off x="3854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5" name="Freeform 219"/>
            <p:cNvSpPr>
              <a:spLocks/>
            </p:cNvSpPr>
            <p:nvPr/>
          </p:nvSpPr>
          <p:spPr bwMode="auto">
            <a:xfrm>
              <a:off x="391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6" name="Freeform 220"/>
            <p:cNvSpPr>
              <a:spLocks/>
            </p:cNvSpPr>
            <p:nvPr/>
          </p:nvSpPr>
          <p:spPr bwMode="auto">
            <a:xfrm>
              <a:off x="391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7" name="Freeform 221"/>
            <p:cNvSpPr>
              <a:spLocks/>
            </p:cNvSpPr>
            <p:nvPr/>
          </p:nvSpPr>
          <p:spPr bwMode="auto">
            <a:xfrm>
              <a:off x="4120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8" name="Freeform 222"/>
            <p:cNvSpPr>
              <a:spLocks/>
            </p:cNvSpPr>
            <p:nvPr/>
          </p:nvSpPr>
          <p:spPr bwMode="auto">
            <a:xfrm>
              <a:off x="4119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9" name="Freeform 223"/>
            <p:cNvSpPr>
              <a:spLocks/>
            </p:cNvSpPr>
            <p:nvPr/>
          </p:nvSpPr>
          <p:spPr bwMode="auto">
            <a:xfrm>
              <a:off x="391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0" name="Freeform 224"/>
            <p:cNvSpPr>
              <a:spLocks/>
            </p:cNvSpPr>
            <p:nvPr/>
          </p:nvSpPr>
          <p:spPr bwMode="auto">
            <a:xfrm>
              <a:off x="391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1" name="Freeform 225"/>
            <p:cNvSpPr>
              <a:spLocks/>
            </p:cNvSpPr>
            <p:nvPr/>
          </p:nvSpPr>
          <p:spPr bwMode="auto">
            <a:xfrm>
              <a:off x="4120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2" name="Freeform 226"/>
            <p:cNvSpPr>
              <a:spLocks/>
            </p:cNvSpPr>
            <p:nvPr/>
          </p:nvSpPr>
          <p:spPr bwMode="auto">
            <a:xfrm>
              <a:off x="4119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3" name="Freeform 227"/>
            <p:cNvSpPr>
              <a:spLocks/>
            </p:cNvSpPr>
            <p:nvPr/>
          </p:nvSpPr>
          <p:spPr bwMode="auto">
            <a:xfrm>
              <a:off x="391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4" name="Freeform 228"/>
            <p:cNvSpPr>
              <a:spLocks/>
            </p:cNvSpPr>
            <p:nvPr/>
          </p:nvSpPr>
          <p:spPr bwMode="auto">
            <a:xfrm>
              <a:off x="391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5" name="Freeform 229"/>
            <p:cNvSpPr>
              <a:spLocks/>
            </p:cNvSpPr>
            <p:nvPr/>
          </p:nvSpPr>
          <p:spPr bwMode="auto">
            <a:xfrm>
              <a:off x="4120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6" name="Freeform 230"/>
            <p:cNvSpPr>
              <a:spLocks/>
            </p:cNvSpPr>
            <p:nvPr/>
          </p:nvSpPr>
          <p:spPr bwMode="auto">
            <a:xfrm>
              <a:off x="4119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7" name="Freeform 231"/>
            <p:cNvSpPr>
              <a:spLocks/>
            </p:cNvSpPr>
            <p:nvPr/>
          </p:nvSpPr>
          <p:spPr bwMode="auto">
            <a:xfrm>
              <a:off x="3913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8" name="Freeform 232"/>
            <p:cNvSpPr>
              <a:spLocks/>
            </p:cNvSpPr>
            <p:nvPr/>
          </p:nvSpPr>
          <p:spPr bwMode="auto">
            <a:xfrm>
              <a:off x="3912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9" name="Freeform 233"/>
            <p:cNvSpPr>
              <a:spLocks/>
            </p:cNvSpPr>
            <p:nvPr/>
          </p:nvSpPr>
          <p:spPr bwMode="auto">
            <a:xfrm>
              <a:off x="4120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0" name="Freeform 234"/>
            <p:cNvSpPr>
              <a:spLocks/>
            </p:cNvSpPr>
            <p:nvPr/>
          </p:nvSpPr>
          <p:spPr bwMode="auto">
            <a:xfrm>
              <a:off x="4119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1" name="Freeform 235"/>
            <p:cNvSpPr>
              <a:spLocks/>
            </p:cNvSpPr>
            <p:nvPr/>
          </p:nvSpPr>
          <p:spPr bwMode="auto">
            <a:xfrm>
              <a:off x="3913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2" name="Freeform 236"/>
            <p:cNvSpPr>
              <a:spLocks/>
            </p:cNvSpPr>
            <p:nvPr/>
          </p:nvSpPr>
          <p:spPr bwMode="auto">
            <a:xfrm>
              <a:off x="3912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3" name="Freeform 237"/>
            <p:cNvSpPr>
              <a:spLocks/>
            </p:cNvSpPr>
            <p:nvPr/>
          </p:nvSpPr>
          <p:spPr bwMode="auto">
            <a:xfrm>
              <a:off x="4120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4" name="Freeform 238"/>
            <p:cNvSpPr>
              <a:spLocks/>
            </p:cNvSpPr>
            <p:nvPr/>
          </p:nvSpPr>
          <p:spPr bwMode="auto">
            <a:xfrm>
              <a:off x="4119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5" name="Freeform 239"/>
            <p:cNvSpPr>
              <a:spLocks/>
            </p:cNvSpPr>
            <p:nvPr/>
          </p:nvSpPr>
          <p:spPr bwMode="auto">
            <a:xfrm>
              <a:off x="418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6" name="Freeform 240"/>
            <p:cNvSpPr>
              <a:spLocks/>
            </p:cNvSpPr>
            <p:nvPr/>
          </p:nvSpPr>
          <p:spPr bwMode="auto">
            <a:xfrm>
              <a:off x="418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7" name="Freeform 241"/>
            <p:cNvSpPr>
              <a:spLocks/>
            </p:cNvSpPr>
            <p:nvPr/>
          </p:nvSpPr>
          <p:spPr bwMode="auto">
            <a:xfrm>
              <a:off x="4391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8" name="Freeform 242"/>
            <p:cNvSpPr>
              <a:spLocks/>
            </p:cNvSpPr>
            <p:nvPr/>
          </p:nvSpPr>
          <p:spPr bwMode="auto">
            <a:xfrm>
              <a:off x="4390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9" name="Freeform 243"/>
            <p:cNvSpPr>
              <a:spLocks/>
            </p:cNvSpPr>
            <p:nvPr/>
          </p:nvSpPr>
          <p:spPr bwMode="auto">
            <a:xfrm>
              <a:off x="418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0" name="Freeform 244"/>
            <p:cNvSpPr>
              <a:spLocks/>
            </p:cNvSpPr>
            <p:nvPr/>
          </p:nvSpPr>
          <p:spPr bwMode="auto">
            <a:xfrm>
              <a:off x="418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1" name="Freeform 245"/>
            <p:cNvSpPr>
              <a:spLocks/>
            </p:cNvSpPr>
            <p:nvPr/>
          </p:nvSpPr>
          <p:spPr bwMode="auto">
            <a:xfrm>
              <a:off x="4391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2" name="Freeform 246"/>
            <p:cNvSpPr>
              <a:spLocks/>
            </p:cNvSpPr>
            <p:nvPr/>
          </p:nvSpPr>
          <p:spPr bwMode="auto">
            <a:xfrm>
              <a:off x="4390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3" name="Freeform 247"/>
            <p:cNvSpPr>
              <a:spLocks/>
            </p:cNvSpPr>
            <p:nvPr/>
          </p:nvSpPr>
          <p:spPr bwMode="auto">
            <a:xfrm>
              <a:off x="418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4" name="Freeform 248"/>
            <p:cNvSpPr>
              <a:spLocks/>
            </p:cNvSpPr>
            <p:nvPr/>
          </p:nvSpPr>
          <p:spPr bwMode="auto">
            <a:xfrm>
              <a:off x="418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5" name="Freeform 249"/>
            <p:cNvSpPr>
              <a:spLocks/>
            </p:cNvSpPr>
            <p:nvPr/>
          </p:nvSpPr>
          <p:spPr bwMode="auto">
            <a:xfrm>
              <a:off x="4391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6" name="Freeform 250"/>
            <p:cNvSpPr>
              <a:spLocks/>
            </p:cNvSpPr>
            <p:nvPr/>
          </p:nvSpPr>
          <p:spPr bwMode="auto">
            <a:xfrm>
              <a:off x="4390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7" name="Freeform 251"/>
            <p:cNvSpPr>
              <a:spLocks/>
            </p:cNvSpPr>
            <p:nvPr/>
          </p:nvSpPr>
          <p:spPr bwMode="auto">
            <a:xfrm>
              <a:off x="4183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8" name="Freeform 252"/>
            <p:cNvSpPr>
              <a:spLocks/>
            </p:cNvSpPr>
            <p:nvPr/>
          </p:nvSpPr>
          <p:spPr bwMode="auto">
            <a:xfrm>
              <a:off x="4182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9" name="Freeform 253"/>
            <p:cNvSpPr>
              <a:spLocks/>
            </p:cNvSpPr>
            <p:nvPr/>
          </p:nvSpPr>
          <p:spPr bwMode="auto">
            <a:xfrm>
              <a:off x="4391" y="170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0" name="Freeform 254"/>
            <p:cNvSpPr>
              <a:spLocks/>
            </p:cNvSpPr>
            <p:nvPr/>
          </p:nvSpPr>
          <p:spPr bwMode="auto">
            <a:xfrm>
              <a:off x="4390" y="170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1" name="Freeform 255"/>
            <p:cNvSpPr>
              <a:spLocks/>
            </p:cNvSpPr>
            <p:nvPr/>
          </p:nvSpPr>
          <p:spPr bwMode="auto">
            <a:xfrm>
              <a:off x="4183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2" name="Freeform 256"/>
            <p:cNvSpPr>
              <a:spLocks/>
            </p:cNvSpPr>
            <p:nvPr/>
          </p:nvSpPr>
          <p:spPr bwMode="auto">
            <a:xfrm>
              <a:off x="4182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3" name="Freeform 257"/>
            <p:cNvSpPr>
              <a:spLocks/>
            </p:cNvSpPr>
            <p:nvPr/>
          </p:nvSpPr>
          <p:spPr bwMode="auto">
            <a:xfrm>
              <a:off x="4391" y="1337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4" name="Freeform 258"/>
            <p:cNvSpPr>
              <a:spLocks/>
            </p:cNvSpPr>
            <p:nvPr/>
          </p:nvSpPr>
          <p:spPr bwMode="auto">
            <a:xfrm>
              <a:off x="4390" y="1337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5" name="Freeform 259"/>
            <p:cNvSpPr>
              <a:spLocks/>
            </p:cNvSpPr>
            <p:nvPr/>
          </p:nvSpPr>
          <p:spPr bwMode="auto">
            <a:xfrm>
              <a:off x="4448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6" name="Freeform 260"/>
            <p:cNvSpPr>
              <a:spLocks/>
            </p:cNvSpPr>
            <p:nvPr/>
          </p:nvSpPr>
          <p:spPr bwMode="auto">
            <a:xfrm>
              <a:off x="4447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7" name="Freeform 261"/>
            <p:cNvSpPr>
              <a:spLocks/>
            </p:cNvSpPr>
            <p:nvPr/>
          </p:nvSpPr>
          <p:spPr bwMode="auto">
            <a:xfrm>
              <a:off x="4656" y="277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8" name="Freeform 262"/>
            <p:cNvSpPr>
              <a:spLocks/>
            </p:cNvSpPr>
            <p:nvPr/>
          </p:nvSpPr>
          <p:spPr bwMode="auto">
            <a:xfrm>
              <a:off x="4655" y="2774"/>
              <a:ext cx="85" cy="309"/>
            </a:xfrm>
            <a:custGeom>
              <a:avLst/>
              <a:gdLst>
                <a:gd name="T0" fmla="*/ 44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4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4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9" name="Freeform 263"/>
            <p:cNvSpPr>
              <a:spLocks/>
            </p:cNvSpPr>
            <p:nvPr/>
          </p:nvSpPr>
          <p:spPr bwMode="auto">
            <a:xfrm>
              <a:off x="4448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0" name="Freeform 264"/>
            <p:cNvSpPr>
              <a:spLocks/>
            </p:cNvSpPr>
            <p:nvPr/>
          </p:nvSpPr>
          <p:spPr bwMode="auto">
            <a:xfrm>
              <a:off x="4447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1" name="Freeform 265"/>
            <p:cNvSpPr>
              <a:spLocks/>
            </p:cNvSpPr>
            <p:nvPr/>
          </p:nvSpPr>
          <p:spPr bwMode="auto">
            <a:xfrm>
              <a:off x="4656" y="2433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2" name="Freeform 266"/>
            <p:cNvSpPr>
              <a:spLocks/>
            </p:cNvSpPr>
            <p:nvPr/>
          </p:nvSpPr>
          <p:spPr bwMode="auto">
            <a:xfrm>
              <a:off x="4655" y="2433"/>
              <a:ext cx="85" cy="307"/>
            </a:xfrm>
            <a:custGeom>
              <a:avLst/>
              <a:gdLst>
                <a:gd name="T0" fmla="*/ 44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4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4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3" name="Freeform 267"/>
            <p:cNvSpPr>
              <a:spLocks/>
            </p:cNvSpPr>
            <p:nvPr/>
          </p:nvSpPr>
          <p:spPr bwMode="auto">
            <a:xfrm>
              <a:off x="4448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4" name="Freeform 268"/>
            <p:cNvSpPr>
              <a:spLocks/>
            </p:cNvSpPr>
            <p:nvPr/>
          </p:nvSpPr>
          <p:spPr bwMode="auto">
            <a:xfrm>
              <a:off x="4447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5" name="Freeform 269"/>
            <p:cNvSpPr>
              <a:spLocks/>
            </p:cNvSpPr>
            <p:nvPr/>
          </p:nvSpPr>
          <p:spPr bwMode="auto">
            <a:xfrm>
              <a:off x="4656" y="2054"/>
              <a:ext cx="78" cy="300"/>
            </a:xfrm>
            <a:custGeom>
              <a:avLst/>
              <a:gdLst>
                <a:gd name="T0" fmla="*/ 40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0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0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0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6" name="Freeform 270"/>
            <p:cNvSpPr>
              <a:spLocks/>
            </p:cNvSpPr>
            <p:nvPr/>
          </p:nvSpPr>
          <p:spPr bwMode="auto">
            <a:xfrm>
              <a:off x="4655" y="2054"/>
              <a:ext cx="85" cy="308"/>
            </a:xfrm>
            <a:custGeom>
              <a:avLst/>
              <a:gdLst>
                <a:gd name="T0" fmla="*/ 44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4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4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7" name="Freeform 271"/>
            <p:cNvSpPr>
              <a:spLocks/>
            </p:cNvSpPr>
            <p:nvPr/>
          </p:nvSpPr>
          <p:spPr bwMode="auto">
            <a:xfrm>
              <a:off x="4448" y="170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8" name="Freeform 272"/>
            <p:cNvSpPr>
              <a:spLocks/>
            </p:cNvSpPr>
            <p:nvPr/>
          </p:nvSpPr>
          <p:spPr bwMode="auto">
            <a:xfrm>
              <a:off x="4447" y="170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9" name="Freeform 273"/>
            <p:cNvSpPr>
              <a:spLocks/>
            </p:cNvSpPr>
            <p:nvPr/>
          </p:nvSpPr>
          <p:spPr bwMode="auto">
            <a:xfrm>
              <a:off x="4656" y="170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0" name="Freeform 274"/>
            <p:cNvSpPr>
              <a:spLocks/>
            </p:cNvSpPr>
            <p:nvPr/>
          </p:nvSpPr>
          <p:spPr bwMode="auto">
            <a:xfrm>
              <a:off x="4655" y="1704"/>
              <a:ext cx="85" cy="309"/>
            </a:xfrm>
            <a:custGeom>
              <a:avLst/>
              <a:gdLst>
                <a:gd name="T0" fmla="*/ 44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4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4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1" name="Freeform 275"/>
            <p:cNvSpPr>
              <a:spLocks/>
            </p:cNvSpPr>
            <p:nvPr/>
          </p:nvSpPr>
          <p:spPr bwMode="auto">
            <a:xfrm>
              <a:off x="4448" y="1337"/>
              <a:ext cx="286" cy="51"/>
            </a:xfrm>
            <a:custGeom>
              <a:avLst/>
              <a:gdLst>
                <a:gd name="T0" fmla="*/ 0 w 286"/>
                <a:gd name="T1" fmla="*/ 32 h 51"/>
                <a:gd name="T2" fmla="*/ 36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2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2" name="Freeform 276"/>
            <p:cNvSpPr>
              <a:spLocks/>
            </p:cNvSpPr>
            <p:nvPr/>
          </p:nvSpPr>
          <p:spPr bwMode="auto">
            <a:xfrm>
              <a:off x="4447" y="1337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3" name="Freeform 277"/>
            <p:cNvSpPr>
              <a:spLocks/>
            </p:cNvSpPr>
            <p:nvPr/>
          </p:nvSpPr>
          <p:spPr bwMode="auto">
            <a:xfrm>
              <a:off x="4656" y="1337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4" name="Freeform 278"/>
            <p:cNvSpPr>
              <a:spLocks/>
            </p:cNvSpPr>
            <p:nvPr/>
          </p:nvSpPr>
          <p:spPr bwMode="auto">
            <a:xfrm>
              <a:off x="4655" y="1337"/>
              <a:ext cx="85" cy="307"/>
            </a:xfrm>
            <a:custGeom>
              <a:avLst/>
              <a:gdLst>
                <a:gd name="T0" fmla="*/ 44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4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4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5" name="Freeform 279"/>
            <p:cNvSpPr>
              <a:spLocks/>
            </p:cNvSpPr>
            <p:nvPr/>
          </p:nvSpPr>
          <p:spPr bwMode="auto">
            <a:xfrm>
              <a:off x="4712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6" name="Freeform 280"/>
            <p:cNvSpPr>
              <a:spLocks/>
            </p:cNvSpPr>
            <p:nvPr/>
          </p:nvSpPr>
          <p:spPr bwMode="auto">
            <a:xfrm>
              <a:off x="4711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7" name="Freeform 281"/>
            <p:cNvSpPr>
              <a:spLocks/>
            </p:cNvSpPr>
            <p:nvPr/>
          </p:nvSpPr>
          <p:spPr bwMode="auto">
            <a:xfrm>
              <a:off x="4920" y="277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8" name="Freeform 282"/>
            <p:cNvSpPr>
              <a:spLocks/>
            </p:cNvSpPr>
            <p:nvPr/>
          </p:nvSpPr>
          <p:spPr bwMode="auto">
            <a:xfrm>
              <a:off x="4919" y="277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9" name="Freeform 283"/>
            <p:cNvSpPr>
              <a:spLocks/>
            </p:cNvSpPr>
            <p:nvPr/>
          </p:nvSpPr>
          <p:spPr bwMode="auto">
            <a:xfrm>
              <a:off x="4712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0" name="Freeform 284"/>
            <p:cNvSpPr>
              <a:spLocks/>
            </p:cNvSpPr>
            <p:nvPr/>
          </p:nvSpPr>
          <p:spPr bwMode="auto">
            <a:xfrm>
              <a:off x="4711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1" name="Freeform 285"/>
            <p:cNvSpPr>
              <a:spLocks/>
            </p:cNvSpPr>
            <p:nvPr/>
          </p:nvSpPr>
          <p:spPr bwMode="auto">
            <a:xfrm>
              <a:off x="4920" y="2433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2" name="Freeform 286"/>
            <p:cNvSpPr>
              <a:spLocks/>
            </p:cNvSpPr>
            <p:nvPr/>
          </p:nvSpPr>
          <p:spPr bwMode="auto">
            <a:xfrm>
              <a:off x="4919" y="2433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3" name="Freeform 287"/>
            <p:cNvSpPr>
              <a:spLocks/>
            </p:cNvSpPr>
            <p:nvPr/>
          </p:nvSpPr>
          <p:spPr bwMode="auto">
            <a:xfrm>
              <a:off x="4712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4" name="Freeform 288"/>
            <p:cNvSpPr>
              <a:spLocks/>
            </p:cNvSpPr>
            <p:nvPr/>
          </p:nvSpPr>
          <p:spPr bwMode="auto">
            <a:xfrm>
              <a:off x="4711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5" name="Freeform 289"/>
            <p:cNvSpPr>
              <a:spLocks/>
            </p:cNvSpPr>
            <p:nvPr/>
          </p:nvSpPr>
          <p:spPr bwMode="auto">
            <a:xfrm>
              <a:off x="4920" y="2054"/>
              <a:ext cx="77" cy="300"/>
            </a:xfrm>
            <a:custGeom>
              <a:avLst/>
              <a:gdLst>
                <a:gd name="T0" fmla="*/ 42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2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2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6" name="Freeform 290"/>
            <p:cNvSpPr>
              <a:spLocks/>
            </p:cNvSpPr>
            <p:nvPr/>
          </p:nvSpPr>
          <p:spPr bwMode="auto">
            <a:xfrm>
              <a:off x="4919" y="2054"/>
              <a:ext cx="84" cy="308"/>
            </a:xfrm>
            <a:custGeom>
              <a:avLst/>
              <a:gdLst>
                <a:gd name="T0" fmla="*/ 45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5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5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7" name="Freeform 291"/>
            <p:cNvSpPr>
              <a:spLocks/>
            </p:cNvSpPr>
            <p:nvPr/>
          </p:nvSpPr>
          <p:spPr bwMode="auto">
            <a:xfrm>
              <a:off x="4712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8" name="Freeform 292"/>
            <p:cNvSpPr>
              <a:spLocks/>
            </p:cNvSpPr>
            <p:nvPr/>
          </p:nvSpPr>
          <p:spPr bwMode="auto">
            <a:xfrm>
              <a:off x="4711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9" name="Freeform 293"/>
            <p:cNvSpPr>
              <a:spLocks/>
            </p:cNvSpPr>
            <p:nvPr/>
          </p:nvSpPr>
          <p:spPr bwMode="auto">
            <a:xfrm>
              <a:off x="4920" y="170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0" name="Freeform 294"/>
            <p:cNvSpPr>
              <a:spLocks/>
            </p:cNvSpPr>
            <p:nvPr/>
          </p:nvSpPr>
          <p:spPr bwMode="auto">
            <a:xfrm>
              <a:off x="4919" y="170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1" name="Freeform 295"/>
            <p:cNvSpPr>
              <a:spLocks/>
            </p:cNvSpPr>
            <p:nvPr/>
          </p:nvSpPr>
          <p:spPr bwMode="auto">
            <a:xfrm>
              <a:off x="4712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2" name="Freeform 296"/>
            <p:cNvSpPr>
              <a:spLocks/>
            </p:cNvSpPr>
            <p:nvPr/>
          </p:nvSpPr>
          <p:spPr bwMode="auto">
            <a:xfrm>
              <a:off x="4711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3" name="Freeform 297"/>
            <p:cNvSpPr>
              <a:spLocks/>
            </p:cNvSpPr>
            <p:nvPr/>
          </p:nvSpPr>
          <p:spPr bwMode="auto">
            <a:xfrm>
              <a:off x="4920" y="1337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4" name="Freeform 298"/>
            <p:cNvSpPr>
              <a:spLocks/>
            </p:cNvSpPr>
            <p:nvPr/>
          </p:nvSpPr>
          <p:spPr bwMode="auto">
            <a:xfrm>
              <a:off x="4919" y="1337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5" name="Freeform 299"/>
            <p:cNvSpPr>
              <a:spLocks/>
            </p:cNvSpPr>
            <p:nvPr/>
          </p:nvSpPr>
          <p:spPr bwMode="auto">
            <a:xfrm>
              <a:off x="465" y="3111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6" name="Freeform 300"/>
            <p:cNvSpPr>
              <a:spLocks/>
            </p:cNvSpPr>
            <p:nvPr/>
          </p:nvSpPr>
          <p:spPr bwMode="auto">
            <a:xfrm>
              <a:off x="464" y="3111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7" name="Freeform 301"/>
            <p:cNvSpPr>
              <a:spLocks/>
            </p:cNvSpPr>
            <p:nvPr/>
          </p:nvSpPr>
          <p:spPr bwMode="auto">
            <a:xfrm>
              <a:off x="672" y="3111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8" name="Freeform 302"/>
            <p:cNvSpPr>
              <a:spLocks/>
            </p:cNvSpPr>
            <p:nvPr/>
          </p:nvSpPr>
          <p:spPr bwMode="auto">
            <a:xfrm>
              <a:off x="671" y="3111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9" name="Freeform 303"/>
            <p:cNvSpPr>
              <a:spLocks/>
            </p:cNvSpPr>
            <p:nvPr/>
          </p:nvSpPr>
          <p:spPr bwMode="auto">
            <a:xfrm>
              <a:off x="729" y="3111"/>
              <a:ext cx="287" cy="51"/>
            </a:xfrm>
            <a:custGeom>
              <a:avLst/>
              <a:gdLst>
                <a:gd name="T0" fmla="*/ 0 w 287"/>
                <a:gd name="T1" fmla="*/ 32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2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0" name="Freeform 304"/>
            <p:cNvSpPr>
              <a:spLocks/>
            </p:cNvSpPr>
            <p:nvPr/>
          </p:nvSpPr>
          <p:spPr bwMode="auto">
            <a:xfrm>
              <a:off x="727" y="3111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1" name="Freeform 305"/>
            <p:cNvSpPr>
              <a:spLocks/>
            </p:cNvSpPr>
            <p:nvPr/>
          </p:nvSpPr>
          <p:spPr bwMode="auto">
            <a:xfrm>
              <a:off x="937" y="3111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2" name="Freeform 306"/>
            <p:cNvSpPr>
              <a:spLocks/>
            </p:cNvSpPr>
            <p:nvPr/>
          </p:nvSpPr>
          <p:spPr bwMode="auto">
            <a:xfrm>
              <a:off x="936" y="3111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3" name="Freeform 307"/>
            <p:cNvSpPr>
              <a:spLocks/>
            </p:cNvSpPr>
            <p:nvPr/>
          </p:nvSpPr>
          <p:spPr bwMode="auto">
            <a:xfrm>
              <a:off x="994" y="3111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4" name="Freeform 308"/>
            <p:cNvSpPr>
              <a:spLocks/>
            </p:cNvSpPr>
            <p:nvPr/>
          </p:nvSpPr>
          <p:spPr bwMode="auto">
            <a:xfrm>
              <a:off x="993" y="3111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5" name="Freeform 309"/>
            <p:cNvSpPr>
              <a:spLocks/>
            </p:cNvSpPr>
            <p:nvPr/>
          </p:nvSpPr>
          <p:spPr bwMode="auto">
            <a:xfrm>
              <a:off x="1202" y="3111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6" name="Freeform 310"/>
            <p:cNvSpPr>
              <a:spLocks/>
            </p:cNvSpPr>
            <p:nvPr/>
          </p:nvSpPr>
          <p:spPr bwMode="auto">
            <a:xfrm>
              <a:off x="1201" y="3111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7" name="Freeform 311"/>
            <p:cNvSpPr>
              <a:spLocks/>
            </p:cNvSpPr>
            <p:nvPr/>
          </p:nvSpPr>
          <p:spPr bwMode="auto">
            <a:xfrm>
              <a:off x="205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8" name="Freeform 312"/>
            <p:cNvSpPr>
              <a:spLocks/>
            </p:cNvSpPr>
            <p:nvPr/>
          </p:nvSpPr>
          <p:spPr bwMode="auto">
            <a:xfrm>
              <a:off x="205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9" name="Freeform 313"/>
            <p:cNvSpPr>
              <a:spLocks/>
            </p:cNvSpPr>
            <p:nvPr/>
          </p:nvSpPr>
          <p:spPr bwMode="auto">
            <a:xfrm>
              <a:off x="2193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0" name="Freeform 314"/>
            <p:cNvSpPr>
              <a:spLocks/>
            </p:cNvSpPr>
            <p:nvPr/>
          </p:nvSpPr>
          <p:spPr bwMode="auto">
            <a:xfrm>
              <a:off x="219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1" name="Freeform 315"/>
            <p:cNvSpPr>
              <a:spLocks/>
            </p:cNvSpPr>
            <p:nvPr/>
          </p:nvSpPr>
          <p:spPr bwMode="auto">
            <a:xfrm>
              <a:off x="205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2" name="Freeform 316"/>
            <p:cNvSpPr>
              <a:spLocks/>
            </p:cNvSpPr>
            <p:nvPr/>
          </p:nvSpPr>
          <p:spPr bwMode="auto">
            <a:xfrm>
              <a:off x="205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3" name="Freeform 317"/>
            <p:cNvSpPr>
              <a:spLocks/>
            </p:cNvSpPr>
            <p:nvPr/>
          </p:nvSpPr>
          <p:spPr bwMode="auto">
            <a:xfrm>
              <a:off x="2193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4" name="Freeform 318"/>
            <p:cNvSpPr>
              <a:spLocks/>
            </p:cNvSpPr>
            <p:nvPr/>
          </p:nvSpPr>
          <p:spPr bwMode="auto">
            <a:xfrm>
              <a:off x="219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5" name="Freeform 319"/>
            <p:cNvSpPr>
              <a:spLocks/>
            </p:cNvSpPr>
            <p:nvPr/>
          </p:nvSpPr>
          <p:spPr bwMode="auto">
            <a:xfrm>
              <a:off x="2232" y="3640"/>
              <a:ext cx="185" cy="32"/>
            </a:xfrm>
            <a:custGeom>
              <a:avLst/>
              <a:gdLst>
                <a:gd name="T0" fmla="*/ 0 w 185"/>
                <a:gd name="T1" fmla="*/ 20 h 32"/>
                <a:gd name="T2" fmla="*/ 22 w 185"/>
                <a:gd name="T3" fmla="*/ 0 h 32"/>
                <a:gd name="T4" fmla="*/ 184 w 185"/>
                <a:gd name="T5" fmla="*/ 0 h 32"/>
                <a:gd name="T6" fmla="*/ 145 w 185"/>
                <a:gd name="T7" fmla="*/ 31 h 32"/>
                <a:gd name="T8" fmla="*/ 0 w 185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32"/>
                <a:gd name="T17" fmla="*/ 185 w 18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32">
                  <a:moveTo>
                    <a:pt x="0" y="20"/>
                  </a:moveTo>
                  <a:lnTo>
                    <a:pt x="22" y="0"/>
                  </a:lnTo>
                  <a:lnTo>
                    <a:pt x="184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6" name="Freeform 320"/>
            <p:cNvSpPr>
              <a:spLocks/>
            </p:cNvSpPr>
            <p:nvPr/>
          </p:nvSpPr>
          <p:spPr bwMode="auto">
            <a:xfrm>
              <a:off x="2231" y="3640"/>
              <a:ext cx="192" cy="40"/>
            </a:xfrm>
            <a:custGeom>
              <a:avLst/>
              <a:gdLst>
                <a:gd name="T0" fmla="*/ 0 w 192"/>
                <a:gd name="T1" fmla="*/ 25 h 40"/>
                <a:gd name="T2" fmla="*/ 24 w 192"/>
                <a:gd name="T3" fmla="*/ 0 h 40"/>
                <a:gd name="T4" fmla="*/ 191 w 192"/>
                <a:gd name="T5" fmla="*/ 0 h 40"/>
                <a:gd name="T6" fmla="*/ 151 w 192"/>
                <a:gd name="T7" fmla="*/ 39 h 40"/>
                <a:gd name="T8" fmla="*/ 0 w 192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0" y="25"/>
                  </a:moveTo>
                  <a:lnTo>
                    <a:pt x="24" y="0"/>
                  </a:lnTo>
                  <a:lnTo>
                    <a:pt x="191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7" name="Freeform 321"/>
            <p:cNvSpPr>
              <a:spLocks/>
            </p:cNvSpPr>
            <p:nvPr/>
          </p:nvSpPr>
          <p:spPr bwMode="auto">
            <a:xfrm>
              <a:off x="2368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8" name="Freeform 322"/>
            <p:cNvSpPr>
              <a:spLocks/>
            </p:cNvSpPr>
            <p:nvPr/>
          </p:nvSpPr>
          <p:spPr bwMode="auto">
            <a:xfrm>
              <a:off x="2367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9" name="Freeform 323"/>
            <p:cNvSpPr>
              <a:spLocks/>
            </p:cNvSpPr>
            <p:nvPr/>
          </p:nvSpPr>
          <p:spPr bwMode="auto">
            <a:xfrm>
              <a:off x="2232" y="3389"/>
              <a:ext cx="185" cy="33"/>
            </a:xfrm>
            <a:custGeom>
              <a:avLst/>
              <a:gdLst>
                <a:gd name="T0" fmla="*/ 0 w 185"/>
                <a:gd name="T1" fmla="*/ 20 h 33"/>
                <a:gd name="T2" fmla="*/ 22 w 185"/>
                <a:gd name="T3" fmla="*/ 0 h 33"/>
                <a:gd name="T4" fmla="*/ 184 w 185"/>
                <a:gd name="T5" fmla="*/ 0 h 33"/>
                <a:gd name="T6" fmla="*/ 145 w 185"/>
                <a:gd name="T7" fmla="*/ 32 h 33"/>
                <a:gd name="T8" fmla="*/ 0 w 185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33"/>
                <a:gd name="T17" fmla="*/ 185 w 18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33">
                  <a:moveTo>
                    <a:pt x="0" y="20"/>
                  </a:moveTo>
                  <a:lnTo>
                    <a:pt x="22" y="0"/>
                  </a:lnTo>
                  <a:lnTo>
                    <a:pt x="184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0" name="Freeform 324"/>
            <p:cNvSpPr>
              <a:spLocks/>
            </p:cNvSpPr>
            <p:nvPr/>
          </p:nvSpPr>
          <p:spPr bwMode="auto">
            <a:xfrm>
              <a:off x="2231" y="3389"/>
              <a:ext cx="192" cy="41"/>
            </a:xfrm>
            <a:custGeom>
              <a:avLst/>
              <a:gdLst>
                <a:gd name="T0" fmla="*/ 0 w 192"/>
                <a:gd name="T1" fmla="*/ 25 h 41"/>
                <a:gd name="T2" fmla="*/ 24 w 192"/>
                <a:gd name="T3" fmla="*/ 0 h 41"/>
                <a:gd name="T4" fmla="*/ 191 w 192"/>
                <a:gd name="T5" fmla="*/ 0 h 41"/>
                <a:gd name="T6" fmla="*/ 151 w 192"/>
                <a:gd name="T7" fmla="*/ 40 h 41"/>
                <a:gd name="T8" fmla="*/ 0 w 192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1"/>
                <a:gd name="T17" fmla="*/ 192 w 19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1">
                  <a:moveTo>
                    <a:pt x="0" y="25"/>
                  </a:moveTo>
                  <a:lnTo>
                    <a:pt x="24" y="0"/>
                  </a:lnTo>
                  <a:lnTo>
                    <a:pt x="191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1" name="Freeform 325"/>
            <p:cNvSpPr>
              <a:spLocks/>
            </p:cNvSpPr>
            <p:nvPr/>
          </p:nvSpPr>
          <p:spPr bwMode="auto">
            <a:xfrm>
              <a:off x="2368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2" name="Freeform 326"/>
            <p:cNvSpPr>
              <a:spLocks/>
            </p:cNvSpPr>
            <p:nvPr/>
          </p:nvSpPr>
          <p:spPr bwMode="auto">
            <a:xfrm>
              <a:off x="2367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3" name="Freeform 327"/>
            <p:cNvSpPr>
              <a:spLocks/>
            </p:cNvSpPr>
            <p:nvPr/>
          </p:nvSpPr>
          <p:spPr bwMode="auto">
            <a:xfrm>
              <a:off x="240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4" name="Freeform 328"/>
            <p:cNvSpPr>
              <a:spLocks/>
            </p:cNvSpPr>
            <p:nvPr/>
          </p:nvSpPr>
          <p:spPr bwMode="auto">
            <a:xfrm>
              <a:off x="240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5" name="Freeform 329"/>
            <p:cNvSpPr>
              <a:spLocks/>
            </p:cNvSpPr>
            <p:nvPr/>
          </p:nvSpPr>
          <p:spPr bwMode="auto">
            <a:xfrm>
              <a:off x="2543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6" name="Freeform 330"/>
            <p:cNvSpPr>
              <a:spLocks/>
            </p:cNvSpPr>
            <p:nvPr/>
          </p:nvSpPr>
          <p:spPr bwMode="auto">
            <a:xfrm>
              <a:off x="2541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7" name="Freeform 331"/>
            <p:cNvSpPr>
              <a:spLocks/>
            </p:cNvSpPr>
            <p:nvPr/>
          </p:nvSpPr>
          <p:spPr bwMode="auto">
            <a:xfrm>
              <a:off x="240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8" name="Freeform 332"/>
            <p:cNvSpPr>
              <a:spLocks/>
            </p:cNvSpPr>
            <p:nvPr/>
          </p:nvSpPr>
          <p:spPr bwMode="auto">
            <a:xfrm>
              <a:off x="240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9" name="Freeform 333"/>
            <p:cNvSpPr>
              <a:spLocks/>
            </p:cNvSpPr>
            <p:nvPr/>
          </p:nvSpPr>
          <p:spPr bwMode="auto">
            <a:xfrm>
              <a:off x="2543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0" name="Freeform 334"/>
            <p:cNvSpPr>
              <a:spLocks/>
            </p:cNvSpPr>
            <p:nvPr/>
          </p:nvSpPr>
          <p:spPr bwMode="auto">
            <a:xfrm>
              <a:off x="2541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1" name="Freeform 335"/>
            <p:cNvSpPr>
              <a:spLocks/>
            </p:cNvSpPr>
            <p:nvPr/>
          </p:nvSpPr>
          <p:spPr bwMode="auto">
            <a:xfrm>
              <a:off x="2581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2" name="Freeform 336"/>
            <p:cNvSpPr>
              <a:spLocks/>
            </p:cNvSpPr>
            <p:nvPr/>
          </p:nvSpPr>
          <p:spPr bwMode="auto">
            <a:xfrm>
              <a:off x="2579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3" name="Freeform 337"/>
            <p:cNvSpPr>
              <a:spLocks/>
            </p:cNvSpPr>
            <p:nvPr/>
          </p:nvSpPr>
          <p:spPr bwMode="auto">
            <a:xfrm>
              <a:off x="2718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4" name="Freeform 338"/>
            <p:cNvSpPr>
              <a:spLocks/>
            </p:cNvSpPr>
            <p:nvPr/>
          </p:nvSpPr>
          <p:spPr bwMode="auto">
            <a:xfrm>
              <a:off x="2716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5" name="Freeform 339"/>
            <p:cNvSpPr>
              <a:spLocks/>
            </p:cNvSpPr>
            <p:nvPr/>
          </p:nvSpPr>
          <p:spPr bwMode="auto">
            <a:xfrm>
              <a:off x="2581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6" name="Freeform 340"/>
            <p:cNvSpPr>
              <a:spLocks/>
            </p:cNvSpPr>
            <p:nvPr/>
          </p:nvSpPr>
          <p:spPr bwMode="auto">
            <a:xfrm>
              <a:off x="2579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7" name="Freeform 341"/>
            <p:cNvSpPr>
              <a:spLocks/>
            </p:cNvSpPr>
            <p:nvPr/>
          </p:nvSpPr>
          <p:spPr bwMode="auto">
            <a:xfrm>
              <a:off x="2718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8" name="Freeform 342"/>
            <p:cNvSpPr>
              <a:spLocks/>
            </p:cNvSpPr>
            <p:nvPr/>
          </p:nvSpPr>
          <p:spPr bwMode="auto">
            <a:xfrm>
              <a:off x="2716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9" name="Freeform 343"/>
            <p:cNvSpPr>
              <a:spLocks/>
            </p:cNvSpPr>
            <p:nvPr/>
          </p:nvSpPr>
          <p:spPr bwMode="auto">
            <a:xfrm>
              <a:off x="275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0" name="Freeform 344"/>
            <p:cNvSpPr>
              <a:spLocks/>
            </p:cNvSpPr>
            <p:nvPr/>
          </p:nvSpPr>
          <p:spPr bwMode="auto">
            <a:xfrm>
              <a:off x="275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1" name="Freeform 345"/>
            <p:cNvSpPr>
              <a:spLocks/>
            </p:cNvSpPr>
            <p:nvPr/>
          </p:nvSpPr>
          <p:spPr bwMode="auto">
            <a:xfrm>
              <a:off x="2893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2" name="Freeform 346"/>
            <p:cNvSpPr>
              <a:spLocks/>
            </p:cNvSpPr>
            <p:nvPr/>
          </p:nvSpPr>
          <p:spPr bwMode="auto">
            <a:xfrm>
              <a:off x="289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3" name="Freeform 347"/>
            <p:cNvSpPr>
              <a:spLocks/>
            </p:cNvSpPr>
            <p:nvPr/>
          </p:nvSpPr>
          <p:spPr bwMode="auto">
            <a:xfrm>
              <a:off x="275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4" name="Freeform 348"/>
            <p:cNvSpPr>
              <a:spLocks/>
            </p:cNvSpPr>
            <p:nvPr/>
          </p:nvSpPr>
          <p:spPr bwMode="auto">
            <a:xfrm>
              <a:off x="275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5" name="Freeform 349"/>
            <p:cNvSpPr>
              <a:spLocks/>
            </p:cNvSpPr>
            <p:nvPr/>
          </p:nvSpPr>
          <p:spPr bwMode="auto">
            <a:xfrm>
              <a:off x="2893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6" name="Freeform 350"/>
            <p:cNvSpPr>
              <a:spLocks/>
            </p:cNvSpPr>
            <p:nvPr/>
          </p:nvSpPr>
          <p:spPr bwMode="auto">
            <a:xfrm>
              <a:off x="289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7" name="Freeform 351"/>
            <p:cNvSpPr>
              <a:spLocks/>
            </p:cNvSpPr>
            <p:nvPr/>
          </p:nvSpPr>
          <p:spPr bwMode="auto">
            <a:xfrm>
              <a:off x="2930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5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5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8" name="Freeform 352"/>
            <p:cNvSpPr>
              <a:spLocks/>
            </p:cNvSpPr>
            <p:nvPr/>
          </p:nvSpPr>
          <p:spPr bwMode="auto">
            <a:xfrm>
              <a:off x="2928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6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6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9" name="Freeform 353"/>
            <p:cNvSpPr>
              <a:spLocks/>
            </p:cNvSpPr>
            <p:nvPr/>
          </p:nvSpPr>
          <p:spPr bwMode="auto">
            <a:xfrm>
              <a:off x="3068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0" name="Freeform 354"/>
            <p:cNvSpPr>
              <a:spLocks/>
            </p:cNvSpPr>
            <p:nvPr/>
          </p:nvSpPr>
          <p:spPr bwMode="auto">
            <a:xfrm>
              <a:off x="3067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1" name="Freeform 355"/>
            <p:cNvSpPr>
              <a:spLocks/>
            </p:cNvSpPr>
            <p:nvPr/>
          </p:nvSpPr>
          <p:spPr bwMode="auto">
            <a:xfrm>
              <a:off x="2930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5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5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2" name="Freeform 356"/>
            <p:cNvSpPr>
              <a:spLocks/>
            </p:cNvSpPr>
            <p:nvPr/>
          </p:nvSpPr>
          <p:spPr bwMode="auto">
            <a:xfrm>
              <a:off x="2928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6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6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3" name="Freeform 357"/>
            <p:cNvSpPr>
              <a:spLocks/>
            </p:cNvSpPr>
            <p:nvPr/>
          </p:nvSpPr>
          <p:spPr bwMode="auto">
            <a:xfrm>
              <a:off x="3068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4" name="Freeform 358"/>
            <p:cNvSpPr>
              <a:spLocks/>
            </p:cNvSpPr>
            <p:nvPr/>
          </p:nvSpPr>
          <p:spPr bwMode="auto">
            <a:xfrm>
              <a:off x="3067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5" name="Freeform 359"/>
            <p:cNvSpPr>
              <a:spLocks/>
            </p:cNvSpPr>
            <p:nvPr/>
          </p:nvSpPr>
          <p:spPr bwMode="auto">
            <a:xfrm>
              <a:off x="3108" y="3640"/>
              <a:ext cx="189" cy="32"/>
            </a:xfrm>
            <a:custGeom>
              <a:avLst/>
              <a:gdLst>
                <a:gd name="T0" fmla="*/ 0 w 189"/>
                <a:gd name="T1" fmla="*/ 20 h 32"/>
                <a:gd name="T2" fmla="*/ 25 w 189"/>
                <a:gd name="T3" fmla="*/ 0 h 32"/>
                <a:gd name="T4" fmla="*/ 188 w 189"/>
                <a:gd name="T5" fmla="*/ 0 h 32"/>
                <a:gd name="T6" fmla="*/ 148 w 189"/>
                <a:gd name="T7" fmla="*/ 31 h 32"/>
                <a:gd name="T8" fmla="*/ 0 w 189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32"/>
                <a:gd name="T17" fmla="*/ 189 w 18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32">
                  <a:moveTo>
                    <a:pt x="0" y="20"/>
                  </a:moveTo>
                  <a:lnTo>
                    <a:pt x="25" y="0"/>
                  </a:lnTo>
                  <a:lnTo>
                    <a:pt x="188" y="0"/>
                  </a:lnTo>
                  <a:lnTo>
                    <a:pt x="148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6" name="Freeform 360"/>
            <p:cNvSpPr>
              <a:spLocks/>
            </p:cNvSpPr>
            <p:nvPr/>
          </p:nvSpPr>
          <p:spPr bwMode="auto">
            <a:xfrm>
              <a:off x="3107" y="3640"/>
              <a:ext cx="196" cy="40"/>
            </a:xfrm>
            <a:custGeom>
              <a:avLst/>
              <a:gdLst>
                <a:gd name="T0" fmla="*/ 0 w 196"/>
                <a:gd name="T1" fmla="*/ 25 h 40"/>
                <a:gd name="T2" fmla="*/ 26 w 196"/>
                <a:gd name="T3" fmla="*/ 0 h 40"/>
                <a:gd name="T4" fmla="*/ 195 w 196"/>
                <a:gd name="T5" fmla="*/ 0 h 40"/>
                <a:gd name="T6" fmla="*/ 154 w 196"/>
                <a:gd name="T7" fmla="*/ 39 h 40"/>
                <a:gd name="T8" fmla="*/ 0 w 196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0"/>
                <a:gd name="T17" fmla="*/ 196 w 19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0">
                  <a:moveTo>
                    <a:pt x="0" y="25"/>
                  </a:moveTo>
                  <a:lnTo>
                    <a:pt x="26" y="0"/>
                  </a:lnTo>
                  <a:lnTo>
                    <a:pt x="195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7" name="Freeform 361"/>
            <p:cNvSpPr>
              <a:spLocks/>
            </p:cNvSpPr>
            <p:nvPr/>
          </p:nvSpPr>
          <p:spPr bwMode="auto">
            <a:xfrm>
              <a:off x="3247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8" name="Freeform 362"/>
            <p:cNvSpPr>
              <a:spLocks/>
            </p:cNvSpPr>
            <p:nvPr/>
          </p:nvSpPr>
          <p:spPr bwMode="auto">
            <a:xfrm>
              <a:off x="3245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9" name="Freeform 363"/>
            <p:cNvSpPr>
              <a:spLocks/>
            </p:cNvSpPr>
            <p:nvPr/>
          </p:nvSpPr>
          <p:spPr bwMode="auto">
            <a:xfrm>
              <a:off x="3108" y="3389"/>
              <a:ext cx="189" cy="33"/>
            </a:xfrm>
            <a:custGeom>
              <a:avLst/>
              <a:gdLst>
                <a:gd name="T0" fmla="*/ 0 w 189"/>
                <a:gd name="T1" fmla="*/ 20 h 33"/>
                <a:gd name="T2" fmla="*/ 25 w 189"/>
                <a:gd name="T3" fmla="*/ 0 h 33"/>
                <a:gd name="T4" fmla="*/ 188 w 189"/>
                <a:gd name="T5" fmla="*/ 0 h 33"/>
                <a:gd name="T6" fmla="*/ 148 w 189"/>
                <a:gd name="T7" fmla="*/ 32 h 33"/>
                <a:gd name="T8" fmla="*/ 0 w 189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33"/>
                <a:gd name="T17" fmla="*/ 189 w 18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33">
                  <a:moveTo>
                    <a:pt x="0" y="20"/>
                  </a:moveTo>
                  <a:lnTo>
                    <a:pt x="25" y="0"/>
                  </a:lnTo>
                  <a:lnTo>
                    <a:pt x="188" y="0"/>
                  </a:lnTo>
                  <a:lnTo>
                    <a:pt x="148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0" name="Freeform 364"/>
            <p:cNvSpPr>
              <a:spLocks/>
            </p:cNvSpPr>
            <p:nvPr/>
          </p:nvSpPr>
          <p:spPr bwMode="auto">
            <a:xfrm>
              <a:off x="3107" y="3389"/>
              <a:ext cx="196" cy="41"/>
            </a:xfrm>
            <a:custGeom>
              <a:avLst/>
              <a:gdLst>
                <a:gd name="T0" fmla="*/ 0 w 196"/>
                <a:gd name="T1" fmla="*/ 25 h 41"/>
                <a:gd name="T2" fmla="*/ 26 w 196"/>
                <a:gd name="T3" fmla="*/ 0 h 41"/>
                <a:gd name="T4" fmla="*/ 195 w 196"/>
                <a:gd name="T5" fmla="*/ 0 h 41"/>
                <a:gd name="T6" fmla="*/ 154 w 196"/>
                <a:gd name="T7" fmla="*/ 40 h 41"/>
                <a:gd name="T8" fmla="*/ 0 w 196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1"/>
                <a:gd name="T17" fmla="*/ 196 w 19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1">
                  <a:moveTo>
                    <a:pt x="0" y="25"/>
                  </a:moveTo>
                  <a:lnTo>
                    <a:pt x="26" y="0"/>
                  </a:lnTo>
                  <a:lnTo>
                    <a:pt x="195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1" name="Freeform 365"/>
            <p:cNvSpPr>
              <a:spLocks/>
            </p:cNvSpPr>
            <p:nvPr/>
          </p:nvSpPr>
          <p:spPr bwMode="auto">
            <a:xfrm>
              <a:off x="3247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2" name="Freeform 366"/>
            <p:cNvSpPr>
              <a:spLocks/>
            </p:cNvSpPr>
            <p:nvPr/>
          </p:nvSpPr>
          <p:spPr bwMode="auto">
            <a:xfrm>
              <a:off x="3245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3" name="Freeform 367"/>
            <p:cNvSpPr>
              <a:spLocks/>
            </p:cNvSpPr>
            <p:nvPr/>
          </p:nvSpPr>
          <p:spPr bwMode="auto">
            <a:xfrm>
              <a:off x="3289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4" name="Freeform 368"/>
            <p:cNvSpPr>
              <a:spLocks/>
            </p:cNvSpPr>
            <p:nvPr/>
          </p:nvSpPr>
          <p:spPr bwMode="auto">
            <a:xfrm>
              <a:off x="3287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5" name="Freeform 369"/>
            <p:cNvSpPr>
              <a:spLocks/>
            </p:cNvSpPr>
            <p:nvPr/>
          </p:nvSpPr>
          <p:spPr bwMode="auto">
            <a:xfrm>
              <a:off x="3426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6" name="Freeform 370"/>
            <p:cNvSpPr>
              <a:spLocks/>
            </p:cNvSpPr>
            <p:nvPr/>
          </p:nvSpPr>
          <p:spPr bwMode="auto">
            <a:xfrm>
              <a:off x="3424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7" name="Freeform 371"/>
            <p:cNvSpPr>
              <a:spLocks/>
            </p:cNvSpPr>
            <p:nvPr/>
          </p:nvSpPr>
          <p:spPr bwMode="auto">
            <a:xfrm>
              <a:off x="3289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8" name="Freeform 372"/>
            <p:cNvSpPr>
              <a:spLocks/>
            </p:cNvSpPr>
            <p:nvPr/>
          </p:nvSpPr>
          <p:spPr bwMode="auto">
            <a:xfrm>
              <a:off x="3287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29" name="Freeform 373"/>
            <p:cNvSpPr>
              <a:spLocks/>
            </p:cNvSpPr>
            <p:nvPr/>
          </p:nvSpPr>
          <p:spPr bwMode="auto">
            <a:xfrm>
              <a:off x="3426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0" name="Freeform 374"/>
            <p:cNvSpPr>
              <a:spLocks/>
            </p:cNvSpPr>
            <p:nvPr/>
          </p:nvSpPr>
          <p:spPr bwMode="auto">
            <a:xfrm>
              <a:off x="3424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1" name="Freeform 375"/>
            <p:cNvSpPr>
              <a:spLocks/>
            </p:cNvSpPr>
            <p:nvPr/>
          </p:nvSpPr>
          <p:spPr bwMode="auto">
            <a:xfrm>
              <a:off x="3464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2" name="Freeform 376"/>
            <p:cNvSpPr>
              <a:spLocks/>
            </p:cNvSpPr>
            <p:nvPr/>
          </p:nvSpPr>
          <p:spPr bwMode="auto">
            <a:xfrm>
              <a:off x="3462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3" name="Freeform 377"/>
            <p:cNvSpPr>
              <a:spLocks/>
            </p:cNvSpPr>
            <p:nvPr/>
          </p:nvSpPr>
          <p:spPr bwMode="auto">
            <a:xfrm>
              <a:off x="3601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4" name="Freeform 378"/>
            <p:cNvSpPr>
              <a:spLocks/>
            </p:cNvSpPr>
            <p:nvPr/>
          </p:nvSpPr>
          <p:spPr bwMode="auto">
            <a:xfrm>
              <a:off x="3599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5" name="Freeform 379"/>
            <p:cNvSpPr>
              <a:spLocks/>
            </p:cNvSpPr>
            <p:nvPr/>
          </p:nvSpPr>
          <p:spPr bwMode="auto">
            <a:xfrm>
              <a:off x="3464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6" name="Freeform 380"/>
            <p:cNvSpPr>
              <a:spLocks/>
            </p:cNvSpPr>
            <p:nvPr/>
          </p:nvSpPr>
          <p:spPr bwMode="auto">
            <a:xfrm>
              <a:off x="3462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7" name="Freeform 381"/>
            <p:cNvSpPr>
              <a:spLocks/>
            </p:cNvSpPr>
            <p:nvPr/>
          </p:nvSpPr>
          <p:spPr bwMode="auto">
            <a:xfrm>
              <a:off x="3601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8" name="Freeform 382"/>
            <p:cNvSpPr>
              <a:spLocks/>
            </p:cNvSpPr>
            <p:nvPr/>
          </p:nvSpPr>
          <p:spPr bwMode="auto">
            <a:xfrm>
              <a:off x="3599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39" name="Freeform 383"/>
            <p:cNvSpPr>
              <a:spLocks/>
            </p:cNvSpPr>
            <p:nvPr/>
          </p:nvSpPr>
          <p:spPr bwMode="auto">
            <a:xfrm>
              <a:off x="3639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0" name="Freeform 384"/>
            <p:cNvSpPr>
              <a:spLocks/>
            </p:cNvSpPr>
            <p:nvPr/>
          </p:nvSpPr>
          <p:spPr bwMode="auto">
            <a:xfrm>
              <a:off x="3638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1" name="Freeform 385"/>
            <p:cNvSpPr>
              <a:spLocks/>
            </p:cNvSpPr>
            <p:nvPr/>
          </p:nvSpPr>
          <p:spPr bwMode="auto">
            <a:xfrm>
              <a:off x="3776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2" name="Freeform 386"/>
            <p:cNvSpPr>
              <a:spLocks/>
            </p:cNvSpPr>
            <p:nvPr/>
          </p:nvSpPr>
          <p:spPr bwMode="auto">
            <a:xfrm>
              <a:off x="3775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3" name="Freeform 387"/>
            <p:cNvSpPr>
              <a:spLocks/>
            </p:cNvSpPr>
            <p:nvPr/>
          </p:nvSpPr>
          <p:spPr bwMode="auto">
            <a:xfrm>
              <a:off x="3639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4" name="Freeform 388"/>
            <p:cNvSpPr>
              <a:spLocks/>
            </p:cNvSpPr>
            <p:nvPr/>
          </p:nvSpPr>
          <p:spPr bwMode="auto">
            <a:xfrm>
              <a:off x="3638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5" name="Freeform 389"/>
            <p:cNvSpPr>
              <a:spLocks/>
            </p:cNvSpPr>
            <p:nvPr/>
          </p:nvSpPr>
          <p:spPr bwMode="auto">
            <a:xfrm>
              <a:off x="3776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6" name="Freeform 390"/>
            <p:cNvSpPr>
              <a:spLocks/>
            </p:cNvSpPr>
            <p:nvPr/>
          </p:nvSpPr>
          <p:spPr bwMode="auto">
            <a:xfrm>
              <a:off x="3775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7" name="Freeform 391"/>
            <p:cNvSpPr>
              <a:spLocks/>
            </p:cNvSpPr>
            <p:nvPr/>
          </p:nvSpPr>
          <p:spPr bwMode="auto">
            <a:xfrm>
              <a:off x="3814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8" name="Freeform 392"/>
            <p:cNvSpPr>
              <a:spLocks/>
            </p:cNvSpPr>
            <p:nvPr/>
          </p:nvSpPr>
          <p:spPr bwMode="auto">
            <a:xfrm>
              <a:off x="3813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49" name="Freeform 393"/>
            <p:cNvSpPr>
              <a:spLocks/>
            </p:cNvSpPr>
            <p:nvPr/>
          </p:nvSpPr>
          <p:spPr bwMode="auto">
            <a:xfrm>
              <a:off x="3951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0" name="Freeform 394"/>
            <p:cNvSpPr>
              <a:spLocks/>
            </p:cNvSpPr>
            <p:nvPr/>
          </p:nvSpPr>
          <p:spPr bwMode="auto">
            <a:xfrm>
              <a:off x="3950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1" name="Freeform 395"/>
            <p:cNvSpPr>
              <a:spLocks/>
            </p:cNvSpPr>
            <p:nvPr/>
          </p:nvSpPr>
          <p:spPr bwMode="auto">
            <a:xfrm>
              <a:off x="3814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2" name="Freeform 396"/>
            <p:cNvSpPr>
              <a:spLocks/>
            </p:cNvSpPr>
            <p:nvPr/>
          </p:nvSpPr>
          <p:spPr bwMode="auto">
            <a:xfrm>
              <a:off x="3813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3" name="Freeform 397"/>
            <p:cNvSpPr>
              <a:spLocks/>
            </p:cNvSpPr>
            <p:nvPr/>
          </p:nvSpPr>
          <p:spPr bwMode="auto">
            <a:xfrm>
              <a:off x="3951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4" name="Freeform 398"/>
            <p:cNvSpPr>
              <a:spLocks/>
            </p:cNvSpPr>
            <p:nvPr/>
          </p:nvSpPr>
          <p:spPr bwMode="auto">
            <a:xfrm>
              <a:off x="3950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5" name="Freeform 399"/>
            <p:cNvSpPr>
              <a:spLocks/>
            </p:cNvSpPr>
            <p:nvPr/>
          </p:nvSpPr>
          <p:spPr bwMode="auto">
            <a:xfrm>
              <a:off x="3985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6" name="Freeform 400"/>
            <p:cNvSpPr>
              <a:spLocks/>
            </p:cNvSpPr>
            <p:nvPr/>
          </p:nvSpPr>
          <p:spPr bwMode="auto">
            <a:xfrm>
              <a:off x="3984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7" name="Freeform 401"/>
            <p:cNvSpPr>
              <a:spLocks/>
            </p:cNvSpPr>
            <p:nvPr/>
          </p:nvSpPr>
          <p:spPr bwMode="auto">
            <a:xfrm>
              <a:off x="4121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8" name="Freeform 402"/>
            <p:cNvSpPr>
              <a:spLocks/>
            </p:cNvSpPr>
            <p:nvPr/>
          </p:nvSpPr>
          <p:spPr bwMode="auto">
            <a:xfrm>
              <a:off x="4119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59" name="Freeform 403"/>
            <p:cNvSpPr>
              <a:spLocks/>
            </p:cNvSpPr>
            <p:nvPr/>
          </p:nvSpPr>
          <p:spPr bwMode="auto">
            <a:xfrm>
              <a:off x="3985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0" name="Freeform 404"/>
            <p:cNvSpPr>
              <a:spLocks/>
            </p:cNvSpPr>
            <p:nvPr/>
          </p:nvSpPr>
          <p:spPr bwMode="auto">
            <a:xfrm>
              <a:off x="3984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1" name="Freeform 405"/>
            <p:cNvSpPr>
              <a:spLocks/>
            </p:cNvSpPr>
            <p:nvPr/>
          </p:nvSpPr>
          <p:spPr bwMode="auto">
            <a:xfrm>
              <a:off x="4121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2" name="Freeform 406"/>
            <p:cNvSpPr>
              <a:spLocks/>
            </p:cNvSpPr>
            <p:nvPr/>
          </p:nvSpPr>
          <p:spPr bwMode="auto">
            <a:xfrm>
              <a:off x="4119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3" name="Freeform 407"/>
            <p:cNvSpPr>
              <a:spLocks/>
            </p:cNvSpPr>
            <p:nvPr/>
          </p:nvSpPr>
          <p:spPr bwMode="auto">
            <a:xfrm>
              <a:off x="4162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2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4" name="Freeform 408"/>
            <p:cNvSpPr>
              <a:spLocks/>
            </p:cNvSpPr>
            <p:nvPr/>
          </p:nvSpPr>
          <p:spPr bwMode="auto">
            <a:xfrm>
              <a:off x="4161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4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5" name="Freeform 409"/>
            <p:cNvSpPr>
              <a:spLocks/>
            </p:cNvSpPr>
            <p:nvPr/>
          </p:nvSpPr>
          <p:spPr bwMode="auto">
            <a:xfrm>
              <a:off x="4298" y="3640"/>
              <a:ext cx="50" cy="196"/>
            </a:xfrm>
            <a:custGeom>
              <a:avLst/>
              <a:gdLst>
                <a:gd name="T0" fmla="*/ 25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5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5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5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6" name="Freeform 410"/>
            <p:cNvSpPr>
              <a:spLocks/>
            </p:cNvSpPr>
            <p:nvPr/>
          </p:nvSpPr>
          <p:spPr bwMode="auto">
            <a:xfrm>
              <a:off x="4296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7" name="Freeform 411"/>
            <p:cNvSpPr>
              <a:spLocks/>
            </p:cNvSpPr>
            <p:nvPr/>
          </p:nvSpPr>
          <p:spPr bwMode="auto">
            <a:xfrm>
              <a:off x="4162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2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8" name="Freeform 412"/>
            <p:cNvSpPr>
              <a:spLocks/>
            </p:cNvSpPr>
            <p:nvPr/>
          </p:nvSpPr>
          <p:spPr bwMode="auto">
            <a:xfrm>
              <a:off x="4161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4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69" name="Freeform 413"/>
            <p:cNvSpPr>
              <a:spLocks/>
            </p:cNvSpPr>
            <p:nvPr/>
          </p:nvSpPr>
          <p:spPr bwMode="auto">
            <a:xfrm>
              <a:off x="4298" y="3389"/>
              <a:ext cx="50" cy="196"/>
            </a:xfrm>
            <a:custGeom>
              <a:avLst/>
              <a:gdLst>
                <a:gd name="T0" fmla="*/ 25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5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5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5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0" name="Freeform 414"/>
            <p:cNvSpPr>
              <a:spLocks/>
            </p:cNvSpPr>
            <p:nvPr/>
          </p:nvSpPr>
          <p:spPr bwMode="auto">
            <a:xfrm>
              <a:off x="4296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1" name="Freeform 415"/>
            <p:cNvSpPr>
              <a:spLocks/>
            </p:cNvSpPr>
            <p:nvPr/>
          </p:nvSpPr>
          <p:spPr bwMode="auto">
            <a:xfrm>
              <a:off x="4337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2 w 186"/>
                <a:gd name="T3" fmla="*/ 0 h 32"/>
                <a:gd name="T4" fmla="*/ 185 w 186"/>
                <a:gd name="T5" fmla="*/ 0 h 32"/>
                <a:gd name="T6" fmla="*/ 145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2" name="Freeform 416"/>
            <p:cNvSpPr>
              <a:spLocks/>
            </p:cNvSpPr>
            <p:nvPr/>
          </p:nvSpPr>
          <p:spPr bwMode="auto">
            <a:xfrm>
              <a:off x="4336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4 w 193"/>
                <a:gd name="T3" fmla="*/ 0 h 40"/>
                <a:gd name="T4" fmla="*/ 192 w 193"/>
                <a:gd name="T5" fmla="*/ 0 h 40"/>
                <a:gd name="T6" fmla="*/ 151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3" name="Freeform 417"/>
            <p:cNvSpPr>
              <a:spLocks/>
            </p:cNvSpPr>
            <p:nvPr/>
          </p:nvSpPr>
          <p:spPr bwMode="auto">
            <a:xfrm>
              <a:off x="4473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4" name="Freeform 418"/>
            <p:cNvSpPr>
              <a:spLocks/>
            </p:cNvSpPr>
            <p:nvPr/>
          </p:nvSpPr>
          <p:spPr bwMode="auto">
            <a:xfrm>
              <a:off x="447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5" name="Freeform 419"/>
            <p:cNvSpPr>
              <a:spLocks/>
            </p:cNvSpPr>
            <p:nvPr/>
          </p:nvSpPr>
          <p:spPr bwMode="auto">
            <a:xfrm>
              <a:off x="4337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2 w 186"/>
                <a:gd name="T3" fmla="*/ 0 h 33"/>
                <a:gd name="T4" fmla="*/ 185 w 186"/>
                <a:gd name="T5" fmla="*/ 0 h 33"/>
                <a:gd name="T6" fmla="*/ 145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6" name="Freeform 420"/>
            <p:cNvSpPr>
              <a:spLocks/>
            </p:cNvSpPr>
            <p:nvPr/>
          </p:nvSpPr>
          <p:spPr bwMode="auto">
            <a:xfrm>
              <a:off x="4336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4 w 193"/>
                <a:gd name="T3" fmla="*/ 0 h 41"/>
                <a:gd name="T4" fmla="*/ 192 w 193"/>
                <a:gd name="T5" fmla="*/ 0 h 41"/>
                <a:gd name="T6" fmla="*/ 151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7" name="Freeform 421"/>
            <p:cNvSpPr>
              <a:spLocks/>
            </p:cNvSpPr>
            <p:nvPr/>
          </p:nvSpPr>
          <p:spPr bwMode="auto">
            <a:xfrm>
              <a:off x="4473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8" name="Freeform 422"/>
            <p:cNvSpPr>
              <a:spLocks/>
            </p:cNvSpPr>
            <p:nvPr/>
          </p:nvSpPr>
          <p:spPr bwMode="auto">
            <a:xfrm>
              <a:off x="447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79" name="Freeform 423"/>
            <p:cNvSpPr>
              <a:spLocks/>
            </p:cNvSpPr>
            <p:nvPr/>
          </p:nvSpPr>
          <p:spPr bwMode="auto">
            <a:xfrm>
              <a:off x="451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2 w 187"/>
                <a:gd name="T3" fmla="*/ 0 h 32"/>
                <a:gd name="T4" fmla="*/ 186 w 187"/>
                <a:gd name="T5" fmla="*/ 0 h 32"/>
                <a:gd name="T6" fmla="*/ 145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2" y="0"/>
                  </a:lnTo>
                  <a:lnTo>
                    <a:pt x="186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0" name="Freeform 424"/>
            <p:cNvSpPr>
              <a:spLocks/>
            </p:cNvSpPr>
            <p:nvPr/>
          </p:nvSpPr>
          <p:spPr bwMode="auto">
            <a:xfrm>
              <a:off x="451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4 w 195"/>
                <a:gd name="T3" fmla="*/ 0 h 40"/>
                <a:gd name="T4" fmla="*/ 194 w 195"/>
                <a:gd name="T5" fmla="*/ 0 h 40"/>
                <a:gd name="T6" fmla="*/ 151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4" y="0"/>
                  </a:lnTo>
                  <a:lnTo>
                    <a:pt x="194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1" name="Freeform 425"/>
            <p:cNvSpPr>
              <a:spLocks/>
            </p:cNvSpPr>
            <p:nvPr/>
          </p:nvSpPr>
          <p:spPr bwMode="auto">
            <a:xfrm>
              <a:off x="4651" y="3640"/>
              <a:ext cx="52" cy="196"/>
            </a:xfrm>
            <a:custGeom>
              <a:avLst/>
              <a:gdLst>
                <a:gd name="T0" fmla="*/ 26 w 52"/>
                <a:gd name="T1" fmla="*/ 195 h 196"/>
                <a:gd name="T2" fmla="*/ 0 w 52"/>
                <a:gd name="T3" fmla="*/ 54 h 196"/>
                <a:gd name="T4" fmla="*/ 51 w 52"/>
                <a:gd name="T5" fmla="*/ 0 h 196"/>
                <a:gd name="T6" fmla="*/ 51 w 52"/>
                <a:gd name="T7" fmla="*/ 174 h 196"/>
                <a:gd name="T8" fmla="*/ 26 w 52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96"/>
                <a:gd name="T17" fmla="*/ 52 w 5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96">
                  <a:moveTo>
                    <a:pt x="26" y="195"/>
                  </a:moveTo>
                  <a:lnTo>
                    <a:pt x="0" y="54"/>
                  </a:lnTo>
                  <a:lnTo>
                    <a:pt x="51" y="0"/>
                  </a:lnTo>
                  <a:lnTo>
                    <a:pt x="51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2" name="Freeform 426"/>
            <p:cNvSpPr>
              <a:spLocks/>
            </p:cNvSpPr>
            <p:nvPr/>
          </p:nvSpPr>
          <p:spPr bwMode="auto">
            <a:xfrm>
              <a:off x="4650" y="3640"/>
              <a:ext cx="59" cy="204"/>
            </a:xfrm>
            <a:custGeom>
              <a:avLst/>
              <a:gdLst>
                <a:gd name="T0" fmla="*/ 31 w 59"/>
                <a:gd name="T1" fmla="*/ 203 h 204"/>
                <a:gd name="T2" fmla="*/ 0 w 59"/>
                <a:gd name="T3" fmla="*/ 56 h 204"/>
                <a:gd name="T4" fmla="*/ 58 w 59"/>
                <a:gd name="T5" fmla="*/ 0 h 204"/>
                <a:gd name="T6" fmla="*/ 58 w 59"/>
                <a:gd name="T7" fmla="*/ 181 h 204"/>
                <a:gd name="T8" fmla="*/ 31 w 59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04"/>
                <a:gd name="T17" fmla="*/ 59 w 59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04">
                  <a:moveTo>
                    <a:pt x="31" y="203"/>
                  </a:moveTo>
                  <a:lnTo>
                    <a:pt x="0" y="56"/>
                  </a:lnTo>
                  <a:lnTo>
                    <a:pt x="58" y="0"/>
                  </a:lnTo>
                  <a:lnTo>
                    <a:pt x="58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3" name="Freeform 427"/>
            <p:cNvSpPr>
              <a:spLocks/>
            </p:cNvSpPr>
            <p:nvPr/>
          </p:nvSpPr>
          <p:spPr bwMode="auto">
            <a:xfrm>
              <a:off x="451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2 w 187"/>
                <a:gd name="T3" fmla="*/ 0 h 33"/>
                <a:gd name="T4" fmla="*/ 186 w 187"/>
                <a:gd name="T5" fmla="*/ 0 h 33"/>
                <a:gd name="T6" fmla="*/ 145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2" y="0"/>
                  </a:lnTo>
                  <a:lnTo>
                    <a:pt x="186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4" name="Freeform 428"/>
            <p:cNvSpPr>
              <a:spLocks/>
            </p:cNvSpPr>
            <p:nvPr/>
          </p:nvSpPr>
          <p:spPr bwMode="auto">
            <a:xfrm>
              <a:off x="451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4 w 195"/>
                <a:gd name="T3" fmla="*/ 0 h 41"/>
                <a:gd name="T4" fmla="*/ 194 w 195"/>
                <a:gd name="T5" fmla="*/ 0 h 41"/>
                <a:gd name="T6" fmla="*/ 151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4" y="0"/>
                  </a:lnTo>
                  <a:lnTo>
                    <a:pt x="194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5" name="Freeform 429"/>
            <p:cNvSpPr>
              <a:spLocks/>
            </p:cNvSpPr>
            <p:nvPr/>
          </p:nvSpPr>
          <p:spPr bwMode="auto">
            <a:xfrm>
              <a:off x="4651" y="3389"/>
              <a:ext cx="52" cy="196"/>
            </a:xfrm>
            <a:custGeom>
              <a:avLst/>
              <a:gdLst>
                <a:gd name="T0" fmla="*/ 26 w 52"/>
                <a:gd name="T1" fmla="*/ 195 h 196"/>
                <a:gd name="T2" fmla="*/ 0 w 52"/>
                <a:gd name="T3" fmla="*/ 53 h 196"/>
                <a:gd name="T4" fmla="*/ 51 w 52"/>
                <a:gd name="T5" fmla="*/ 0 h 196"/>
                <a:gd name="T6" fmla="*/ 51 w 52"/>
                <a:gd name="T7" fmla="*/ 175 h 196"/>
                <a:gd name="T8" fmla="*/ 26 w 52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96"/>
                <a:gd name="T17" fmla="*/ 52 w 5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96">
                  <a:moveTo>
                    <a:pt x="26" y="195"/>
                  </a:moveTo>
                  <a:lnTo>
                    <a:pt x="0" y="53"/>
                  </a:lnTo>
                  <a:lnTo>
                    <a:pt x="51" y="0"/>
                  </a:lnTo>
                  <a:lnTo>
                    <a:pt x="51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6" name="Freeform 430"/>
            <p:cNvSpPr>
              <a:spLocks/>
            </p:cNvSpPr>
            <p:nvPr/>
          </p:nvSpPr>
          <p:spPr bwMode="auto">
            <a:xfrm>
              <a:off x="4650" y="3389"/>
              <a:ext cx="59" cy="203"/>
            </a:xfrm>
            <a:custGeom>
              <a:avLst/>
              <a:gdLst>
                <a:gd name="T0" fmla="*/ 31 w 59"/>
                <a:gd name="T1" fmla="*/ 202 h 203"/>
                <a:gd name="T2" fmla="*/ 0 w 59"/>
                <a:gd name="T3" fmla="*/ 55 h 203"/>
                <a:gd name="T4" fmla="*/ 58 w 59"/>
                <a:gd name="T5" fmla="*/ 0 h 203"/>
                <a:gd name="T6" fmla="*/ 58 w 59"/>
                <a:gd name="T7" fmla="*/ 181 h 203"/>
                <a:gd name="T8" fmla="*/ 31 w 59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03"/>
                <a:gd name="T17" fmla="*/ 59 w 59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03">
                  <a:moveTo>
                    <a:pt x="31" y="202"/>
                  </a:moveTo>
                  <a:lnTo>
                    <a:pt x="0" y="55"/>
                  </a:lnTo>
                  <a:lnTo>
                    <a:pt x="58" y="0"/>
                  </a:lnTo>
                  <a:lnTo>
                    <a:pt x="58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7" name="Freeform 431"/>
            <p:cNvSpPr>
              <a:spLocks/>
            </p:cNvSpPr>
            <p:nvPr/>
          </p:nvSpPr>
          <p:spPr bwMode="auto">
            <a:xfrm>
              <a:off x="4995" y="2807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8" name="Freeform 432"/>
            <p:cNvSpPr>
              <a:spLocks/>
            </p:cNvSpPr>
            <p:nvPr/>
          </p:nvSpPr>
          <p:spPr bwMode="auto">
            <a:xfrm>
              <a:off x="4994" y="2807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89" name="Freeform 433"/>
            <p:cNvSpPr>
              <a:spLocks/>
            </p:cNvSpPr>
            <p:nvPr/>
          </p:nvSpPr>
          <p:spPr bwMode="auto">
            <a:xfrm>
              <a:off x="4995" y="246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0" name="Freeform 434"/>
            <p:cNvSpPr>
              <a:spLocks/>
            </p:cNvSpPr>
            <p:nvPr/>
          </p:nvSpPr>
          <p:spPr bwMode="auto">
            <a:xfrm>
              <a:off x="4994" y="246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1" name="Freeform 435"/>
            <p:cNvSpPr>
              <a:spLocks/>
            </p:cNvSpPr>
            <p:nvPr/>
          </p:nvSpPr>
          <p:spPr bwMode="auto">
            <a:xfrm>
              <a:off x="4995" y="2086"/>
              <a:ext cx="248" cy="260"/>
            </a:xfrm>
            <a:custGeom>
              <a:avLst/>
              <a:gdLst>
                <a:gd name="T0" fmla="*/ 0 w 248"/>
                <a:gd name="T1" fmla="*/ 259 h 260"/>
                <a:gd name="T2" fmla="*/ 0 w 248"/>
                <a:gd name="T3" fmla="*/ 0 h 260"/>
                <a:gd name="T4" fmla="*/ 247 w 248"/>
                <a:gd name="T5" fmla="*/ 0 h 260"/>
                <a:gd name="T6" fmla="*/ 247 w 248"/>
                <a:gd name="T7" fmla="*/ 259 h 260"/>
                <a:gd name="T8" fmla="*/ 0 w 248"/>
                <a:gd name="T9" fmla="*/ 259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0"/>
                <a:gd name="T17" fmla="*/ 248 w 248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0">
                  <a:moveTo>
                    <a:pt x="0" y="259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59"/>
                  </a:lnTo>
                  <a:lnTo>
                    <a:pt x="0" y="259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2" name="Freeform 436"/>
            <p:cNvSpPr>
              <a:spLocks/>
            </p:cNvSpPr>
            <p:nvPr/>
          </p:nvSpPr>
          <p:spPr bwMode="auto">
            <a:xfrm>
              <a:off x="4994" y="2086"/>
              <a:ext cx="255" cy="268"/>
            </a:xfrm>
            <a:custGeom>
              <a:avLst/>
              <a:gdLst>
                <a:gd name="T0" fmla="*/ 0 w 255"/>
                <a:gd name="T1" fmla="*/ 267 h 268"/>
                <a:gd name="T2" fmla="*/ 0 w 255"/>
                <a:gd name="T3" fmla="*/ 0 h 268"/>
                <a:gd name="T4" fmla="*/ 254 w 255"/>
                <a:gd name="T5" fmla="*/ 0 h 268"/>
                <a:gd name="T6" fmla="*/ 254 w 255"/>
                <a:gd name="T7" fmla="*/ 267 h 268"/>
                <a:gd name="T8" fmla="*/ 0 w 255"/>
                <a:gd name="T9" fmla="*/ 26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8"/>
                <a:gd name="T17" fmla="*/ 255 w 255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8">
                  <a:moveTo>
                    <a:pt x="0" y="267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7"/>
                  </a:lnTo>
                  <a:lnTo>
                    <a:pt x="0" y="26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3" name="Freeform 437"/>
            <p:cNvSpPr>
              <a:spLocks/>
            </p:cNvSpPr>
            <p:nvPr/>
          </p:nvSpPr>
          <p:spPr bwMode="auto">
            <a:xfrm>
              <a:off x="4995" y="1737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4" name="Freeform 438"/>
            <p:cNvSpPr>
              <a:spLocks/>
            </p:cNvSpPr>
            <p:nvPr/>
          </p:nvSpPr>
          <p:spPr bwMode="auto">
            <a:xfrm>
              <a:off x="4994" y="1737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5" name="Freeform 439"/>
            <p:cNvSpPr>
              <a:spLocks/>
            </p:cNvSpPr>
            <p:nvPr/>
          </p:nvSpPr>
          <p:spPr bwMode="auto">
            <a:xfrm>
              <a:off x="4995" y="1368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6" name="Freeform 440"/>
            <p:cNvSpPr>
              <a:spLocks/>
            </p:cNvSpPr>
            <p:nvPr/>
          </p:nvSpPr>
          <p:spPr bwMode="auto">
            <a:xfrm>
              <a:off x="4994" y="1368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7" name="Freeform 441"/>
            <p:cNvSpPr>
              <a:spLocks/>
            </p:cNvSpPr>
            <p:nvPr/>
          </p:nvSpPr>
          <p:spPr bwMode="auto">
            <a:xfrm>
              <a:off x="4995" y="1006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8" name="Freeform 442"/>
            <p:cNvSpPr>
              <a:spLocks/>
            </p:cNvSpPr>
            <p:nvPr/>
          </p:nvSpPr>
          <p:spPr bwMode="auto">
            <a:xfrm>
              <a:off x="4994" y="1006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99" name="Freeform 443"/>
            <p:cNvSpPr>
              <a:spLocks/>
            </p:cNvSpPr>
            <p:nvPr/>
          </p:nvSpPr>
          <p:spPr bwMode="auto">
            <a:xfrm>
              <a:off x="472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0" name="Freeform 444"/>
            <p:cNvSpPr>
              <a:spLocks/>
            </p:cNvSpPr>
            <p:nvPr/>
          </p:nvSpPr>
          <p:spPr bwMode="auto">
            <a:xfrm>
              <a:off x="470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1" name="Freeform 445"/>
            <p:cNvSpPr>
              <a:spLocks/>
            </p:cNvSpPr>
            <p:nvPr/>
          </p:nvSpPr>
          <p:spPr bwMode="auto">
            <a:xfrm>
              <a:off x="472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2" name="Freeform 446"/>
            <p:cNvSpPr>
              <a:spLocks/>
            </p:cNvSpPr>
            <p:nvPr/>
          </p:nvSpPr>
          <p:spPr bwMode="auto">
            <a:xfrm>
              <a:off x="470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3" name="Freeform 447"/>
            <p:cNvSpPr>
              <a:spLocks/>
            </p:cNvSpPr>
            <p:nvPr/>
          </p:nvSpPr>
          <p:spPr bwMode="auto">
            <a:xfrm>
              <a:off x="472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4" name="Freeform 448"/>
            <p:cNvSpPr>
              <a:spLocks/>
            </p:cNvSpPr>
            <p:nvPr/>
          </p:nvSpPr>
          <p:spPr bwMode="auto">
            <a:xfrm>
              <a:off x="470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5" name="Freeform 449"/>
            <p:cNvSpPr>
              <a:spLocks/>
            </p:cNvSpPr>
            <p:nvPr/>
          </p:nvSpPr>
          <p:spPr bwMode="auto">
            <a:xfrm>
              <a:off x="472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6" name="Freeform 450"/>
            <p:cNvSpPr>
              <a:spLocks/>
            </p:cNvSpPr>
            <p:nvPr/>
          </p:nvSpPr>
          <p:spPr bwMode="auto">
            <a:xfrm>
              <a:off x="470" y="174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7" name="Freeform 451"/>
            <p:cNvSpPr>
              <a:spLocks/>
            </p:cNvSpPr>
            <p:nvPr/>
          </p:nvSpPr>
          <p:spPr bwMode="auto">
            <a:xfrm>
              <a:off x="472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8" name="Freeform 452"/>
            <p:cNvSpPr>
              <a:spLocks/>
            </p:cNvSpPr>
            <p:nvPr/>
          </p:nvSpPr>
          <p:spPr bwMode="auto">
            <a:xfrm>
              <a:off x="470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09" name="Freeform 453"/>
            <p:cNvSpPr>
              <a:spLocks/>
            </p:cNvSpPr>
            <p:nvPr/>
          </p:nvSpPr>
          <p:spPr bwMode="auto">
            <a:xfrm>
              <a:off x="472" y="1006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0" name="Freeform 454"/>
            <p:cNvSpPr>
              <a:spLocks/>
            </p:cNvSpPr>
            <p:nvPr/>
          </p:nvSpPr>
          <p:spPr bwMode="auto">
            <a:xfrm>
              <a:off x="470" y="1006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1" name="Freeform 455"/>
            <p:cNvSpPr>
              <a:spLocks/>
            </p:cNvSpPr>
            <p:nvPr/>
          </p:nvSpPr>
          <p:spPr bwMode="auto">
            <a:xfrm>
              <a:off x="735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2" name="Freeform 456"/>
            <p:cNvSpPr>
              <a:spLocks/>
            </p:cNvSpPr>
            <p:nvPr/>
          </p:nvSpPr>
          <p:spPr bwMode="auto">
            <a:xfrm>
              <a:off x="734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3" name="Freeform 457"/>
            <p:cNvSpPr>
              <a:spLocks/>
            </p:cNvSpPr>
            <p:nvPr/>
          </p:nvSpPr>
          <p:spPr bwMode="auto">
            <a:xfrm>
              <a:off x="735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4" name="Freeform 458"/>
            <p:cNvSpPr>
              <a:spLocks/>
            </p:cNvSpPr>
            <p:nvPr/>
          </p:nvSpPr>
          <p:spPr bwMode="auto">
            <a:xfrm>
              <a:off x="734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5" name="Freeform 459"/>
            <p:cNvSpPr>
              <a:spLocks/>
            </p:cNvSpPr>
            <p:nvPr/>
          </p:nvSpPr>
          <p:spPr bwMode="auto">
            <a:xfrm>
              <a:off x="735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6" name="Freeform 460"/>
            <p:cNvSpPr>
              <a:spLocks/>
            </p:cNvSpPr>
            <p:nvPr/>
          </p:nvSpPr>
          <p:spPr bwMode="auto">
            <a:xfrm>
              <a:off x="734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7" name="Freeform 461"/>
            <p:cNvSpPr>
              <a:spLocks/>
            </p:cNvSpPr>
            <p:nvPr/>
          </p:nvSpPr>
          <p:spPr bwMode="auto">
            <a:xfrm>
              <a:off x="735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8" name="Freeform 462"/>
            <p:cNvSpPr>
              <a:spLocks/>
            </p:cNvSpPr>
            <p:nvPr/>
          </p:nvSpPr>
          <p:spPr bwMode="auto">
            <a:xfrm>
              <a:off x="734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19" name="Freeform 463"/>
            <p:cNvSpPr>
              <a:spLocks/>
            </p:cNvSpPr>
            <p:nvPr/>
          </p:nvSpPr>
          <p:spPr bwMode="auto">
            <a:xfrm>
              <a:off x="735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0" name="Freeform 464"/>
            <p:cNvSpPr>
              <a:spLocks/>
            </p:cNvSpPr>
            <p:nvPr/>
          </p:nvSpPr>
          <p:spPr bwMode="auto">
            <a:xfrm>
              <a:off x="734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1" name="Freeform 465"/>
            <p:cNvSpPr>
              <a:spLocks/>
            </p:cNvSpPr>
            <p:nvPr/>
          </p:nvSpPr>
          <p:spPr bwMode="auto">
            <a:xfrm>
              <a:off x="1001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2" name="Freeform 466"/>
            <p:cNvSpPr>
              <a:spLocks/>
            </p:cNvSpPr>
            <p:nvPr/>
          </p:nvSpPr>
          <p:spPr bwMode="auto">
            <a:xfrm>
              <a:off x="999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3" name="Freeform 467"/>
            <p:cNvSpPr>
              <a:spLocks/>
            </p:cNvSpPr>
            <p:nvPr/>
          </p:nvSpPr>
          <p:spPr bwMode="auto">
            <a:xfrm>
              <a:off x="1001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4" name="Freeform 468"/>
            <p:cNvSpPr>
              <a:spLocks/>
            </p:cNvSpPr>
            <p:nvPr/>
          </p:nvSpPr>
          <p:spPr bwMode="auto">
            <a:xfrm>
              <a:off x="999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5" name="Freeform 469"/>
            <p:cNvSpPr>
              <a:spLocks/>
            </p:cNvSpPr>
            <p:nvPr/>
          </p:nvSpPr>
          <p:spPr bwMode="auto">
            <a:xfrm>
              <a:off x="1001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6" name="Freeform 470"/>
            <p:cNvSpPr>
              <a:spLocks/>
            </p:cNvSpPr>
            <p:nvPr/>
          </p:nvSpPr>
          <p:spPr bwMode="auto">
            <a:xfrm>
              <a:off x="999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7" name="Freeform 471"/>
            <p:cNvSpPr>
              <a:spLocks/>
            </p:cNvSpPr>
            <p:nvPr/>
          </p:nvSpPr>
          <p:spPr bwMode="auto">
            <a:xfrm>
              <a:off x="1263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8" name="Freeform 472"/>
            <p:cNvSpPr>
              <a:spLocks/>
            </p:cNvSpPr>
            <p:nvPr/>
          </p:nvSpPr>
          <p:spPr bwMode="auto">
            <a:xfrm>
              <a:off x="1262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29" name="Freeform 473"/>
            <p:cNvSpPr>
              <a:spLocks/>
            </p:cNvSpPr>
            <p:nvPr/>
          </p:nvSpPr>
          <p:spPr bwMode="auto">
            <a:xfrm>
              <a:off x="1263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0" name="Freeform 474"/>
            <p:cNvSpPr>
              <a:spLocks/>
            </p:cNvSpPr>
            <p:nvPr/>
          </p:nvSpPr>
          <p:spPr bwMode="auto">
            <a:xfrm>
              <a:off x="1262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1" name="Freeform 475"/>
            <p:cNvSpPr>
              <a:spLocks/>
            </p:cNvSpPr>
            <p:nvPr/>
          </p:nvSpPr>
          <p:spPr bwMode="auto">
            <a:xfrm>
              <a:off x="1263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2" name="Freeform 476"/>
            <p:cNvSpPr>
              <a:spLocks/>
            </p:cNvSpPr>
            <p:nvPr/>
          </p:nvSpPr>
          <p:spPr bwMode="auto">
            <a:xfrm>
              <a:off x="1262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3" name="Freeform 477"/>
            <p:cNvSpPr>
              <a:spLocks/>
            </p:cNvSpPr>
            <p:nvPr/>
          </p:nvSpPr>
          <p:spPr bwMode="auto">
            <a:xfrm>
              <a:off x="1528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4" name="Freeform 478"/>
            <p:cNvSpPr>
              <a:spLocks/>
            </p:cNvSpPr>
            <p:nvPr/>
          </p:nvSpPr>
          <p:spPr bwMode="auto">
            <a:xfrm>
              <a:off x="1527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5" name="Freeform 479"/>
            <p:cNvSpPr>
              <a:spLocks/>
            </p:cNvSpPr>
            <p:nvPr/>
          </p:nvSpPr>
          <p:spPr bwMode="auto">
            <a:xfrm>
              <a:off x="1528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6" name="Freeform 480"/>
            <p:cNvSpPr>
              <a:spLocks/>
            </p:cNvSpPr>
            <p:nvPr/>
          </p:nvSpPr>
          <p:spPr bwMode="auto">
            <a:xfrm>
              <a:off x="1527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7" name="Freeform 481"/>
            <p:cNvSpPr>
              <a:spLocks/>
            </p:cNvSpPr>
            <p:nvPr/>
          </p:nvSpPr>
          <p:spPr bwMode="auto">
            <a:xfrm>
              <a:off x="1528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8" name="Freeform 482"/>
            <p:cNvSpPr>
              <a:spLocks/>
            </p:cNvSpPr>
            <p:nvPr/>
          </p:nvSpPr>
          <p:spPr bwMode="auto">
            <a:xfrm>
              <a:off x="1527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39" name="Freeform 483"/>
            <p:cNvSpPr>
              <a:spLocks/>
            </p:cNvSpPr>
            <p:nvPr/>
          </p:nvSpPr>
          <p:spPr bwMode="auto">
            <a:xfrm>
              <a:off x="1792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0" name="Freeform 484"/>
            <p:cNvSpPr>
              <a:spLocks/>
            </p:cNvSpPr>
            <p:nvPr/>
          </p:nvSpPr>
          <p:spPr bwMode="auto">
            <a:xfrm>
              <a:off x="1791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1" name="Freeform 485"/>
            <p:cNvSpPr>
              <a:spLocks/>
            </p:cNvSpPr>
            <p:nvPr/>
          </p:nvSpPr>
          <p:spPr bwMode="auto">
            <a:xfrm>
              <a:off x="1792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2" name="Freeform 486"/>
            <p:cNvSpPr>
              <a:spLocks/>
            </p:cNvSpPr>
            <p:nvPr/>
          </p:nvSpPr>
          <p:spPr bwMode="auto">
            <a:xfrm>
              <a:off x="1791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3" name="Freeform 487"/>
            <p:cNvSpPr>
              <a:spLocks/>
            </p:cNvSpPr>
            <p:nvPr/>
          </p:nvSpPr>
          <p:spPr bwMode="auto">
            <a:xfrm>
              <a:off x="1792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4" name="Freeform 488"/>
            <p:cNvSpPr>
              <a:spLocks/>
            </p:cNvSpPr>
            <p:nvPr/>
          </p:nvSpPr>
          <p:spPr bwMode="auto">
            <a:xfrm>
              <a:off x="1791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5" name="Freeform 489"/>
            <p:cNvSpPr>
              <a:spLocks/>
            </p:cNvSpPr>
            <p:nvPr/>
          </p:nvSpPr>
          <p:spPr bwMode="auto">
            <a:xfrm>
              <a:off x="2065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6" name="Freeform 490"/>
            <p:cNvSpPr>
              <a:spLocks/>
            </p:cNvSpPr>
            <p:nvPr/>
          </p:nvSpPr>
          <p:spPr bwMode="auto">
            <a:xfrm>
              <a:off x="2063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7" name="Freeform 491"/>
            <p:cNvSpPr>
              <a:spLocks/>
            </p:cNvSpPr>
            <p:nvPr/>
          </p:nvSpPr>
          <p:spPr bwMode="auto">
            <a:xfrm>
              <a:off x="2065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8" name="Freeform 492"/>
            <p:cNvSpPr>
              <a:spLocks/>
            </p:cNvSpPr>
            <p:nvPr/>
          </p:nvSpPr>
          <p:spPr bwMode="auto">
            <a:xfrm>
              <a:off x="2063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49" name="Freeform 493"/>
            <p:cNvSpPr>
              <a:spLocks/>
            </p:cNvSpPr>
            <p:nvPr/>
          </p:nvSpPr>
          <p:spPr bwMode="auto">
            <a:xfrm>
              <a:off x="2065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0" name="Freeform 494"/>
            <p:cNvSpPr>
              <a:spLocks/>
            </p:cNvSpPr>
            <p:nvPr/>
          </p:nvSpPr>
          <p:spPr bwMode="auto">
            <a:xfrm>
              <a:off x="2063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1" name="Freeform 495"/>
            <p:cNvSpPr>
              <a:spLocks/>
            </p:cNvSpPr>
            <p:nvPr/>
          </p:nvSpPr>
          <p:spPr bwMode="auto">
            <a:xfrm>
              <a:off x="2335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2" name="Freeform 496"/>
            <p:cNvSpPr>
              <a:spLocks/>
            </p:cNvSpPr>
            <p:nvPr/>
          </p:nvSpPr>
          <p:spPr bwMode="auto">
            <a:xfrm>
              <a:off x="2334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3" name="Freeform 497"/>
            <p:cNvSpPr>
              <a:spLocks/>
            </p:cNvSpPr>
            <p:nvPr/>
          </p:nvSpPr>
          <p:spPr bwMode="auto">
            <a:xfrm>
              <a:off x="2335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4" name="Freeform 498"/>
            <p:cNvSpPr>
              <a:spLocks/>
            </p:cNvSpPr>
            <p:nvPr/>
          </p:nvSpPr>
          <p:spPr bwMode="auto">
            <a:xfrm>
              <a:off x="2334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5" name="Freeform 499"/>
            <p:cNvSpPr>
              <a:spLocks/>
            </p:cNvSpPr>
            <p:nvPr/>
          </p:nvSpPr>
          <p:spPr bwMode="auto">
            <a:xfrm>
              <a:off x="2335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6" name="Freeform 500"/>
            <p:cNvSpPr>
              <a:spLocks/>
            </p:cNvSpPr>
            <p:nvPr/>
          </p:nvSpPr>
          <p:spPr bwMode="auto">
            <a:xfrm>
              <a:off x="2334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7" name="Freeform 501"/>
            <p:cNvSpPr>
              <a:spLocks/>
            </p:cNvSpPr>
            <p:nvPr/>
          </p:nvSpPr>
          <p:spPr bwMode="auto">
            <a:xfrm>
              <a:off x="2599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8" name="Freeform 502"/>
            <p:cNvSpPr>
              <a:spLocks/>
            </p:cNvSpPr>
            <p:nvPr/>
          </p:nvSpPr>
          <p:spPr bwMode="auto">
            <a:xfrm>
              <a:off x="2598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59" name="Freeform 503"/>
            <p:cNvSpPr>
              <a:spLocks/>
            </p:cNvSpPr>
            <p:nvPr/>
          </p:nvSpPr>
          <p:spPr bwMode="auto">
            <a:xfrm>
              <a:off x="2599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0" name="Freeform 504"/>
            <p:cNvSpPr>
              <a:spLocks/>
            </p:cNvSpPr>
            <p:nvPr/>
          </p:nvSpPr>
          <p:spPr bwMode="auto">
            <a:xfrm>
              <a:off x="2598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1" name="Freeform 505"/>
            <p:cNvSpPr>
              <a:spLocks/>
            </p:cNvSpPr>
            <p:nvPr/>
          </p:nvSpPr>
          <p:spPr bwMode="auto">
            <a:xfrm>
              <a:off x="2599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2" name="Freeform 506"/>
            <p:cNvSpPr>
              <a:spLocks/>
            </p:cNvSpPr>
            <p:nvPr/>
          </p:nvSpPr>
          <p:spPr bwMode="auto">
            <a:xfrm>
              <a:off x="2598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3" name="Freeform 507"/>
            <p:cNvSpPr>
              <a:spLocks/>
            </p:cNvSpPr>
            <p:nvPr/>
          </p:nvSpPr>
          <p:spPr bwMode="auto">
            <a:xfrm>
              <a:off x="2863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4" name="Freeform 508"/>
            <p:cNvSpPr>
              <a:spLocks/>
            </p:cNvSpPr>
            <p:nvPr/>
          </p:nvSpPr>
          <p:spPr bwMode="auto">
            <a:xfrm>
              <a:off x="2862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5" name="Freeform 509"/>
            <p:cNvSpPr>
              <a:spLocks/>
            </p:cNvSpPr>
            <p:nvPr/>
          </p:nvSpPr>
          <p:spPr bwMode="auto">
            <a:xfrm>
              <a:off x="2863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6" name="Freeform 510"/>
            <p:cNvSpPr>
              <a:spLocks/>
            </p:cNvSpPr>
            <p:nvPr/>
          </p:nvSpPr>
          <p:spPr bwMode="auto">
            <a:xfrm>
              <a:off x="2862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7" name="Freeform 511"/>
            <p:cNvSpPr>
              <a:spLocks/>
            </p:cNvSpPr>
            <p:nvPr/>
          </p:nvSpPr>
          <p:spPr bwMode="auto">
            <a:xfrm>
              <a:off x="2863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8" name="Freeform 512"/>
            <p:cNvSpPr>
              <a:spLocks/>
            </p:cNvSpPr>
            <p:nvPr/>
          </p:nvSpPr>
          <p:spPr bwMode="auto">
            <a:xfrm>
              <a:off x="2862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69" name="Freeform 513"/>
            <p:cNvSpPr>
              <a:spLocks/>
            </p:cNvSpPr>
            <p:nvPr/>
          </p:nvSpPr>
          <p:spPr bwMode="auto">
            <a:xfrm>
              <a:off x="3129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0" name="Freeform 514"/>
            <p:cNvSpPr>
              <a:spLocks/>
            </p:cNvSpPr>
            <p:nvPr/>
          </p:nvSpPr>
          <p:spPr bwMode="auto">
            <a:xfrm>
              <a:off x="3127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1" name="Freeform 515"/>
            <p:cNvSpPr>
              <a:spLocks/>
            </p:cNvSpPr>
            <p:nvPr/>
          </p:nvSpPr>
          <p:spPr bwMode="auto">
            <a:xfrm>
              <a:off x="3129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2" name="Freeform 516"/>
            <p:cNvSpPr>
              <a:spLocks/>
            </p:cNvSpPr>
            <p:nvPr/>
          </p:nvSpPr>
          <p:spPr bwMode="auto">
            <a:xfrm>
              <a:off x="3127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3" name="Freeform 517"/>
            <p:cNvSpPr>
              <a:spLocks/>
            </p:cNvSpPr>
            <p:nvPr/>
          </p:nvSpPr>
          <p:spPr bwMode="auto">
            <a:xfrm>
              <a:off x="3129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4" name="Freeform 518"/>
            <p:cNvSpPr>
              <a:spLocks/>
            </p:cNvSpPr>
            <p:nvPr/>
          </p:nvSpPr>
          <p:spPr bwMode="auto">
            <a:xfrm>
              <a:off x="3127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5" name="Freeform 519"/>
            <p:cNvSpPr>
              <a:spLocks/>
            </p:cNvSpPr>
            <p:nvPr/>
          </p:nvSpPr>
          <p:spPr bwMode="auto">
            <a:xfrm>
              <a:off x="3386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6" name="Freeform 520"/>
            <p:cNvSpPr>
              <a:spLocks/>
            </p:cNvSpPr>
            <p:nvPr/>
          </p:nvSpPr>
          <p:spPr bwMode="auto">
            <a:xfrm>
              <a:off x="3385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7" name="Freeform 521"/>
            <p:cNvSpPr>
              <a:spLocks/>
            </p:cNvSpPr>
            <p:nvPr/>
          </p:nvSpPr>
          <p:spPr bwMode="auto">
            <a:xfrm>
              <a:off x="3386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8" name="Freeform 522"/>
            <p:cNvSpPr>
              <a:spLocks/>
            </p:cNvSpPr>
            <p:nvPr/>
          </p:nvSpPr>
          <p:spPr bwMode="auto">
            <a:xfrm>
              <a:off x="3385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79" name="Freeform 523"/>
            <p:cNvSpPr>
              <a:spLocks/>
            </p:cNvSpPr>
            <p:nvPr/>
          </p:nvSpPr>
          <p:spPr bwMode="auto">
            <a:xfrm>
              <a:off x="3386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0" name="Freeform 524"/>
            <p:cNvSpPr>
              <a:spLocks/>
            </p:cNvSpPr>
            <p:nvPr/>
          </p:nvSpPr>
          <p:spPr bwMode="auto">
            <a:xfrm>
              <a:off x="3385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1" name="Freeform 525"/>
            <p:cNvSpPr>
              <a:spLocks/>
            </p:cNvSpPr>
            <p:nvPr/>
          </p:nvSpPr>
          <p:spPr bwMode="auto">
            <a:xfrm>
              <a:off x="3653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2" name="Freeform 526"/>
            <p:cNvSpPr>
              <a:spLocks/>
            </p:cNvSpPr>
            <p:nvPr/>
          </p:nvSpPr>
          <p:spPr bwMode="auto">
            <a:xfrm>
              <a:off x="3652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3" name="Freeform 527"/>
            <p:cNvSpPr>
              <a:spLocks/>
            </p:cNvSpPr>
            <p:nvPr/>
          </p:nvSpPr>
          <p:spPr bwMode="auto">
            <a:xfrm>
              <a:off x="3653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4" name="Freeform 528"/>
            <p:cNvSpPr>
              <a:spLocks/>
            </p:cNvSpPr>
            <p:nvPr/>
          </p:nvSpPr>
          <p:spPr bwMode="auto">
            <a:xfrm>
              <a:off x="3652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5" name="Freeform 529"/>
            <p:cNvSpPr>
              <a:spLocks/>
            </p:cNvSpPr>
            <p:nvPr/>
          </p:nvSpPr>
          <p:spPr bwMode="auto">
            <a:xfrm>
              <a:off x="3653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6" name="Freeform 530"/>
            <p:cNvSpPr>
              <a:spLocks/>
            </p:cNvSpPr>
            <p:nvPr/>
          </p:nvSpPr>
          <p:spPr bwMode="auto">
            <a:xfrm>
              <a:off x="3652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7" name="Freeform 531"/>
            <p:cNvSpPr>
              <a:spLocks/>
            </p:cNvSpPr>
            <p:nvPr/>
          </p:nvSpPr>
          <p:spPr bwMode="auto">
            <a:xfrm>
              <a:off x="3653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8" name="Freeform 532"/>
            <p:cNvSpPr>
              <a:spLocks/>
            </p:cNvSpPr>
            <p:nvPr/>
          </p:nvSpPr>
          <p:spPr bwMode="auto">
            <a:xfrm>
              <a:off x="3652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89" name="Freeform 533"/>
            <p:cNvSpPr>
              <a:spLocks/>
            </p:cNvSpPr>
            <p:nvPr/>
          </p:nvSpPr>
          <p:spPr bwMode="auto">
            <a:xfrm>
              <a:off x="3653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0" name="Freeform 534"/>
            <p:cNvSpPr>
              <a:spLocks/>
            </p:cNvSpPr>
            <p:nvPr/>
          </p:nvSpPr>
          <p:spPr bwMode="auto">
            <a:xfrm>
              <a:off x="3652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1" name="Freeform 535"/>
            <p:cNvSpPr>
              <a:spLocks/>
            </p:cNvSpPr>
            <p:nvPr/>
          </p:nvSpPr>
          <p:spPr bwMode="auto">
            <a:xfrm>
              <a:off x="3918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2" name="Freeform 536"/>
            <p:cNvSpPr>
              <a:spLocks/>
            </p:cNvSpPr>
            <p:nvPr/>
          </p:nvSpPr>
          <p:spPr bwMode="auto">
            <a:xfrm>
              <a:off x="3917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3" name="Freeform 537"/>
            <p:cNvSpPr>
              <a:spLocks/>
            </p:cNvSpPr>
            <p:nvPr/>
          </p:nvSpPr>
          <p:spPr bwMode="auto">
            <a:xfrm>
              <a:off x="3918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4" name="Freeform 538"/>
            <p:cNvSpPr>
              <a:spLocks/>
            </p:cNvSpPr>
            <p:nvPr/>
          </p:nvSpPr>
          <p:spPr bwMode="auto">
            <a:xfrm>
              <a:off x="3917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5" name="Freeform 539"/>
            <p:cNvSpPr>
              <a:spLocks/>
            </p:cNvSpPr>
            <p:nvPr/>
          </p:nvSpPr>
          <p:spPr bwMode="auto">
            <a:xfrm>
              <a:off x="3918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6" name="Freeform 540"/>
            <p:cNvSpPr>
              <a:spLocks/>
            </p:cNvSpPr>
            <p:nvPr/>
          </p:nvSpPr>
          <p:spPr bwMode="auto">
            <a:xfrm>
              <a:off x="3917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7" name="Freeform 541"/>
            <p:cNvSpPr>
              <a:spLocks/>
            </p:cNvSpPr>
            <p:nvPr/>
          </p:nvSpPr>
          <p:spPr bwMode="auto">
            <a:xfrm>
              <a:off x="3918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8" name="Freeform 542"/>
            <p:cNvSpPr>
              <a:spLocks/>
            </p:cNvSpPr>
            <p:nvPr/>
          </p:nvSpPr>
          <p:spPr bwMode="auto">
            <a:xfrm>
              <a:off x="3917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99" name="Freeform 543"/>
            <p:cNvSpPr>
              <a:spLocks/>
            </p:cNvSpPr>
            <p:nvPr/>
          </p:nvSpPr>
          <p:spPr bwMode="auto">
            <a:xfrm>
              <a:off x="3918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0" name="Freeform 544"/>
            <p:cNvSpPr>
              <a:spLocks/>
            </p:cNvSpPr>
            <p:nvPr/>
          </p:nvSpPr>
          <p:spPr bwMode="auto">
            <a:xfrm>
              <a:off x="3917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1" name="Freeform 545"/>
            <p:cNvSpPr>
              <a:spLocks/>
            </p:cNvSpPr>
            <p:nvPr/>
          </p:nvSpPr>
          <p:spPr bwMode="auto">
            <a:xfrm>
              <a:off x="4190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2" name="Freeform 546"/>
            <p:cNvSpPr>
              <a:spLocks/>
            </p:cNvSpPr>
            <p:nvPr/>
          </p:nvSpPr>
          <p:spPr bwMode="auto">
            <a:xfrm>
              <a:off x="4188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3" name="Freeform 547"/>
            <p:cNvSpPr>
              <a:spLocks/>
            </p:cNvSpPr>
            <p:nvPr/>
          </p:nvSpPr>
          <p:spPr bwMode="auto">
            <a:xfrm>
              <a:off x="4190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4" name="Freeform 548"/>
            <p:cNvSpPr>
              <a:spLocks/>
            </p:cNvSpPr>
            <p:nvPr/>
          </p:nvSpPr>
          <p:spPr bwMode="auto">
            <a:xfrm>
              <a:off x="4188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5" name="Freeform 549"/>
            <p:cNvSpPr>
              <a:spLocks/>
            </p:cNvSpPr>
            <p:nvPr/>
          </p:nvSpPr>
          <p:spPr bwMode="auto">
            <a:xfrm>
              <a:off x="4190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6" name="Freeform 550"/>
            <p:cNvSpPr>
              <a:spLocks/>
            </p:cNvSpPr>
            <p:nvPr/>
          </p:nvSpPr>
          <p:spPr bwMode="auto">
            <a:xfrm>
              <a:off x="4188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7" name="Freeform 551"/>
            <p:cNvSpPr>
              <a:spLocks/>
            </p:cNvSpPr>
            <p:nvPr/>
          </p:nvSpPr>
          <p:spPr bwMode="auto">
            <a:xfrm>
              <a:off x="4190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8" name="Freeform 552"/>
            <p:cNvSpPr>
              <a:spLocks/>
            </p:cNvSpPr>
            <p:nvPr/>
          </p:nvSpPr>
          <p:spPr bwMode="auto">
            <a:xfrm>
              <a:off x="4190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09" name="Freeform 553"/>
            <p:cNvSpPr>
              <a:spLocks/>
            </p:cNvSpPr>
            <p:nvPr/>
          </p:nvSpPr>
          <p:spPr bwMode="auto">
            <a:xfrm>
              <a:off x="4188" y="174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0" name="Freeform 554"/>
            <p:cNvSpPr>
              <a:spLocks/>
            </p:cNvSpPr>
            <p:nvPr/>
          </p:nvSpPr>
          <p:spPr bwMode="auto">
            <a:xfrm>
              <a:off x="4188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1" name="Freeform 555"/>
            <p:cNvSpPr>
              <a:spLocks/>
            </p:cNvSpPr>
            <p:nvPr/>
          </p:nvSpPr>
          <p:spPr bwMode="auto">
            <a:xfrm>
              <a:off x="4455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2" name="Freeform 556"/>
            <p:cNvSpPr>
              <a:spLocks/>
            </p:cNvSpPr>
            <p:nvPr/>
          </p:nvSpPr>
          <p:spPr bwMode="auto">
            <a:xfrm>
              <a:off x="4453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3" name="Freeform 557"/>
            <p:cNvSpPr>
              <a:spLocks/>
            </p:cNvSpPr>
            <p:nvPr/>
          </p:nvSpPr>
          <p:spPr bwMode="auto">
            <a:xfrm>
              <a:off x="4455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4" name="Freeform 558"/>
            <p:cNvSpPr>
              <a:spLocks/>
            </p:cNvSpPr>
            <p:nvPr/>
          </p:nvSpPr>
          <p:spPr bwMode="auto">
            <a:xfrm>
              <a:off x="4453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5" name="Freeform 559"/>
            <p:cNvSpPr>
              <a:spLocks/>
            </p:cNvSpPr>
            <p:nvPr/>
          </p:nvSpPr>
          <p:spPr bwMode="auto">
            <a:xfrm>
              <a:off x="4455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6" name="Freeform 560"/>
            <p:cNvSpPr>
              <a:spLocks/>
            </p:cNvSpPr>
            <p:nvPr/>
          </p:nvSpPr>
          <p:spPr bwMode="auto">
            <a:xfrm>
              <a:off x="4453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7" name="Freeform 561"/>
            <p:cNvSpPr>
              <a:spLocks/>
            </p:cNvSpPr>
            <p:nvPr/>
          </p:nvSpPr>
          <p:spPr bwMode="auto">
            <a:xfrm>
              <a:off x="4455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8" name="Freeform 562"/>
            <p:cNvSpPr>
              <a:spLocks/>
            </p:cNvSpPr>
            <p:nvPr/>
          </p:nvSpPr>
          <p:spPr bwMode="auto">
            <a:xfrm>
              <a:off x="4453" y="174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19" name="Freeform 563"/>
            <p:cNvSpPr>
              <a:spLocks/>
            </p:cNvSpPr>
            <p:nvPr/>
          </p:nvSpPr>
          <p:spPr bwMode="auto">
            <a:xfrm>
              <a:off x="4455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0" name="Freeform 564"/>
            <p:cNvSpPr>
              <a:spLocks/>
            </p:cNvSpPr>
            <p:nvPr/>
          </p:nvSpPr>
          <p:spPr bwMode="auto">
            <a:xfrm>
              <a:off x="4453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1" name="Freeform 565"/>
            <p:cNvSpPr>
              <a:spLocks/>
            </p:cNvSpPr>
            <p:nvPr/>
          </p:nvSpPr>
          <p:spPr bwMode="auto">
            <a:xfrm>
              <a:off x="4717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2" name="Freeform 566"/>
            <p:cNvSpPr>
              <a:spLocks/>
            </p:cNvSpPr>
            <p:nvPr/>
          </p:nvSpPr>
          <p:spPr bwMode="auto">
            <a:xfrm>
              <a:off x="4716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3" name="Freeform 567"/>
            <p:cNvSpPr>
              <a:spLocks/>
            </p:cNvSpPr>
            <p:nvPr/>
          </p:nvSpPr>
          <p:spPr bwMode="auto">
            <a:xfrm>
              <a:off x="4717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4" name="Freeform 568"/>
            <p:cNvSpPr>
              <a:spLocks/>
            </p:cNvSpPr>
            <p:nvPr/>
          </p:nvSpPr>
          <p:spPr bwMode="auto">
            <a:xfrm>
              <a:off x="4716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5" name="Freeform 569"/>
            <p:cNvSpPr>
              <a:spLocks/>
            </p:cNvSpPr>
            <p:nvPr/>
          </p:nvSpPr>
          <p:spPr bwMode="auto">
            <a:xfrm>
              <a:off x="4717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6" name="Freeform 570"/>
            <p:cNvSpPr>
              <a:spLocks/>
            </p:cNvSpPr>
            <p:nvPr/>
          </p:nvSpPr>
          <p:spPr bwMode="auto">
            <a:xfrm>
              <a:off x="4716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7" name="Freeform 571"/>
            <p:cNvSpPr>
              <a:spLocks/>
            </p:cNvSpPr>
            <p:nvPr/>
          </p:nvSpPr>
          <p:spPr bwMode="auto">
            <a:xfrm>
              <a:off x="4717" y="174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8" name="Freeform 572"/>
            <p:cNvSpPr>
              <a:spLocks/>
            </p:cNvSpPr>
            <p:nvPr/>
          </p:nvSpPr>
          <p:spPr bwMode="auto">
            <a:xfrm>
              <a:off x="4716" y="174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29" name="Freeform 573"/>
            <p:cNvSpPr>
              <a:spLocks/>
            </p:cNvSpPr>
            <p:nvPr/>
          </p:nvSpPr>
          <p:spPr bwMode="auto">
            <a:xfrm>
              <a:off x="4717" y="1374"/>
              <a:ext cx="249" cy="262"/>
            </a:xfrm>
            <a:custGeom>
              <a:avLst/>
              <a:gdLst>
                <a:gd name="T0" fmla="*/ 0 w 249"/>
                <a:gd name="T1" fmla="*/ 261 h 262"/>
                <a:gd name="T2" fmla="*/ 0 w 249"/>
                <a:gd name="T3" fmla="*/ 0 h 262"/>
                <a:gd name="T4" fmla="*/ 248 w 249"/>
                <a:gd name="T5" fmla="*/ 0 h 262"/>
                <a:gd name="T6" fmla="*/ 248 w 249"/>
                <a:gd name="T7" fmla="*/ 261 h 262"/>
                <a:gd name="T8" fmla="*/ 0 w 24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2"/>
                <a:gd name="T17" fmla="*/ 249 w 24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2">
                  <a:moveTo>
                    <a:pt x="0" y="261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1"/>
                  </a:lnTo>
                  <a:lnTo>
                    <a:pt x="0" y="261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0" name="Freeform 574"/>
            <p:cNvSpPr>
              <a:spLocks/>
            </p:cNvSpPr>
            <p:nvPr/>
          </p:nvSpPr>
          <p:spPr bwMode="auto">
            <a:xfrm>
              <a:off x="4716" y="1374"/>
              <a:ext cx="256" cy="270"/>
            </a:xfrm>
            <a:custGeom>
              <a:avLst/>
              <a:gdLst>
                <a:gd name="T0" fmla="*/ 0 w 256"/>
                <a:gd name="T1" fmla="*/ 269 h 270"/>
                <a:gd name="T2" fmla="*/ 0 w 256"/>
                <a:gd name="T3" fmla="*/ 0 h 270"/>
                <a:gd name="T4" fmla="*/ 255 w 256"/>
                <a:gd name="T5" fmla="*/ 0 h 270"/>
                <a:gd name="T6" fmla="*/ 255 w 256"/>
                <a:gd name="T7" fmla="*/ 269 h 270"/>
                <a:gd name="T8" fmla="*/ 0 w 256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0"/>
                <a:gd name="T17" fmla="*/ 256 w 256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0">
                  <a:moveTo>
                    <a:pt x="0" y="269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1" name="Freeform 575"/>
            <p:cNvSpPr>
              <a:spLocks/>
            </p:cNvSpPr>
            <p:nvPr/>
          </p:nvSpPr>
          <p:spPr bwMode="auto">
            <a:xfrm>
              <a:off x="472" y="3148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2" name="Freeform 576"/>
            <p:cNvSpPr>
              <a:spLocks/>
            </p:cNvSpPr>
            <p:nvPr/>
          </p:nvSpPr>
          <p:spPr bwMode="auto">
            <a:xfrm>
              <a:off x="470" y="3148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3" name="Freeform 577"/>
            <p:cNvSpPr>
              <a:spLocks/>
            </p:cNvSpPr>
            <p:nvPr/>
          </p:nvSpPr>
          <p:spPr bwMode="auto">
            <a:xfrm>
              <a:off x="735" y="3148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4" name="Freeform 578"/>
            <p:cNvSpPr>
              <a:spLocks/>
            </p:cNvSpPr>
            <p:nvPr/>
          </p:nvSpPr>
          <p:spPr bwMode="auto">
            <a:xfrm>
              <a:off x="734" y="3148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5" name="Freeform 579"/>
            <p:cNvSpPr>
              <a:spLocks/>
            </p:cNvSpPr>
            <p:nvPr/>
          </p:nvSpPr>
          <p:spPr bwMode="auto">
            <a:xfrm>
              <a:off x="1001" y="3148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6" name="Freeform 580"/>
            <p:cNvSpPr>
              <a:spLocks/>
            </p:cNvSpPr>
            <p:nvPr/>
          </p:nvSpPr>
          <p:spPr bwMode="auto">
            <a:xfrm>
              <a:off x="999" y="3148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7" name="Freeform 581"/>
            <p:cNvSpPr>
              <a:spLocks/>
            </p:cNvSpPr>
            <p:nvPr/>
          </p:nvSpPr>
          <p:spPr bwMode="auto">
            <a:xfrm>
              <a:off x="206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8" name="Freeform 582"/>
            <p:cNvSpPr>
              <a:spLocks/>
            </p:cNvSpPr>
            <p:nvPr/>
          </p:nvSpPr>
          <p:spPr bwMode="auto">
            <a:xfrm>
              <a:off x="205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39" name="Freeform 583"/>
            <p:cNvSpPr>
              <a:spLocks/>
            </p:cNvSpPr>
            <p:nvPr/>
          </p:nvSpPr>
          <p:spPr bwMode="auto">
            <a:xfrm>
              <a:off x="206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0" name="Freeform 584"/>
            <p:cNvSpPr>
              <a:spLocks/>
            </p:cNvSpPr>
            <p:nvPr/>
          </p:nvSpPr>
          <p:spPr bwMode="auto">
            <a:xfrm>
              <a:off x="205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1" name="Freeform 585"/>
            <p:cNvSpPr>
              <a:spLocks/>
            </p:cNvSpPr>
            <p:nvPr/>
          </p:nvSpPr>
          <p:spPr bwMode="auto">
            <a:xfrm>
              <a:off x="2235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2" name="Freeform 586"/>
            <p:cNvSpPr>
              <a:spLocks/>
            </p:cNvSpPr>
            <p:nvPr/>
          </p:nvSpPr>
          <p:spPr bwMode="auto">
            <a:xfrm>
              <a:off x="2234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3" name="Freeform 587"/>
            <p:cNvSpPr>
              <a:spLocks/>
            </p:cNvSpPr>
            <p:nvPr/>
          </p:nvSpPr>
          <p:spPr bwMode="auto">
            <a:xfrm>
              <a:off x="2235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4" name="Freeform 588"/>
            <p:cNvSpPr>
              <a:spLocks/>
            </p:cNvSpPr>
            <p:nvPr/>
          </p:nvSpPr>
          <p:spPr bwMode="auto">
            <a:xfrm>
              <a:off x="2234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5" name="Freeform 589"/>
            <p:cNvSpPr>
              <a:spLocks/>
            </p:cNvSpPr>
            <p:nvPr/>
          </p:nvSpPr>
          <p:spPr bwMode="auto">
            <a:xfrm>
              <a:off x="2409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6" name="Freeform 590"/>
            <p:cNvSpPr>
              <a:spLocks/>
            </p:cNvSpPr>
            <p:nvPr/>
          </p:nvSpPr>
          <p:spPr bwMode="auto">
            <a:xfrm>
              <a:off x="2408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7" name="Freeform 591"/>
            <p:cNvSpPr>
              <a:spLocks/>
            </p:cNvSpPr>
            <p:nvPr/>
          </p:nvSpPr>
          <p:spPr bwMode="auto">
            <a:xfrm>
              <a:off x="2409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8" name="Freeform 592"/>
            <p:cNvSpPr>
              <a:spLocks/>
            </p:cNvSpPr>
            <p:nvPr/>
          </p:nvSpPr>
          <p:spPr bwMode="auto">
            <a:xfrm>
              <a:off x="2408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49" name="Freeform 593"/>
            <p:cNvSpPr>
              <a:spLocks/>
            </p:cNvSpPr>
            <p:nvPr/>
          </p:nvSpPr>
          <p:spPr bwMode="auto">
            <a:xfrm>
              <a:off x="2584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0" name="Freeform 594"/>
            <p:cNvSpPr>
              <a:spLocks/>
            </p:cNvSpPr>
            <p:nvPr/>
          </p:nvSpPr>
          <p:spPr bwMode="auto">
            <a:xfrm>
              <a:off x="2583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1" name="Freeform 595"/>
            <p:cNvSpPr>
              <a:spLocks/>
            </p:cNvSpPr>
            <p:nvPr/>
          </p:nvSpPr>
          <p:spPr bwMode="auto">
            <a:xfrm>
              <a:off x="2584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2" name="Freeform 596"/>
            <p:cNvSpPr>
              <a:spLocks/>
            </p:cNvSpPr>
            <p:nvPr/>
          </p:nvSpPr>
          <p:spPr bwMode="auto">
            <a:xfrm>
              <a:off x="2583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3" name="Freeform 597"/>
            <p:cNvSpPr>
              <a:spLocks/>
            </p:cNvSpPr>
            <p:nvPr/>
          </p:nvSpPr>
          <p:spPr bwMode="auto">
            <a:xfrm>
              <a:off x="276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4" name="Freeform 598"/>
            <p:cNvSpPr>
              <a:spLocks/>
            </p:cNvSpPr>
            <p:nvPr/>
          </p:nvSpPr>
          <p:spPr bwMode="auto">
            <a:xfrm>
              <a:off x="275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5" name="Freeform 599"/>
            <p:cNvSpPr>
              <a:spLocks/>
            </p:cNvSpPr>
            <p:nvPr/>
          </p:nvSpPr>
          <p:spPr bwMode="auto">
            <a:xfrm>
              <a:off x="276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6" name="Freeform 600"/>
            <p:cNvSpPr>
              <a:spLocks/>
            </p:cNvSpPr>
            <p:nvPr/>
          </p:nvSpPr>
          <p:spPr bwMode="auto">
            <a:xfrm>
              <a:off x="275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7" name="Freeform 601"/>
            <p:cNvSpPr>
              <a:spLocks/>
            </p:cNvSpPr>
            <p:nvPr/>
          </p:nvSpPr>
          <p:spPr bwMode="auto">
            <a:xfrm>
              <a:off x="2934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8" name="Freeform 602"/>
            <p:cNvSpPr>
              <a:spLocks/>
            </p:cNvSpPr>
            <p:nvPr/>
          </p:nvSpPr>
          <p:spPr bwMode="auto">
            <a:xfrm>
              <a:off x="2933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59" name="Freeform 603"/>
            <p:cNvSpPr>
              <a:spLocks/>
            </p:cNvSpPr>
            <p:nvPr/>
          </p:nvSpPr>
          <p:spPr bwMode="auto">
            <a:xfrm>
              <a:off x="2934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0" name="Freeform 604"/>
            <p:cNvSpPr>
              <a:spLocks/>
            </p:cNvSpPr>
            <p:nvPr/>
          </p:nvSpPr>
          <p:spPr bwMode="auto">
            <a:xfrm>
              <a:off x="2933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1" name="Freeform 605"/>
            <p:cNvSpPr>
              <a:spLocks/>
            </p:cNvSpPr>
            <p:nvPr/>
          </p:nvSpPr>
          <p:spPr bwMode="auto">
            <a:xfrm>
              <a:off x="3113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2" name="Freeform 606"/>
            <p:cNvSpPr>
              <a:spLocks/>
            </p:cNvSpPr>
            <p:nvPr/>
          </p:nvSpPr>
          <p:spPr bwMode="auto">
            <a:xfrm>
              <a:off x="3112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3" name="Freeform 607"/>
            <p:cNvSpPr>
              <a:spLocks/>
            </p:cNvSpPr>
            <p:nvPr/>
          </p:nvSpPr>
          <p:spPr bwMode="auto">
            <a:xfrm>
              <a:off x="3113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4" name="Freeform 608"/>
            <p:cNvSpPr>
              <a:spLocks/>
            </p:cNvSpPr>
            <p:nvPr/>
          </p:nvSpPr>
          <p:spPr bwMode="auto">
            <a:xfrm>
              <a:off x="3112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5" name="Freeform 609"/>
            <p:cNvSpPr>
              <a:spLocks/>
            </p:cNvSpPr>
            <p:nvPr/>
          </p:nvSpPr>
          <p:spPr bwMode="auto">
            <a:xfrm>
              <a:off x="3293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6" name="Freeform 610"/>
            <p:cNvSpPr>
              <a:spLocks/>
            </p:cNvSpPr>
            <p:nvPr/>
          </p:nvSpPr>
          <p:spPr bwMode="auto">
            <a:xfrm>
              <a:off x="3292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7" name="Freeform 611"/>
            <p:cNvSpPr>
              <a:spLocks/>
            </p:cNvSpPr>
            <p:nvPr/>
          </p:nvSpPr>
          <p:spPr bwMode="auto">
            <a:xfrm>
              <a:off x="3293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8" name="Freeform 612"/>
            <p:cNvSpPr>
              <a:spLocks/>
            </p:cNvSpPr>
            <p:nvPr/>
          </p:nvSpPr>
          <p:spPr bwMode="auto">
            <a:xfrm>
              <a:off x="3292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69" name="Freeform 613"/>
            <p:cNvSpPr>
              <a:spLocks/>
            </p:cNvSpPr>
            <p:nvPr/>
          </p:nvSpPr>
          <p:spPr bwMode="auto">
            <a:xfrm>
              <a:off x="3468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0" name="Freeform 614"/>
            <p:cNvSpPr>
              <a:spLocks/>
            </p:cNvSpPr>
            <p:nvPr/>
          </p:nvSpPr>
          <p:spPr bwMode="auto">
            <a:xfrm>
              <a:off x="3467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1" name="Freeform 615"/>
            <p:cNvSpPr>
              <a:spLocks/>
            </p:cNvSpPr>
            <p:nvPr/>
          </p:nvSpPr>
          <p:spPr bwMode="auto">
            <a:xfrm>
              <a:off x="3468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2" name="Freeform 616"/>
            <p:cNvSpPr>
              <a:spLocks/>
            </p:cNvSpPr>
            <p:nvPr/>
          </p:nvSpPr>
          <p:spPr bwMode="auto">
            <a:xfrm>
              <a:off x="3467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3" name="Freeform 617"/>
            <p:cNvSpPr>
              <a:spLocks/>
            </p:cNvSpPr>
            <p:nvPr/>
          </p:nvSpPr>
          <p:spPr bwMode="auto">
            <a:xfrm>
              <a:off x="3643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4" name="Freeform 618"/>
            <p:cNvSpPr>
              <a:spLocks/>
            </p:cNvSpPr>
            <p:nvPr/>
          </p:nvSpPr>
          <p:spPr bwMode="auto">
            <a:xfrm>
              <a:off x="3642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5" name="Freeform 619"/>
            <p:cNvSpPr>
              <a:spLocks/>
            </p:cNvSpPr>
            <p:nvPr/>
          </p:nvSpPr>
          <p:spPr bwMode="auto">
            <a:xfrm>
              <a:off x="3643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6" name="Freeform 620"/>
            <p:cNvSpPr>
              <a:spLocks/>
            </p:cNvSpPr>
            <p:nvPr/>
          </p:nvSpPr>
          <p:spPr bwMode="auto">
            <a:xfrm>
              <a:off x="3642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7" name="Freeform 621"/>
            <p:cNvSpPr>
              <a:spLocks/>
            </p:cNvSpPr>
            <p:nvPr/>
          </p:nvSpPr>
          <p:spPr bwMode="auto">
            <a:xfrm>
              <a:off x="3817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8" name="Freeform 622"/>
            <p:cNvSpPr>
              <a:spLocks/>
            </p:cNvSpPr>
            <p:nvPr/>
          </p:nvSpPr>
          <p:spPr bwMode="auto">
            <a:xfrm>
              <a:off x="3816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79" name="Freeform 623"/>
            <p:cNvSpPr>
              <a:spLocks/>
            </p:cNvSpPr>
            <p:nvPr/>
          </p:nvSpPr>
          <p:spPr bwMode="auto">
            <a:xfrm>
              <a:off x="3817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0" name="Freeform 624"/>
            <p:cNvSpPr>
              <a:spLocks/>
            </p:cNvSpPr>
            <p:nvPr/>
          </p:nvSpPr>
          <p:spPr bwMode="auto">
            <a:xfrm>
              <a:off x="3816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1" name="Freeform 625"/>
            <p:cNvSpPr>
              <a:spLocks/>
            </p:cNvSpPr>
            <p:nvPr/>
          </p:nvSpPr>
          <p:spPr bwMode="auto">
            <a:xfrm>
              <a:off x="3989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2" name="Freeform 626"/>
            <p:cNvSpPr>
              <a:spLocks/>
            </p:cNvSpPr>
            <p:nvPr/>
          </p:nvSpPr>
          <p:spPr bwMode="auto">
            <a:xfrm>
              <a:off x="3988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3" name="Freeform 627"/>
            <p:cNvSpPr>
              <a:spLocks/>
            </p:cNvSpPr>
            <p:nvPr/>
          </p:nvSpPr>
          <p:spPr bwMode="auto">
            <a:xfrm>
              <a:off x="3989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4" name="Freeform 628"/>
            <p:cNvSpPr>
              <a:spLocks/>
            </p:cNvSpPr>
            <p:nvPr/>
          </p:nvSpPr>
          <p:spPr bwMode="auto">
            <a:xfrm>
              <a:off x="3988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5" name="Freeform 629"/>
            <p:cNvSpPr>
              <a:spLocks/>
            </p:cNvSpPr>
            <p:nvPr/>
          </p:nvSpPr>
          <p:spPr bwMode="auto">
            <a:xfrm>
              <a:off x="4165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6" name="Freeform 630"/>
            <p:cNvSpPr>
              <a:spLocks/>
            </p:cNvSpPr>
            <p:nvPr/>
          </p:nvSpPr>
          <p:spPr bwMode="auto">
            <a:xfrm>
              <a:off x="4164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7" name="Freeform 631"/>
            <p:cNvSpPr>
              <a:spLocks/>
            </p:cNvSpPr>
            <p:nvPr/>
          </p:nvSpPr>
          <p:spPr bwMode="auto">
            <a:xfrm>
              <a:off x="4165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8" name="Freeform 632"/>
            <p:cNvSpPr>
              <a:spLocks/>
            </p:cNvSpPr>
            <p:nvPr/>
          </p:nvSpPr>
          <p:spPr bwMode="auto">
            <a:xfrm>
              <a:off x="4164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89" name="Freeform 633"/>
            <p:cNvSpPr>
              <a:spLocks/>
            </p:cNvSpPr>
            <p:nvPr/>
          </p:nvSpPr>
          <p:spPr bwMode="auto">
            <a:xfrm>
              <a:off x="434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90" name="Freeform 634"/>
            <p:cNvSpPr>
              <a:spLocks/>
            </p:cNvSpPr>
            <p:nvPr/>
          </p:nvSpPr>
          <p:spPr bwMode="auto">
            <a:xfrm>
              <a:off x="433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91" name="Freeform 635"/>
            <p:cNvSpPr>
              <a:spLocks/>
            </p:cNvSpPr>
            <p:nvPr/>
          </p:nvSpPr>
          <p:spPr bwMode="auto">
            <a:xfrm>
              <a:off x="434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92" name="Freeform 636"/>
            <p:cNvSpPr>
              <a:spLocks/>
            </p:cNvSpPr>
            <p:nvPr/>
          </p:nvSpPr>
          <p:spPr bwMode="auto">
            <a:xfrm>
              <a:off x="433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93" name="Freeform 637"/>
            <p:cNvSpPr>
              <a:spLocks/>
            </p:cNvSpPr>
            <p:nvPr/>
          </p:nvSpPr>
          <p:spPr bwMode="auto">
            <a:xfrm>
              <a:off x="4519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94" name="Freeform 638"/>
            <p:cNvSpPr>
              <a:spLocks/>
            </p:cNvSpPr>
            <p:nvPr/>
          </p:nvSpPr>
          <p:spPr bwMode="auto">
            <a:xfrm>
              <a:off x="4518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95" name="Freeform 639"/>
            <p:cNvSpPr>
              <a:spLocks/>
            </p:cNvSpPr>
            <p:nvPr/>
          </p:nvSpPr>
          <p:spPr bwMode="auto">
            <a:xfrm>
              <a:off x="4519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96" name="Freeform 640"/>
            <p:cNvSpPr>
              <a:spLocks/>
            </p:cNvSpPr>
            <p:nvPr/>
          </p:nvSpPr>
          <p:spPr bwMode="auto">
            <a:xfrm>
              <a:off x="4518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4" name="Oval 644"/>
          <p:cNvSpPr>
            <a:spLocks noChangeArrowheads="1"/>
          </p:cNvSpPr>
          <p:nvPr/>
        </p:nvSpPr>
        <p:spPr bwMode="auto">
          <a:xfrm>
            <a:off x="714375" y="925513"/>
            <a:ext cx="650875" cy="4635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49165" name="Oval 645"/>
          <p:cNvSpPr>
            <a:spLocks noChangeArrowheads="1"/>
          </p:cNvSpPr>
          <p:nvPr/>
        </p:nvSpPr>
        <p:spPr bwMode="auto">
          <a:xfrm>
            <a:off x="5561013" y="1477963"/>
            <a:ext cx="2468562" cy="5873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49166" name="Oval 646"/>
          <p:cNvSpPr>
            <a:spLocks noChangeArrowheads="1"/>
          </p:cNvSpPr>
          <p:nvPr/>
        </p:nvSpPr>
        <p:spPr bwMode="auto">
          <a:xfrm>
            <a:off x="1092200" y="1516063"/>
            <a:ext cx="650875" cy="4635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747838" y="1244600"/>
            <a:ext cx="6092825" cy="4851400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sz="3300" smtClean="0"/>
              <a:t>The group B are called the transition elements</a:t>
            </a:r>
          </a:p>
        </p:txBody>
      </p:sp>
      <p:grpSp>
        <p:nvGrpSpPr>
          <p:cNvPr id="50179" name="Group 640"/>
          <p:cNvGrpSpPr>
            <a:grpSpLocks/>
          </p:cNvGrpSpPr>
          <p:nvPr/>
        </p:nvGrpSpPr>
        <p:grpSpPr bwMode="auto">
          <a:xfrm>
            <a:off x="736600" y="1524000"/>
            <a:ext cx="7646988" cy="4578350"/>
            <a:chOff x="464" y="960"/>
            <a:chExt cx="4817" cy="2884"/>
          </a:xfrm>
        </p:grpSpPr>
        <p:sp>
          <p:nvSpPr>
            <p:cNvPr id="50186" name="Freeform 10"/>
            <p:cNvSpPr>
              <a:spLocks/>
            </p:cNvSpPr>
            <p:nvPr/>
          </p:nvSpPr>
          <p:spPr bwMode="auto">
            <a:xfrm>
              <a:off x="4990" y="2768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auto">
            <a:xfrm>
              <a:off x="4989" y="2768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auto">
            <a:xfrm>
              <a:off x="5197" y="2768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auto">
            <a:xfrm>
              <a:off x="5196" y="2768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auto">
            <a:xfrm>
              <a:off x="4990" y="2426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auto">
            <a:xfrm>
              <a:off x="4989" y="2426"/>
              <a:ext cx="292" cy="60"/>
            </a:xfrm>
            <a:custGeom>
              <a:avLst/>
              <a:gdLst>
                <a:gd name="T0" fmla="*/ 0 w 292"/>
                <a:gd name="T1" fmla="*/ 38 h 60"/>
                <a:gd name="T2" fmla="*/ 37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auto">
            <a:xfrm>
              <a:off x="5197" y="2426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0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5196" y="2426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2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4990" y="2047"/>
              <a:ext cx="285" cy="52"/>
            </a:xfrm>
            <a:custGeom>
              <a:avLst/>
              <a:gdLst>
                <a:gd name="T0" fmla="*/ 0 w 285"/>
                <a:gd name="T1" fmla="*/ 34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4989" y="2047"/>
              <a:ext cx="292" cy="60"/>
            </a:xfrm>
            <a:custGeom>
              <a:avLst/>
              <a:gdLst>
                <a:gd name="T0" fmla="*/ 0 w 292"/>
                <a:gd name="T1" fmla="*/ 39 h 60"/>
                <a:gd name="T2" fmla="*/ 37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auto">
            <a:xfrm>
              <a:off x="5197" y="204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1 h 299"/>
                <a:gd name="T4" fmla="*/ 77 w 78"/>
                <a:gd name="T5" fmla="*/ 0 h 299"/>
                <a:gd name="T6" fmla="*/ 77 w 78"/>
                <a:gd name="T7" fmla="*/ 268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5196" y="204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3 h 307"/>
                <a:gd name="T4" fmla="*/ 84 w 85"/>
                <a:gd name="T5" fmla="*/ 0 h 307"/>
                <a:gd name="T6" fmla="*/ 84 w 85"/>
                <a:gd name="T7" fmla="*/ 275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4990" y="1698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auto">
            <a:xfrm>
              <a:off x="4989" y="1698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auto">
            <a:xfrm>
              <a:off x="5197" y="1698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auto">
            <a:xfrm>
              <a:off x="5196" y="1698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4990" y="1329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auto">
            <a:xfrm>
              <a:off x="4989" y="1329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auto">
            <a:xfrm>
              <a:off x="5197" y="1329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auto">
            <a:xfrm>
              <a:off x="5196" y="1329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auto">
            <a:xfrm>
              <a:off x="4990" y="960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auto">
            <a:xfrm>
              <a:off x="4989" y="960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auto">
            <a:xfrm>
              <a:off x="5197" y="960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auto">
            <a:xfrm>
              <a:off x="5196" y="960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auto">
            <a:xfrm>
              <a:off x="465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auto">
            <a:xfrm>
              <a:off x="464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auto">
            <a:xfrm>
              <a:off x="672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auto">
            <a:xfrm>
              <a:off x="671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auto">
            <a:xfrm>
              <a:off x="465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Freeform 39"/>
            <p:cNvSpPr>
              <a:spLocks/>
            </p:cNvSpPr>
            <p:nvPr/>
          </p:nvSpPr>
          <p:spPr bwMode="auto">
            <a:xfrm>
              <a:off x="464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auto">
            <a:xfrm>
              <a:off x="672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auto">
            <a:xfrm>
              <a:off x="671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auto">
            <a:xfrm>
              <a:off x="465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auto">
            <a:xfrm>
              <a:off x="464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auto">
            <a:xfrm>
              <a:off x="672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45"/>
            <p:cNvSpPr>
              <a:spLocks/>
            </p:cNvSpPr>
            <p:nvPr/>
          </p:nvSpPr>
          <p:spPr bwMode="auto">
            <a:xfrm>
              <a:off x="671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46"/>
            <p:cNvSpPr>
              <a:spLocks/>
            </p:cNvSpPr>
            <p:nvPr/>
          </p:nvSpPr>
          <p:spPr bwMode="auto">
            <a:xfrm>
              <a:off x="465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47"/>
            <p:cNvSpPr>
              <a:spLocks/>
            </p:cNvSpPr>
            <p:nvPr/>
          </p:nvSpPr>
          <p:spPr bwMode="auto">
            <a:xfrm>
              <a:off x="464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48"/>
            <p:cNvSpPr>
              <a:spLocks/>
            </p:cNvSpPr>
            <p:nvPr/>
          </p:nvSpPr>
          <p:spPr bwMode="auto">
            <a:xfrm>
              <a:off x="672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49"/>
            <p:cNvSpPr>
              <a:spLocks/>
            </p:cNvSpPr>
            <p:nvPr/>
          </p:nvSpPr>
          <p:spPr bwMode="auto">
            <a:xfrm>
              <a:off x="671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50"/>
            <p:cNvSpPr>
              <a:spLocks/>
            </p:cNvSpPr>
            <p:nvPr/>
          </p:nvSpPr>
          <p:spPr bwMode="auto">
            <a:xfrm>
              <a:off x="465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51"/>
            <p:cNvSpPr>
              <a:spLocks/>
            </p:cNvSpPr>
            <p:nvPr/>
          </p:nvSpPr>
          <p:spPr bwMode="auto">
            <a:xfrm>
              <a:off x="464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auto">
            <a:xfrm>
              <a:off x="672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53"/>
            <p:cNvSpPr>
              <a:spLocks/>
            </p:cNvSpPr>
            <p:nvPr/>
          </p:nvSpPr>
          <p:spPr bwMode="auto">
            <a:xfrm>
              <a:off x="671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54"/>
            <p:cNvSpPr>
              <a:spLocks/>
            </p:cNvSpPr>
            <p:nvPr/>
          </p:nvSpPr>
          <p:spPr bwMode="auto">
            <a:xfrm>
              <a:off x="465" y="967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55"/>
            <p:cNvSpPr>
              <a:spLocks/>
            </p:cNvSpPr>
            <p:nvPr/>
          </p:nvSpPr>
          <p:spPr bwMode="auto">
            <a:xfrm>
              <a:off x="464" y="967"/>
              <a:ext cx="292" cy="60"/>
            </a:xfrm>
            <a:custGeom>
              <a:avLst/>
              <a:gdLst>
                <a:gd name="T0" fmla="*/ 0 w 292"/>
                <a:gd name="T1" fmla="*/ 38 h 60"/>
                <a:gd name="T2" fmla="*/ 38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56"/>
            <p:cNvSpPr>
              <a:spLocks/>
            </p:cNvSpPr>
            <p:nvPr/>
          </p:nvSpPr>
          <p:spPr bwMode="auto">
            <a:xfrm>
              <a:off x="672" y="967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57"/>
            <p:cNvSpPr>
              <a:spLocks/>
            </p:cNvSpPr>
            <p:nvPr/>
          </p:nvSpPr>
          <p:spPr bwMode="auto">
            <a:xfrm>
              <a:off x="671" y="967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58"/>
            <p:cNvSpPr>
              <a:spLocks/>
            </p:cNvSpPr>
            <p:nvPr/>
          </p:nvSpPr>
          <p:spPr bwMode="auto">
            <a:xfrm>
              <a:off x="729" y="2774"/>
              <a:ext cx="287" cy="53"/>
            </a:xfrm>
            <a:custGeom>
              <a:avLst/>
              <a:gdLst>
                <a:gd name="T0" fmla="*/ 0 w 287"/>
                <a:gd name="T1" fmla="*/ 33 h 53"/>
                <a:gd name="T2" fmla="*/ 37 w 287"/>
                <a:gd name="T3" fmla="*/ 0 h 53"/>
                <a:gd name="T4" fmla="*/ 286 w 287"/>
                <a:gd name="T5" fmla="*/ 0 h 53"/>
                <a:gd name="T6" fmla="*/ 224 w 287"/>
                <a:gd name="T7" fmla="*/ 52 h 53"/>
                <a:gd name="T8" fmla="*/ 0 w 287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3"/>
                <a:gd name="T17" fmla="*/ 287 w 28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3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Freeform 59"/>
            <p:cNvSpPr>
              <a:spLocks/>
            </p:cNvSpPr>
            <p:nvPr/>
          </p:nvSpPr>
          <p:spPr bwMode="auto">
            <a:xfrm>
              <a:off x="727" y="2774"/>
              <a:ext cx="295" cy="61"/>
            </a:xfrm>
            <a:custGeom>
              <a:avLst/>
              <a:gdLst>
                <a:gd name="T0" fmla="*/ 0 w 295"/>
                <a:gd name="T1" fmla="*/ 38 h 61"/>
                <a:gd name="T2" fmla="*/ 38 w 295"/>
                <a:gd name="T3" fmla="*/ 0 h 61"/>
                <a:gd name="T4" fmla="*/ 294 w 295"/>
                <a:gd name="T5" fmla="*/ 0 h 61"/>
                <a:gd name="T6" fmla="*/ 231 w 295"/>
                <a:gd name="T7" fmla="*/ 60 h 61"/>
                <a:gd name="T8" fmla="*/ 0 w 295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61"/>
                <a:gd name="T17" fmla="*/ 295 w 29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61">
                  <a:moveTo>
                    <a:pt x="0" y="38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60"/>
            <p:cNvSpPr>
              <a:spLocks/>
            </p:cNvSpPr>
            <p:nvPr/>
          </p:nvSpPr>
          <p:spPr bwMode="auto">
            <a:xfrm>
              <a:off x="937" y="2774"/>
              <a:ext cx="79" cy="301"/>
            </a:xfrm>
            <a:custGeom>
              <a:avLst/>
              <a:gdLst>
                <a:gd name="T0" fmla="*/ 40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0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0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0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61"/>
            <p:cNvSpPr>
              <a:spLocks/>
            </p:cNvSpPr>
            <p:nvPr/>
          </p:nvSpPr>
          <p:spPr bwMode="auto">
            <a:xfrm>
              <a:off x="936" y="277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62"/>
            <p:cNvSpPr>
              <a:spLocks/>
            </p:cNvSpPr>
            <p:nvPr/>
          </p:nvSpPr>
          <p:spPr bwMode="auto">
            <a:xfrm>
              <a:off x="729" y="2433"/>
              <a:ext cx="287" cy="52"/>
            </a:xfrm>
            <a:custGeom>
              <a:avLst/>
              <a:gdLst>
                <a:gd name="T0" fmla="*/ 0 w 287"/>
                <a:gd name="T1" fmla="*/ 33 h 52"/>
                <a:gd name="T2" fmla="*/ 37 w 287"/>
                <a:gd name="T3" fmla="*/ 0 h 52"/>
                <a:gd name="T4" fmla="*/ 286 w 287"/>
                <a:gd name="T5" fmla="*/ 0 h 52"/>
                <a:gd name="T6" fmla="*/ 224 w 287"/>
                <a:gd name="T7" fmla="*/ 51 h 52"/>
                <a:gd name="T8" fmla="*/ 0 w 287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2"/>
                <a:gd name="T17" fmla="*/ 287 w 28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2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63"/>
            <p:cNvSpPr>
              <a:spLocks/>
            </p:cNvSpPr>
            <p:nvPr/>
          </p:nvSpPr>
          <p:spPr bwMode="auto">
            <a:xfrm>
              <a:off x="727" y="2433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Freeform 64"/>
            <p:cNvSpPr>
              <a:spLocks/>
            </p:cNvSpPr>
            <p:nvPr/>
          </p:nvSpPr>
          <p:spPr bwMode="auto">
            <a:xfrm>
              <a:off x="937" y="2433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Freeform 65"/>
            <p:cNvSpPr>
              <a:spLocks/>
            </p:cNvSpPr>
            <p:nvPr/>
          </p:nvSpPr>
          <p:spPr bwMode="auto">
            <a:xfrm>
              <a:off x="936" y="2433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Freeform 66"/>
            <p:cNvSpPr>
              <a:spLocks/>
            </p:cNvSpPr>
            <p:nvPr/>
          </p:nvSpPr>
          <p:spPr bwMode="auto">
            <a:xfrm>
              <a:off x="729" y="2054"/>
              <a:ext cx="287" cy="51"/>
            </a:xfrm>
            <a:custGeom>
              <a:avLst/>
              <a:gdLst>
                <a:gd name="T0" fmla="*/ 0 w 287"/>
                <a:gd name="T1" fmla="*/ 33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Freeform 67"/>
            <p:cNvSpPr>
              <a:spLocks/>
            </p:cNvSpPr>
            <p:nvPr/>
          </p:nvSpPr>
          <p:spPr bwMode="auto">
            <a:xfrm>
              <a:off x="727" y="2054"/>
              <a:ext cx="295" cy="59"/>
            </a:xfrm>
            <a:custGeom>
              <a:avLst/>
              <a:gdLst>
                <a:gd name="T0" fmla="*/ 0 w 295"/>
                <a:gd name="T1" fmla="*/ 39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9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Freeform 68"/>
            <p:cNvSpPr>
              <a:spLocks/>
            </p:cNvSpPr>
            <p:nvPr/>
          </p:nvSpPr>
          <p:spPr bwMode="auto">
            <a:xfrm>
              <a:off x="937" y="2054"/>
              <a:ext cx="79" cy="300"/>
            </a:xfrm>
            <a:custGeom>
              <a:avLst/>
              <a:gdLst>
                <a:gd name="T0" fmla="*/ 40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0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0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0" y="299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69"/>
            <p:cNvSpPr>
              <a:spLocks/>
            </p:cNvSpPr>
            <p:nvPr/>
          </p:nvSpPr>
          <p:spPr bwMode="auto">
            <a:xfrm>
              <a:off x="936" y="2054"/>
              <a:ext cx="86" cy="308"/>
            </a:xfrm>
            <a:custGeom>
              <a:avLst/>
              <a:gdLst>
                <a:gd name="T0" fmla="*/ 45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5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5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5" y="30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Freeform 70"/>
            <p:cNvSpPr>
              <a:spLocks/>
            </p:cNvSpPr>
            <p:nvPr/>
          </p:nvSpPr>
          <p:spPr bwMode="auto">
            <a:xfrm>
              <a:off x="729" y="1704"/>
              <a:ext cx="287" cy="53"/>
            </a:xfrm>
            <a:custGeom>
              <a:avLst/>
              <a:gdLst>
                <a:gd name="T0" fmla="*/ 0 w 287"/>
                <a:gd name="T1" fmla="*/ 33 h 53"/>
                <a:gd name="T2" fmla="*/ 37 w 287"/>
                <a:gd name="T3" fmla="*/ 0 h 53"/>
                <a:gd name="T4" fmla="*/ 286 w 287"/>
                <a:gd name="T5" fmla="*/ 0 h 53"/>
                <a:gd name="T6" fmla="*/ 224 w 287"/>
                <a:gd name="T7" fmla="*/ 52 h 53"/>
                <a:gd name="T8" fmla="*/ 0 w 287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3"/>
                <a:gd name="T17" fmla="*/ 287 w 28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3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7" name="Freeform 71"/>
            <p:cNvSpPr>
              <a:spLocks/>
            </p:cNvSpPr>
            <p:nvPr/>
          </p:nvSpPr>
          <p:spPr bwMode="auto">
            <a:xfrm>
              <a:off x="727" y="1704"/>
              <a:ext cx="295" cy="61"/>
            </a:xfrm>
            <a:custGeom>
              <a:avLst/>
              <a:gdLst>
                <a:gd name="T0" fmla="*/ 0 w 295"/>
                <a:gd name="T1" fmla="*/ 38 h 61"/>
                <a:gd name="T2" fmla="*/ 38 w 295"/>
                <a:gd name="T3" fmla="*/ 0 h 61"/>
                <a:gd name="T4" fmla="*/ 294 w 295"/>
                <a:gd name="T5" fmla="*/ 0 h 61"/>
                <a:gd name="T6" fmla="*/ 231 w 295"/>
                <a:gd name="T7" fmla="*/ 60 h 61"/>
                <a:gd name="T8" fmla="*/ 0 w 295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61"/>
                <a:gd name="T17" fmla="*/ 295 w 29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61">
                  <a:moveTo>
                    <a:pt x="0" y="38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Freeform 72"/>
            <p:cNvSpPr>
              <a:spLocks/>
            </p:cNvSpPr>
            <p:nvPr/>
          </p:nvSpPr>
          <p:spPr bwMode="auto">
            <a:xfrm>
              <a:off x="937" y="1704"/>
              <a:ext cx="79" cy="301"/>
            </a:xfrm>
            <a:custGeom>
              <a:avLst/>
              <a:gdLst>
                <a:gd name="T0" fmla="*/ 40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0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0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0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Freeform 73"/>
            <p:cNvSpPr>
              <a:spLocks/>
            </p:cNvSpPr>
            <p:nvPr/>
          </p:nvSpPr>
          <p:spPr bwMode="auto">
            <a:xfrm>
              <a:off x="936" y="170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0" name="Freeform 74"/>
            <p:cNvSpPr>
              <a:spLocks/>
            </p:cNvSpPr>
            <p:nvPr/>
          </p:nvSpPr>
          <p:spPr bwMode="auto">
            <a:xfrm>
              <a:off x="729" y="1337"/>
              <a:ext cx="287" cy="51"/>
            </a:xfrm>
            <a:custGeom>
              <a:avLst/>
              <a:gdLst>
                <a:gd name="T0" fmla="*/ 0 w 287"/>
                <a:gd name="T1" fmla="*/ 32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2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Freeform 75"/>
            <p:cNvSpPr>
              <a:spLocks/>
            </p:cNvSpPr>
            <p:nvPr/>
          </p:nvSpPr>
          <p:spPr bwMode="auto">
            <a:xfrm>
              <a:off x="727" y="1337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2" name="Freeform 76"/>
            <p:cNvSpPr>
              <a:spLocks/>
            </p:cNvSpPr>
            <p:nvPr/>
          </p:nvSpPr>
          <p:spPr bwMode="auto">
            <a:xfrm>
              <a:off x="937" y="1337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936" y="1337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Freeform 78"/>
            <p:cNvSpPr>
              <a:spLocks/>
            </p:cNvSpPr>
            <p:nvPr/>
          </p:nvSpPr>
          <p:spPr bwMode="auto">
            <a:xfrm>
              <a:off x="994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Freeform 79"/>
            <p:cNvSpPr>
              <a:spLocks/>
            </p:cNvSpPr>
            <p:nvPr/>
          </p:nvSpPr>
          <p:spPr bwMode="auto">
            <a:xfrm>
              <a:off x="993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auto">
            <a:xfrm>
              <a:off x="1202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auto">
            <a:xfrm>
              <a:off x="1201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Freeform 82"/>
            <p:cNvSpPr>
              <a:spLocks/>
            </p:cNvSpPr>
            <p:nvPr/>
          </p:nvSpPr>
          <p:spPr bwMode="auto">
            <a:xfrm>
              <a:off x="994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83"/>
            <p:cNvSpPr>
              <a:spLocks/>
            </p:cNvSpPr>
            <p:nvPr/>
          </p:nvSpPr>
          <p:spPr bwMode="auto">
            <a:xfrm>
              <a:off x="993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Freeform 84"/>
            <p:cNvSpPr>
              <a:spLocks/>
            </p:cNvSpPr>
            <p:nvPr/>
          </p:nvSpPr>
          <p:spPr bwMode="auto">
            <a:xfrm>
              <a:off x="1202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85"/>
            <p:cNvSpPr>
              <a:spLocks/>
            </p:cNvSpPr>
            <p:nvPr/>
          </p:nvSpPr>
          <p:spPr bwMode="auto">
            <a:xfrm>
              <a:off x="1201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Freeform 86"/>
            <p:cNvSpPr>
              <a:spLocks/>
            </p:cNvSpPr>
            <p:nvPr/>
          </p:nvSpPr>
          <p:spPr bwMode="auto">
            <a:xfrm>
              <a:off x="994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3" name="Freeform 87"/>
            <p:cNvSpPr>
              <a:spLocks/>
            </p:cNvSpPr>
            <p:nvPr/>
          </p:nvSpPr>
          <p:spPr bwMode="auto">
            <a:xfrm>
              <a:off x="993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4" name="Freeform 88"/>
            <p:cNvSpPr>
              <a:spLocks/>
            </p:cNvSpPr>
            <p:nvPr/>
          </p:nvSpPr>
          <p:spPr bwMode="auto">
            <a:xfrm>
              <a:off x="1202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Freeform 89"/>
            <p:cNvSpPr>
              <a:spLocks/>
            </p:cNvSpPr>
            <p:nvPr/>
          </p:nvSpPr>
          <p:spPr bwMode="auto">
            <a:xfrm>
              <a:off x="1201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6" name="Freeform 90"/>
            <p:cNvSpPr>
              <a:spLocks/>
            </p:cNvSpPr>
            <p:nvPr/>
          </p:nvSpPr>
          <p:spPr bwMode="auto">
            <a:xfrm>
              <a:off x="1258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6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Freeform 91"/>
            <p:cNvSpPr>
              <a:spLocks/>
            </p:cNvSpPr>
            <p:nvPr/>
          </p:nvSpPr>
          <p:spPr bwMode="auto">
            <a:xfrm>
              <a:off x="1257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1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Freeform 92"/>
            <p:cNvSpPr>
              <a:spLocks/>
            </p:cNvSpPr>
            <p:nvPr/>
          </p:nvSpPr>
          <p:spPr bwMode="auto">
            <a:xfrm>
              <a:off x="1465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93"/>
            <p:cNvSpPr>
              <a:spLocks/>
            </p:cNvSpPr>
            <p:nvPr/>
          </p:nvSpPr>
          <p:spPr bwMode="auto">
            <a:xfrm>
              <a:off x="1464" y="2774"/>
              <a:ext cx="86" cy="309"/>
            </a:xfrm>
            <a:custGeom>
              <a:avLst/>
              <a:gdLst>
                <a:gd name="T0" fmla="*/ 46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6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6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6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Freeform 94"/>
            <p:cNvSpPr>
              <a:spLocks/>
            </p:cNvSpPr>
            <p:nvPr/>
          </p:nvSpPr>
          <p:spPr bwMode="auto">
            <a:xfrm>
              <a:off x="1258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6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Freeform 95"/>
            <p:cNvSpPr>
              <a:spLocks/>
            </p:cNvSpPr>
            <p:nvPr/>
          </p:nvSpPr>
          <p:spPr bwMode="auto">
            <a:xfrm>
              <a:off x="1257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96"/>
            <p:cNvSpPr>
              <a:spLocks/>
            </p:cNvSpPr>
            <p:nvPr/>
          </p:nvSpPr>
          <p:spPr bwMode="auto">
            <a:xfrm>
              <a:off x="1465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97"/>
            <p:cNvSpPr>
              <a:spLocks/>
            </p:cNvSpPr>
            <p:nvPr/>
          </p:nvSpPr>
          <p:spPr bwMode="auto">
            <a:xfrm>
              <a:off x="1464" y="2433"/>
              <a:ext cx="86" cy="307"/>
            </a:xfrm>
            <a:custGeom>
              <a:avLst/>
              <a:gdLst>
                <a:gd name="T0" fmla="*/ 46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6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6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6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Freeform 98"/>
            <p:cNvSpPr>
              <a:spLocks/>
            </p:cNvSpPr>
            <p:nvPr/>
          </p:nvSpPr>
          <p:spPr bwMode="auto">
            <a:xfrm>
              <a:off x="1258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6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Freeform 99"/>
            <p:cNvSpPr>
              <a:spLocks/>
            </p:cNvSpPr>
            <p:nvPr/>
          </p:nvSpPr>
          <p:spPr bwMode="auto">
            <a:xfrm>
              <a:off x="1257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Freeform 100"/>
            <p:cNvSpPr>
              <a:spLocks/>
            </p:cNvSpPr>
            <p:nvPr/>
          </p:nvSpPr>
          <p:spPr bwMode="auto">
            <a:xfrm>
              <a:off x="1465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01"/>
            <p:cNvSpPr>
              <a:spLocks/>
            </p:cNvSpPr>
            <p:nvPr/>
          </p:nvSpPr>
          <p:spPr bwMode="auto">
            <a:xfrm>
              <a:off x="1464" y="2054"/>
              <a:ext cx="86" cy="308"/>
            </a:xfrm>
            <a:custGeom>
              <a:avLst/>
              <a:gdLst>
                <a:gd name="T0" fmla="*/ 46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6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6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6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Freeform 102"/>
            <p:cNvSpPr>
              <a:spLocks/>
            </p:cNvSpPr>
            <p:nvPr/>
          </p:nvSpPr>
          <p:spPr bwMode="auto">
            <a:xfrm>
              <a:off x="152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Freeform 103"/>
            <p:cNvSpPr>
              <a:spLocks/>
            </p:cNvSpPr>
            <p:nvPr/>
          </p:nvSpPr>
          <p:spPr bwMode="auto">
            <a:xfrm>
              <a:off x="152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Freeform 104"/>
            <p:cNvSpPr>
              <a:spLocks/>
            </p:cNvSpPr>
            <p:nvPr/>
          </p:nvSpPr>
          <p:spPr bwMode="auto">
            <a:xfrm>
              <a:off x="1731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Freeform 105"/>
            <p:cNvSpPr>
              <a:spLocks/>
            </p:cNvSpPr>
            <p:nvPr/>
          </p:nvSpPr>
          <p:spPr bwMode="auto">
            <a:xfrm>
              <a:off x="1730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Freeform 106"/>
            <p:cNvSpPr>
              <a:spLocks/>
            </p:cNvSpPr>
            <p:nvPr/>
          </p:nvSpPr>
          <p:spPr bwMode="auto">
            <a:xfrm>
              <a:off x="152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Freeform 107"/>
            <p:cNvSpPr>
              <a:spLocks/>
            </p:cNvSpPr>
            <p:nvPr/>
          </p:nvSpPr>
          <p:spPr bwMode="auto">
            <a:xfrm>
              <a:off x="152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Freeform 108"/>
            <p:cNvSpPr>
              <a:spLocks/>
            </p:cNvSpPr>
            <p:nvPr/>
          </p:nvSpPr>
          <p:spPr bwMode="auto">
            <a:xfrm>
              <a:off x="1731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5" name="Freeform 109"/>
            <p:cNvSpPr>
              <a:spLocks/>
            </p:cNvSpPr>
            <p:nvPr/>
          </p:nvSpPr>
          <p:spPr bwMode="auto">
            <a:xfrm>
              <a:off x="1730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6" name="Freeform 110"/>
            <p:cNvSpPr>
              <a:spLocks/>
            </p:cNvSpPr>
            <p:nvPr/>
          </p:nvSpPr>
          <p:spPr bwMode="auto">
            <a:xfrm>
              <a:off x="152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7" name="Freeform 111"/>
            <p:cNvSpPr>
              <a:spLocks/>
            </p:cNvSpPr>
            <p:nvPr/>
          </p:nvSpPr>
          <p:spPr bwMode="auto">
            <a:xfrm>
              <a:off x="152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8" name="Freeform 112"/>
            <p:cNvSpPr>
              <a:spLocks/>
            </p:cNvSpPr>
            <p:nvPr/>
          </p:nvSpPr>
          <p:spPr bwMode="auto">
            <a:xfrm>
              <a:off x="1731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9" name="Freeform 113"/>
            <p:cNvSpPr>
              <a:spLocks/>
            </p:cNvSpPr>
            <p:nvPr/>
          </p:nvSpPr>
          <p:spPr bwMode="auto">
            <a:xfrm>
              <a:off x="1730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0" name="Freeform 114"/>
            <p:cNvSpPr>
              <a:spLocks/>
            </p:cNvSpPr>
            <p:nvPr/>
          </p:nvSpPr>
          <p:spPr bwMode="auto">
            <a:xfrm>
              <a:off x="1787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6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1" name="Freeform 115"/>
            <p:cNvSpPr>
              <a:spLocks/>
            </p:cNvSpPr>
            <p:nvPr/>
          </p:nvSpPr>
          <p:spPr bwMode="auto">
            <a:xfrm>
              <a:off x="1786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1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Freeform 116"/>
            <p:cNvSpPr>
              <a:spLocks/>
            </p:cNvSpPr>
            <p:nvPr/>
          </p:nvSpPr>
          <p:spPr bwMode="auto">
            <a:xfrm>
              <a:off x="1994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Freeform 117"/>
            <p:cNvSpPr>
              <a:spLocks/>
            </p:cNvSpPr>
            <p:nvPr/>
          </p:nvSpPr>
          <p:spPr bwMode="auto">
            <a:xfrm>
              <a:off x="1993" y="2774"/>
              <a:ext cx="86" cy="309"/>
            </a:xfrm>
            <a:custGeom>
              <a:avLst/>
              <a:gdLst>
                <a:gd name="T0" fmla="*/ 46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6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6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6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Freeform 118"/>
            <p:cNvSpPr>
              <a:spLocks/>
            </p:cNvSpPr>
            <p:nvPr/>
          </p:nvSpPr>
          <p:spPr bwMode="auto">
            <a:xfrm>
              <a:off x="1787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6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Freeform 119"/>
            <p:cNvSpPr>
              <a:spLocks/>
            </p:cNvSpPr>
            <p:nvPr/>
          </p:nvSpPr>
          <p:spPr bwMode="auto">
            <a:xfrm>
              <a:off x="1786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Freeform 120"/>
            <p:cNvSpPr>
              <a:spLocks/>
            </p:cNvSpPr>
            <p:nvPr/>
          </p:nvSpPr>
          <p:spPr bwMode="auto">
            <a:xfrm>
              <a:off x="1994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Freeform 121"/>
            <p:cNvSpPr>
              <a:spLocks/>
            </p:cNvSpPr>
            <p:nvPr/>
          </p:nvSpPr>
          <p:spPr bwMode="auto">
            <a:xfrm>
              <a:off x="1993" y="2433"/>
              <a:ext cx="86" cy="307"/>
            </a:xfrm>
            <a:custGeom>
              <a:avLst/>
              <a:gdLst>
                <a:gd name="T0" fmla="*/ 46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6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6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6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8" name="Freeform 122"/>
            <p:cNvSpPr>
              <a:spLocks/>
            </p:cNvSpPr>
            <p:nvPr/>
          </p:nvSpPr>
          <p:spPr bwMode="auto">
            <a:xfrm>
              <a:off x="1787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6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9" name="Freeform 123"/>
            <p:cNvSpPr>
              <a:spLocks/>
            </p:cNvSpPr>
            <p:nvPr/>
          </p:nvSpPr>
          <p:spPr bwMode="auto">
            <a:xfrm>
              <a:off x="1786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0" name="Freeform 124"/>
            <p:cNvSpPr>
              <a:spLocks/>
            </p:cNvSpPr>
            <p:nvPr/>
          </p:nvSpPr>
          <p:spPr bwMode="auto">
            <a:xfrm>
              <a:off x="1994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1" name="Freeform 125"/>
            <p:cNvSpPr>
              <a:spLocks/>
            </p:cNvSpPr>
            <p:nvPr/>
          </p:nvSpPr>
          <p:spPr bwMode="auto">
            <a:xfrm>
              <a:off x="1993" y="2054"/>
              <a:ext cx="86" cy="308"/>
            </a:xfrm>
            <a:custGeom>
              <a:avLst/>
              <a:gdLst>
                <a:gd name="T0" fmla="*/ 46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6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6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6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2" name="Freeform 126"/>
            <p:cNvSpPr>
              <a:spLocks/>
            </p:cNvSpPr>
            <p:nvPr/>
          </p:nvSpPr>
          <p:spPr bwMode="auto">
            <a:xfrm>
              <a:off x="2059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3" name="Freeform 127"/>
            <p:cNvSpPr>
              <a:spLocks/>
            </p:cNvSpPr>
            <p:nvPr/>
          </p:nvSpPr>
          <p:spPr bwMode="auto">
            <a:xfrm>
              <a:off x="2058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4" name="Freeform 128"/>
            <p:cNvSpPr>
              <a:spLocks/>
            </p:cNvSpPr>
            <p:nvPr/>
          </p:nvSpPr>
          <p:spPr bwMode="auto">
            <a:xfrm>
              <a:off x="2265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5" name="Freeform 129"/>
            <p:cNvSpPr>
              <a:spLocks/>
            </p:cNvSpPr>
            <p:nvPr/>
          </p:nvSpPr>
          <p:spPr bwMode="auto">
            <a:xfrm>
              <a:off x="2264" y="277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6" name="Freeform 130"/>
            <p:cNvSpPr>
              <a:spLocks/>
            </p:cNvSpPr>
            <p:nvPr/>
          </p:nvSpPr>
          <p:spPr bwMode="auto">
            <a:xfrm>
              <a:off x="2059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7" name="Freeform 131"/>
            <p:cNvSpPr>
              <a:spLocks/>
            </p:cNvSpPr>
            <p:nvPr/>
          </p:nvSpPr>
          <p:spPr bwMode="auto">
            <a:xfrm>
              <a:off x="2058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8" name="Freeform 132"/>
            <p:cNvSpPr>
              <a:spLocks/>
            </p:cNvSpPr>
            <p:nvPr/>
          </p:nvSpPr>
          <p:spPr bwMode="auto">
            <a:xfrm>
              <a:off x="2265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Freeform 133"/>
            <p:cNvSpPr>
              <a:spLocks/>
            </p:cNvSpPr>
            <p:nvPr/>
          </p:nvSpPr>
          <p:spPr bwMode="auto">
            <a:xfrm>
              <a:off x="2264" y="2433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0" name="Freeform 134"/>
            <p:cNvSpPr>
              <a:spLocks/>
            </p:cNvSpPr>
            <p:nvPr/>
          </p:nvSpPr>
          <p:spPr bwMode="auto">
            <a:xfrm>
              <a:off x="2059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1" name="Freeform 135"/>
            <p:cNvSpPr>
              <a:spLocks/>
            </p:cNvSpPr>
            <p:nvPr/>
          </p:nvSpPr>
          <p:spPr bwMode="auto">
            <a:xfrm>
              <a:off x="2058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2" name="Freeform 136"/>
            <p:cNvSpPr>
              <a:spLocks/>
            </p:cNvSpPr>
            <p:nvPr/>
          </p:nvSpPr>
          <p:spPr bwMode="auto">
            <a:xfrm>
              <a:off x="2265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3" name="Freeform 137"/>
            <p:cNvSpPr>
              <a:spLocks/>
            </p:cNvSpPr>
            <p:nvPr/>
          </p:nvSpPr>
          <p:spPr bwMode="auto">
            <a:xfrm>
              <a:off x="2264" y="2054"/>
              <a:ext cx="86" cy="308"/>
            </a:xfrm>
            <a:custGeom>
              <a:avLst/>
              <a:gdLst>
                <a:gd name="T0" fmla="*/ 45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5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5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4" name="Freeform 138"/>
            <p:cNvSpPr>
              <a:spLocks/>
            </p:cNvSpPr>
            <p:nvPr/>
          </p:nvSpPr>
          <p:spPr bwMode="auto">
            <a:xfrm>
              <a:off x="2329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7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5" name="Freeform 139"/>
            <p:cNvSpPr>
              <a:spLocks/>
            </p:cNvSpPr>
            <p:nvPr/>
          </p:nvSpPr>
          <p:spPr bwMode="auto">
            <a:xfrm>
              <a:off x="2328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8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6" name="Freeform 140"/>
            <p:cNvSpPr>
              <a:spLocks/>
            </p:cNvSpPr>
            <p:nvPr/>
          </p:nvSpPr>
          <p:spPr bwMode="auto">
            <a:xfrm>
              <a:off x="2537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7" name="Freeform 141"/>
            <p:cNvSpPr>
              <a:spLocks/>
            </p:cNvSpPr>
            <p:nvPr/>
          </p:nvSpPr>
          <p:spPr bwMode="auto">
            <a:xfrm>
              <a:off x="2536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8" name="Freeform 142"/>
            <p:cNvSpPr>
              <a:spLocks/>
            </p:cNvSpPr>
            <p:nvPr/>
          </p:nvSpPr>
          <p:spPr bwMode="auto">
            <a:xfrm>
              <a:off x="2329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7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9" name="Freeform 143"/>
            <p:cNvSpPr>
              <a:spLocks/>
            </p:cNvSpPr>
            <p:nvPr/>
          </p:nvSpPr>
          <p:spPr bwMode="auto">
            <a:xfrm>
              <a:off x="2328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0" name="Freeform 144"/>
            <p:cNvSpPr>
              <a:spLocks/>
            </p:cNvSpPr>
            <p:nvPr/>
          </p:nvSpPr>
          <p:spPr bwMode="auto">
            <a:xfrm>
              <a:off x="2537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1" name="Freeform 145"/>
            <p:cNvSpPr>
              <a:spLocks/>
            </p:cNvSpPr>
            <p:nvPr/>
          </p:nvSpPr>
          <p:spPr bwMode="auto">
            <a:xfrm>
              <a:off x="2536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2" name="Freeform 146"/>
            <p:cNvSpPr>
              <a:spLocks/>
            </p:cNvSpPr>
            <p:nvPr/>
          </p:nvSpPr>
          <p:spPr bwMode="auto">
            <a:xfrm>
              <a:off x="2329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7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3" name="Freeform 147"/>
            <p:cNvSpPr>
              <a:spLocks/>
            </p:cNvSpPr>
            <p:nvPr/>
          </p:nvSpPr>
          <p:spPr bwMode="auto">
            <a:xfrm>
              <a:off x="2328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4" name="Freeform 148"/>
            <p:cNvSpPr>
              <a:spLocks/>
            </p:cNvSpPr>
            <p:nvPr/>
          </p:nvSpPr>
          <p:spPr bwMode="auto">
            <a:xfrm>
              <a:off x="2537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5" name="Freeform 149"/>
            <p:cNvSpPr>
              <a:spLocks/>
            </p:cNvSpPr>
            <p:nvPr/>
          </p:nvSpPr>
          <p:spPr bwMode="auto">
            <a:xfrm>
              <a:off x="2536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6" name="Freeform 150"/>
            <p:cNvSpPr>
              <a:spLocks/>
            </p:cNvSpPr>
            <p:nvPr/>
          </p:nvSpPr>
          <p:spPr bwMode="auto">
            <a:xfrm>
              <a:off x="2593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7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7" name="Freeform 151"/>
            <p:cNvSpPr>
              <a:spLocks/>
            </p:cNvSpPr>
            <p:nvPr/>
          </p:nvSpPr>
          <p:spPr bwMode="auto">
            <a:xfrm>
              <a:off x="2592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8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8" name="Freeform 152"/>
            <p:cNvSpPr>
              <a:spLocks/>
            </p:cNvSpPr>
            <p:nvPr/>
          </p:nvSpPr>
          <p:spPr bwMode="auto">
            <a:xfrm>
              <a:off x="2801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9" name="Freeform 153"/>
            <p:cNvSpPr>
              <a:spLocks/>
            </p:cNvSpPr>
            <p:nvPr/>
          </p:nvSpPr>
          <p:spPr bwMode="auto">
            <a:xfrm>
              <a:off x="2800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0" name="Freeform 154"/>
            <p:cNvSpPr>
              <a:spLocks/>
            </p:cNvSpPr>
            <p:nvPr/>
          </p:nvSpPr>
          <p:spPr bwMode="auto">
            <a:xfrm>
              <a:off x="2593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7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1" name="Freeform 155"/>
            <p:cNvSpPr>
              <a:spLocks/>
            </p:cNvSpPr>
            <p:nvPr/>
          </p:nvSpPr>
          <p:spPr bwMode="auto">
            <a:xfrm>
              <a:off x="2592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2" name="Freeform 156"/>
            <p:cNvSpPr>
              <a:spLocks/>
            </p:cNvSpPr>
            <p:nvPr/>
          </p:nvSpPr>
          <p:spPr bwMode="auto">
            <a:xfrm>
              <a:off x="2801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3" name="Freeform 157"/>
            <p:cNvSpPr>
              <a:spLocks/>
            </p:cNvSpPr>
            <p:nvPr/>
          </p:nvSpPr>
          <p:spPr bwMode="auto">
            <a:xfrm>
              <a:off x="2800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4" name="Freeform 158"/>
            <p:cNvSpPr>
              <a:spLocks/>
            </p:cNvSpPr>
            <p:nvPr/>
          </p:nvSpPr>
          <p:spPr bwMode="auto">
            <a:xfrm>
              <a:off x="2593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7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5" name="Freeform 159"/>
            <p:cNvSpPr>
              <a:spLocks/>
            </p:cNvSpPr>
            <p:nvPr/>
          </p:nvSpPr>
          <p:spPr bwMode="auto">
            <a:xfrm>
              <a:off x="2592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6" name="Freeform 160"/>
            <p:cNvSpPr>
              <a:spLocks/>
            </p:cNvSpPr>
            <p:nvPr/>
          </p:nvSpPr>
          <p:spPr bwMode="auto">
            <a:xfrm>
              <a:off x="2801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7" name="Freeform 161"/>
            <p:cNvSpPr>
              <a:spLocks/>
            </p:cNvSpPr>
            <p:nvPr/>
          </p:nvSpPr>
          <p:spPr bwMode="auto">
            <a:xfrm>
              <a:off x="2800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8" name="Freeform 162"/>
            <p:cNvSpPr>
              <a:spLocks/>
            </p:cNvSpPr>
            <p:nvPr/>
          </p:nvSpPr>
          <p:spPr bwMode="auto">
            <a:xfrm>
              <a:off x="2858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39" name="Freeform 163"/>
            <p:cNvSpPr>
              <a:spLocks/>
            </p:cNvSpPr>
            <p:nvPr/>
          </p:nvSpPr>
          <p:spPr bwMode="auto">
            <a:xfrm>
              <a:off x="2857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0" name="Freeform 164"/>
            <p:cNvSpPr>
              <a:spLocks/>
            </p:cNvSpPr>
            <p:nvPr/>
          </p:nvSpPr>
          <p:spPr bwMode="auto">
            <a:xfrm>
              <a:off x="3066" y="277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1" name="Freeform 165"/>
            <p:cNvSpPr>
              <a:spLocks/>
            </p:cNvSpPr>
            <p:nvPr/>
          </p:nvSpPr>
          <p:spPr bwMode="auto">
            <a:xfrm>
              <a:off x="3065" y="277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2" name="Freeform 166"/>
            <p:cNvSpPr>
              <a:spLocks/>
            </p:cNvSpPr>
            <p:nvPr/>
          </p:nvSpPr>
          <p:spPr bwMode="auto">
            <a:xfrm>
              <a:off x="2858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3" name="Freeform 167"/>
            <p:cNvSpPr>
              <a:spLocks/>
            </p:cNvSpPr>
            <p:nvPr/>
          </p:nvSpPr>
          <p:spPr bwMode="auto">
            <a:xfrm>
              <a:off x="2857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4" name="Freeform 168"/>
            <p:cNvSpPr>
              <a:spLocks/>
            </p:cNvSpPr>
            <p:nvPr/>
          </p:nvSpPr>
          <p:spPr bwMode="auto">
            <a:xfrm>
              <a:off x="3066" y="2433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5" name="Freeform 169"/>
            <p:cNvSpPr>
              <a:spLocks/>
            </p:cNvSpPr>
            <p:nvPr/>
          </p:nvSpPr>
          <p:spPr bwMode="auto">
            <a:xfrm>
              <a:off x="3065" y="2433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6" name="Freeform 170"/>
            <p:cNvSpPr>
              <a:spLocks/>
            </p:cNvSpPr>
            <p:nvPr/>
          </p:nvSpPr>
          <p:spPr bwMode="auto">
            <a:xfrm>
              <a:off x="2858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7" name="Freeform 171"/>
            <p:cNvSpPr>
              <a:spLocks/>
            </p:cNvSpPr>
            <p:nvPr/>
          </p:nvSpPr>
          <p:spPr bwMode="auto">
            <a:xfrm>
              <a:off x="2857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8" name="Freeform 172"/>
            <p:cNvSpPr>
              <a:spLocks/>
            </p:cNvSpPr>
            <p:nvPr/>
          </p:nvSpPr>
          <p:spPr bwMode="auto">
            <a:xfrm>
              <a:off x="3066" y="2054"/>
              <a:ext cx="77" cy="300"/>
            </a:xfrm>
            <a:custGeom>
              <a:avLst/>
              <a:gdLst>
                <a:gd name="T0" fmla="*/ 42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2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2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9" name="Freeform 173"/>
            <p:cNvSpPr>
              <a:spLocks/>
            </p:cNvSpPr>
            <p:nvPr/>
          </p:nvSpPr>
          <p:spPr bwMode="auto">
            <a:xfrm>
              <a:off x="3065" y="2054"/>
              <a:ext cx="84" cy="308"/>
            </a:xfrm>
            <a:custGeom>
              <a:avLst/>
              <a:gdLst>
                <a:gd name="T0" fmla="*/ 45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5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5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0" name="Freeform 174"/>
            <p:cNvSpPr>
              <a:spLocks/>
            </p:cNvSpPr>
            <p:nvPr/>
          </p:nvSpPr>
          <p:spPr bwMode="auto">
            <a:xfrm>
              <a:off x="3123" y="2774"/>
              <a:ext cx="284" cy="53"/>
            </a:xfrm>
            <a:custGeom>
              <a:avLst/>
              <a:gdLst>
                <a:gd name="T0" fmla="*/ 0 w 284"/>
                <a:gd name="T1" fmla="*/ 33 h 53"/>
                <a:gd name="T2" fmla="*/ 36 w 284"/>
                <a:gd name="T3" fmla="*/ 0 h 53"/>
                <a:gd name="T4" fmla="*/ 283 w 284"/>
                <a:gd name="T5" fmla="*/ 0 h 53"/>
                <a:gd name="T6" fmla="*/ 223 w 284"/>
                <a:gd name="T7" fmla="*/ 52 h 53"/>
                <a:gd name="T8" fmla="*/ 0 w 284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3"/>
                <a:gd name="T17" fmla="*/ 284 w 28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3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1" name="Freeform 175"/>
            <p:cNvSpPr>
              <a:spLocks/>
            </p:cNvSpPr>
            <p:nvPr/>
          </p:nvSpPr>
          <p:spPr bwMode="auto">
            <a:xfrm>
              <a:off x="3122" y="2774"/>
              <a:ext cx="291" cy="61"/>
            </a:xfrm>
            <a:custGeom>
              <a:avLst/>
              <a:gdLst>
                <a:gd name="T0" fmla="*/ 0 w 291"/>
                <a:gd name="T1" fmla="*/ 38 h 61"/>
                <a:gd name="T2" fmla="*/ 37 w 291"/>
                <a:gd name="T3" fmla="*/ 0 h 61"/>
                <a:gd name="T4" fmla="*/ 290 w 291"/>
                <a:gd name="T5" fmla="*/ 0 h 61"/>
                <a:gd name="T6" fmla="*/ 229 w 291"/>
                <a:gd name="T7" fmla="*/ 60 h 61"/>
                <a:gd name="T8" fmla="*/ 0 w 291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61"/>
                <a:gd name="T17" fmla="*/ 291 w 29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61">
                  <a:moveTo>
                    <a:pt x="0" y="38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2" name="Freeform 176"/>
            <p:cNvSpPr>
              <a:spLocks/>
            </p:cNvSpPr>
            <p:nvPr/>
          </p:nvSpPr>
          <p:spPr bwMode="auto">
            <a:xfrm>
              <a:off x="3329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3" name="Freeform 177"/>
            <p:cNvSpPr>
              <a:spLocks/>
            </p:cNvSpPr>
            <p:nvPr/>
          </p:nvSpPr>
          <p:spPr bwMode="auto">
            <a:xfrm>
              <a:off x="3328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4" name="Freeform 178"/>
            <p:cNvSpPr>
              <a:spLocks/>
            </p:cNvSpPr>
            <p:nvPr/>
          </p:nvSpPr>
          <p:spPr bwMode="auto">
            <a:xfrm>
              <a:off x="3123" y="2433"/>
              <a:ext cx="284" cy="52"/>
            </a:xfrm>
            <a:custGeom>
              <a:avLst/>
              <a:gdLst>
                <a:gd name="T0" fmla="*/ 0 w 284"/>
                <a:gd name="T1" fmla="*/ 33 h 52"/>
                <a:gd name="T2" fmla="*/ 36 w 284"/>
                <a:gd name="T3" fmla="*/ 0 h 52"/>
                <a:gd name="T4" fmla="*/ 283 w 284"/>
                <a:gd name="T5" fmla="*/ 0 h 52"/>
                <a:gd name="T6" fmla="*/ 223 w 284"/>
                <a:gd name="T7" fmla="*/ 51 h 52"/>
                <a:gd name="T8" fmla="*/ 0 w 284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2"/>
                <a:gd name="T17" fmla="*/ 284 w 28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2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5" name="Freeform 179"/>
            <p:cNvSpPr>
              <a:spLocks/>
            </p:cNvSpPr>
            <p:nvPr/>
          </p:nvSpPr>
          <p:spPr bwMode="auto">
            <a:xfrm>
              <a:off x="3122" y="2433"/>
              <a:ext cx="291" cy="59"/>
            </a:xfrm>
            <a:custGeom>
              <a:avLst/>
              <a:gdLst>
                <a:gd name="T0" fmla="*/ 0 w 291"/>
                <a:gd name="T1" fmla="*/ 37 h 59"/>
                <a:gd name="T2" fmla="*/ 37 w 291"/>
                <a:gd name="T3" fmla="*/ 0 h 59"/>
                <a:gd name="T4" fmla="*/ 290 w 291"/>
                <a:gd name="T5" fmla="*/ 0 h 59"/>
                <a:gd name="T6" fmla="*/ 229 w 291"/>
                <a:gd name="T7" fmla="*/ 58 h 59"/>
                <a:gd name="T8" fmla="*/ 0 w 291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59"/>
                <a:gd name="T17" fmla="*/ 291 w 29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59">
                  <a:moveTo>
                    <a:pt x="0" y="37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6" name="Freeform 180"/>
            <p:cNvSpPr>
              <a:spLocks/>
            </p:cNvSpPr>
            <p:nvPr/>
          </p:nvSpPr>
          <p:spPr bwMode="auto">
            <a:xfrm>
              <a:off x="3329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7" name="Freeform 181"/>
            <p:cNvSpPr>
              <a:spLocks/>
            </p:cNvSpPr>
            <p:nvPr/>
          </p:nvSpPr>
          <p:spPr bwMode="auto">
            <a:xfrm>
              <a:off x="3328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8" name="Freeform 182"/>
            <p:cNvSpPr>
              <a:spLocks/>
            </p:cNvSpPr>
            <p:nvPr/>
          </p:nvSpPr>
          <p:spPr bwMode="auto">
            <a:xfrm>
              <a:off x="3123" y="2054"/>
              <a:ext cx="284" cy="51"/>
            </a:xfrm>
            <a:custGeom>
              <a:avLst/>
              <a:gdLst>
                <a:gd name="T0" fmla="*/ 0 w 284"/>
                <a:gd name="T1" fmla="*/ 33 h 51"/>
                <a:gd name="T2" fmla="*/ 36 w 284"/>
                <a:gd name="T3" fmla="*/ 0 h 51"/>
                <a:gd name="T4" fmla="*/ 283 w 284"/>
                <a:gd name="T5" fmla="*/ 0 h 51"/>
                <a:gd name="T6" fmla="*/ 223 w 284"/>
                <a:gd name="T7" fmla="*/ 50 h 51"/>
                <a:gd name="T8" fmla="*/ 0 w 284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1"/>
                <a:gd name="T17" fmla="*/ 284 w 28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1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59" name="Freeform 183"/>
            <p:cNvSpPr>
              <a:spLocks/>
            </p:cNvSpPr>
            <p:nvPr/>
          </p:nvSpPr>
          <p:spPr bwMode="auto">
            <a:xfrm>
              <a:off x="3122" y="2054"/>
              <a:ext cx="291" cy="59"/>
            </a:xfrm>
            <a:custGeom>
              <a:avLst/>
              <a:gdLst>
                <a:gd name="T0" fmla="*/ 0 w 291"/>
                <a:gd name="T1" fmla="*/ 39 h 59"/>
                <a:gd name="T2" fmla="*/ 37 w 291"/>
                <a:gd name="T3" fmla="*/ 0 h 59"/>
                <a:gd name="T4" fmla="*/ 290 w 291"/>
                <a:gd name="T5" fmla="*/ 0 h 59"/>
                <a:gd name="T6" fmla="*/ 229 w 291"/>
                <a:gd name="T7" fmla="*/ 58 h 59"/>
                <a:gd name="T8" fmla="*/ 0 w 291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59"/>
                <a:gd name="T17" fmla="*/ 291 w 29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59">
                  <a:moveTo>
                    <a:pt x="0" y="39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0" name="Freeform 184"/>
            <p:cNvSpPr>
              <a:spLocks/>
            </p:cNvSpPr>
            <p:nvPr/>
          </p:nvSpPr>
          <p:spPr bwMode="auto">
            <a:xfrm>
              <a:off x="3329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1" name="Freeform 185"/>
            <p:cNvSpPr>
              <a:spLocks/>
            </p:cNvSpPr>
            <p:nvPr/>
          </p:nvSpPr>
          <p:spPr bwMode="auto">
            <a:xfrm>
              <a:off x="3328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2" name="Freeform 186"/>
            <p:cNvSpPr>
              <a:spLocks/>
            </p:cNvSpPr>
            <p:nvPr/>
          </p:nvSpPr>
          <p:spPr bwMode="auto">
            <a:xfrm>
              <a:off x="3381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3" name="Freeform 187"/>
            <p:cNvSpPr>
              <a:spLocks/>
            </p:cNvSpPr>
            <p:nvPr/>
          </p:nvSpPr>
          <p:spPr bwMode="auto">
            <a:xfrm>
              <a:off x="3380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4" name="Freeform 188"/>
            <p:cNvSpPr>
              <a:spLocks/>
            </p:cNvSpPr>
            <p:nvPr/>
          </p:nvSpPr>
          <p:spPr bwMode="auto">
            <a:xfrm>
              <a:off x="3588" y="277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5" name="Freeform 189"/>
            <p:cNvSpPr>
              <a:spLocks/>
            </p:cNvSpPr>
            <p:nvPr/>
          </p:nvSpPr>
          <p:spPr bwMode="auto">
            <a:xfrm>
              <a:off x="3587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6" name="Freeform 190"/>
            <p:cNvSpPr>
              <a:spLocks/>
            </p:cNvSpPr>
            <p:nvPr/>
          </p:nvSpPr>
          <p:spPr bwMode="auto">
            <a:xfrm>
              <a:off x="3381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7" name="Freeform 191"/>
            <p:cNvSpPr>
              <a:spLocks/>
            </p:cNvSpPr>
            <p:nvPr/>
          </p:nvSpPr>
          <p:spPr bwMode="auto">
            <a:xfrm>
              <a:off x="3380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8" name="Freeform 192"/>
            <p:cNvSpPr>
              <a:spLocks/>
            </p:cNvSpPr>
            <p:nvPr/>
          </p:nvSpPr>
          <p:spPr bwMode="auto">
            <a:xfrm>
              <a:off x="3588" y="2433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69" name="Freeform 193"/>
            <p:cNvSpPr>
              <a:spLocks/>
            </p:cNvSpPr>
            <p:nvPr/>
          </p:nvSpPr>
          <p:spPr bwMode="auto">
            <a:xfrm>
              <a:off x="3587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0" name="Freeform 194"/>
            <p:cNvSpPr>
              <a:spLocks/>
            </p:cNvSpPr>
            <p:nvPr/>
          </p:nvSpPr>
          <p:spPr bwMode="auto">
            <a:xfrm>
              <a:off x="3381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1" name="Freeform 195"/>
            <p:cNvSpPr>
              <a:spLocks/>
            </p:cNvSpPr>
            <p:nvPr/>
          </p:nvSpPr>
          <p:spPr bwMode="auto">
            <a:xfrm>
              <a:off x="3380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2" name="Freeform 196"/>
            <p:cNvSpPr>
              <a:spLocks/>
            </p:cNvSpPr>
            <p:nvPr/>
          </p:nvSpPr>
          <p:spPr bwMode="auto">
            <a:xfrm>
              <a:off x="3588" y="2054"/>
              <a:ext cx="78" cy="300"/>
            </a:xfrm>
            <a:custGeom>
              <a:avLst/>
              <a:gdLst>
                <a:gd name="T0" fmla="*/ 40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0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0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0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3" name="Freeform 197"/>
            <p:cNvSpPr>
              <a:spLocks/>
            </p:cNvSpPr>
            <p:nvPr/>
          </p:nvSpPr>
          <p:spPr bwMode="auto">
            <a:xfrm>
              <a:off x="3587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4" name="Freeform 198"/>
            <p:cNvSpPr>
              <a:spLocks/>
            </p:cNvSpPr>
            <p:nvPr/>
          </p:nvSpPr>
          <p:spPr bwMode="auto">
            <a:xfrm>
              <a:off x="3648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5" name="Freeform 199"/>
            <p:cNvSpPr>
              <a:spLocks/>
            </p:cNvSpPr>
            <p:nvPr/>
          </p:nvSpPr>
          <p:spPr bwMode="auto">
            <a:xfrm>
              <a:off x="3647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6" name="Freeform 200"/>
            <p:cNvSpPr>
              <a:spLocks/>
            </p:cNvSpPr>
            <p:nvPr/>
          </p:nvSpPr>
          <p:spPr bwMode="auto">
            <a:xfrm>
              <a:off x="3855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7" name="Freeform 201"/>
            <p:cNvSpPr>
              <a:spLocks/>
            </p:cNvSpPr>
            <p:nvPr/>
          </p:nvSpPr>
          <p:spPr bwMode="auto">
            <a:xfrm>
              <a:off x="3854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8" name="Freeform 202"/>
            <p:cNvSpPr>
              <a:spLocks/>
            </p:cNvSpPr>
            <p:nvPr/>
          </p:nvSpPr>
          <p:spPr bwMode="auto">
            <a:xfrm>
              <a:off x="3648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79" name="Freeform 203"/>
            <p:cNvSpPr>
              <a:spLocks/>
            </p:cNvSpPr>
            <p:nvPr/>
          </p:nvSpPr>
          <p:spPr bwMode="auto">
            <a:xfrm>
              <a:off x="3647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0" name="Freeform 204"/>
            <p:cNvSpPr>
              <a:spLocks/>
            </p:cNvSpPr>
            <p:nvPr/>
          </p:nvSpPr>
          <p:spPr bwMode="auto">
            <a:xfrm>
              <a:off x="3855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1" name="Freeform 205"/>
            <p:cNvSpPr>
              <a:spLocks/>
            </p:cNvSpPr>
            <p:nvPr/>
          </p:nvSpPr>
          <p:spPr bwMode="auto">
            <a:xfrm>
              <a:off x="3854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2" name="Freeform 206"/>
            <p:cNvSpPr>
              <a:spLocks/>
            </p:cNvSpPr>
            <p:nvPr/>
          </p:nvSpPr>
          <p:spPr bwMode="auto">
            <a:xfrm>
              <a:off x="3648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3" name="Freeform 207"/>
            <p:cNvSpPr>
              <a:spLocks/>
            </p:cNvSpPr>
            <p:nvPr/>
          </p:nvSpPr>
          <p:spPr bwMode="auto">
            <a:xfrm>
              <a:off x="3647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4" name="Freeform 208"/>
            <p:cNvSpPr>
              <a:spLocks/>
            </p:cNvSpPr>
            <p:nvPr/>
          </p:nvSpPr>
          <p:spPr bwMode="auto">
            <a:xfrm>
              <a:off x="3855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5" name="Freeform 209"/>
            <p:cNvSpPr>
              <a:spLocks/>
            </p:cNvSpPr>
            <p:nvPr/>
          </p:nvSpPr>
          <p:spPr bwMode="auto">
            <a:xfrm>
              <a:off x="3854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6" name="Freeform 210"/>
            <p:cNvSpPr>
              <a:spLocks/>
            </p:cNvSpPr>
            <p:nvPr/>
          </p:nvSpPr>
          <p:spPr bwMode="auto">
            <a:xfrm>
              <a:off x="3648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7" name="Freeform 211"/>
            <p:cNvSpPr>
              <a:spLocks/>
            </p:cNvSpPr>
            <p:nvPr/>
          </p:nvSpPr>
          <p:spPr bwMode="auto">
            <a:xfrm>
              <a:off x="3647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8" name="Freeform 212"/>
            <p:cNvSpPr>
              <a:spLocks/>
            </p:cNvSpPr>
            <p:nvPr/>
          </p:nvSpPr>
          <p:spPr bwMode="auto">
            <a:xfrm>
              <a:off x="3855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89" name="Freeform 213"/>
            <p:cNvSpPr>
              <a:spLocks/>
            </p:cNvSpPr>
            <p:nvPr/>
          </p:nvSpPr>
          <p:spPr bwMode="auto">
            <a:xfrm>
              <a:off x="3854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0" name="Freeform 214"/>
            <p:cNvSpPr>
              <a:spLocks/>
            </p:cNvSpPr>
            <p:nvPr/>
          </p:nvSpPr>
          <p:spPr bwMode="auto">
            <a:xfrm>
              <a:off x="3648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1" name="Freeform 215"/>
            <p:cNvSpPr>
              <a:spLocks/>
            </p:cNvSpPr>
            <p:nvPr/>
          </p:nvSpPr>
          <p:spPr bwMode="auto">
            <a:xfrm>
              <a:off x="3647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2" name="Freeform 216"/>
            <p:cNvSpPr>
              <a:spLocks/>
            </p:cNvSpPr>
            <p:nvPr/>
          </p:nvSpPr>
          <p:spPr bwMode="auto">
            <a:xfrm>
              <a:off x="3855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3" name="Freeform 217"/>
            <p:cNvSpPr>
              <a:spLocks/>
            </p:cNvSpPr>
            <p:nvPr/>
          </p:nvSpPr>
          <p:spPr bwMode="auto">
            <a:xfrm>
              <a:off x="3854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4" name="Freeform 218"/>
            <p:cNvSpPr>
              <a:spLocks/>
            </p:cNvSpPr>
            <p:nvPr/>
          </p:nvSpPr>
          <p:spPr bwMode="auto">
            <a:xfrm>
              <a:off x="391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5" name="Freeform 219"/>
            <p:cNvSpPr>
              <a:spLocks/>
            </p:cNvSpPr>
            <p:nvPr/>
          </p:nvSpPr>
          <p:spPr bwMode="auto">
            <a:xfrm>
              <a:off x="391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6" name="Freeform 220"/>
            <p:cNvSpPr>
              <a:spLocks/>
            </p:cNvSpPr>
            <p:nvPr/>
          </p:nvSpPr>
          <p:spPr bwMode="auto">
            <a:xfrm>
              <a:off x="4120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7" name="Freeform 221"/>
            <p:cNvSpPr>
              <a:spLocks/>
            </p:cNvSpPr>
            <p:nvPr/>
          </p:nvSpPr>
          <p:spPr bwMode="auto">
            <a:xfrm>
              <a:off x="4119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8" name="Freeform 222"/>
            <p:cNvSpPr>
              <a:spLocks/>
            </p:cNvSpPr>
            <p:nvPr/>
          </p:nvSpPr>
          <p:spPr bwMode="auto">
            <a:xfrm>
              <a:off x="391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99" name="Freeform 223"/>
            <p:cNvSpPr>
              <a:spLocks/>
            </p:cNvSpPr>
            <p:nvPr/>
          </p:nvSpPr>
          <p:spPr bwMode="auto">
            <a:xfrm>
              <a:off x="391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0" name="Freeform 224"/>
            <p:cNvSpPr>
              <a:spLocks/>
            </p:cNvSpPr>
            <p:nvPr/>
          </p:nvSpPr>
          <p:spPr bwMode="auto">
            <a:xfrm>
              <a:off x="4120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1" name="Freeform 225"/>
            <p:cNvSpPr>
              <a:spLocks/>
            </p:cNvSpPr>
            <p:nvPr/>
          </p:nvSpPr>
          <p:spPr bwMode="auto">
            <a:xfrm>
              <a:off x="4119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2" name="Freeform 226"/>
            <p:cNvSpPr>
              <a:spLocks/>
            </p:cNvSpPr>
            <p:nvPr/>
          </p:nvSpPr>
          <p:spPr bwMode="auto">
            <a:xfrm>
              <a:off x="391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3" name="Freeform 227"/>
            <p:cNvSpPr>
              <a:spLocks/>
            </p:cNvSpPr>
            <p:nvPr/>
          </p:nvSpPr>
          <p:spPr bwMode="auto">
            <a:xfrm>
              <a:off x="391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4" name="Freeform 228"/>
            <p:cNvSpPr>
              <a:spLocks/>
            </p:cNvSpPr>
            <p:nvPr/>
          </p:nvSpPr>
          <p:spPr bwMode="auto">
            <a:xfrm>
              <a:off x="4120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5" name="Freeform 229"/>
            <p:cNvSpPr>
              <a:spLocks/>
            </p:cNvSpPr>
            <p:nvPr/>
          </p:nvSpPr>
          <p:spPr bwMode="auto">
            <a:xfrm>
              <a:off x="4119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6" name="Freeform 230"/>
            <p:cNvSpPr>
              <a:spLocks/>
            </p:cNvSpPr>
            <p:nvPr/>
          </p:nvSpPr>
          <p:spPr bwMode="auto">
            <a:xfrm>
              <a:off x="3913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7" name="Freeform 231"/>
            <p:cNvSpPr>
              <a:spLocks/>
            </p:cNvSpPr>
            <p:nvPr/>
          </p:nvSpPr>
          <p:spPr bwMode="auto">
            <a:xfrm>
              <a:off x="3912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8" name="Freeform 232"/>
            <p:cNvSpPr>
              <a:spLocks/>
            </p:cNvSpPr>
            <p:nvPr/>
          </p:nvSpPr>
          <p:spPr bwMode="auto">
            <a:xfrm>
              <a:off x="4120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09" name="Freeform 233"/>
            <p:cNvSpPr>
              <a:spLocks/>
            </p:cNvSpPr>
            <p:nvPr/>
          </p:nvSpPr>
          <p:spPr bwMode="auto">
            <a:xfrm>
              <a:off x="4119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0" name="Freeform 234"/>
            <p:cNvSpPr>
              <a:spLocks/>
            </p:cNvSpPr>
            <p:nvPr/>
          </p:nvSpPr>
          <p:spPr bwMode="auto">
            <a:xfrm>
              <a:off x="3913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1" name="Freeform 235"/>
            <p:cNvSpPr>
              <a:spLocks/>
            </p:cNvSpPr>
            <p:nvPr/>
          </p:nvSpPr>
          <p:spPr bwMode="auto">
            <a:xfrm>
              <a:off x="3912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2" name="Freeform 236"/>
            <p:cNvSpPr>
              <a:spLocks/>
            </p:cNvSpPr>
            <p:nvPr/>
          </p:nvSpPr>
          <p:spPr bwMode="auto">
            <a:xfrm>
              <a:off x="4120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3" name="Freeform 237"/>
            <p:cNvSpPr>
              <a:spLocks/>
            </p:cNvSpPr>
            <p:nvPr/>
          </p:nvSpPr>
          <p:spPr bwMode="auto">
            <a:xfrm>
              <a:off x="4119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4" name="Freeform 238"/>
            <p:cNvSpPr>
              <a:spLocks/>
            </p:cNvSpPr>
            <p:nvPr/>
          </p:nvSpPr>
          <p:spPr bwMode="auto">
            <a:xfrm>
              <a:off x="418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5" name="Freeform 239"/>
            <p:cNvSpPr>
              <a:spLocks/>
            </p:cNvSpPr>
            <p:nvPr/>
          </p:nvSpPr>
          <p:spPr bwMode="auto">
            <a:xfrm>
              <a:off x="418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6" name="Freeform 240"/>
            <p:cNvSpPr>
              <a:spLocks/>
            </p:cNvSpPr>
            <p:nvPr/>
          </p:nvSpPr>
          <p:spPr bwMode="auto">
            <a:xfrm>
              <a:off x="4391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7" name="Freeform 241"/>
            <p:cNvSpPr>
              <a:spLocks/>
            </p:cNvSpPr>
            <p:nvPr/>
          </p:nvSpPr>
          <p:spPr bwMode="auto">
            <a:xfrm>
              <a:off x="4390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8" name="Freeform 242"/>
            <p:cNvSpPr>
              <a:spLocks/>
            </p:cNvSpPr>
            <p:nvPr/>
          </p:nvSpPr>
          <p:spPr bwMode="auto">
            <a:xfrm>
              <a:off x="418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19" name="Freeform 243"/>
            <p:cNvSpPr>
              <a:spLocks/>
            </p:cNvSpPr>
            <p:nvPr/>
          </p:nvSpPr>
          <p:spPr bwMode="auto">
            <a:xfrm>
              <a:off x="418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0" name="Freeform 244"/>
            <p:cNvSpPr>
              <a:spLocks/>
            </p:cNvSpPr>
            <p:nvPr/>
          </p:nvSpPr>
          <p:spPr bwMode="auto">
            <a:xfrm>
              <a:off x="4391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1" name="Freeform 245"/>
            <p:cNvSpPr>
              <a:spLocks/>
            </p:cNvSpPr>
            <p:nvPr/>
          </p:nvSpPr>
          <p:spPr bwMode="auto">
            <a:xfrm>
              <a:off x="4390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2" name="Freeform 246"/>
            <p:cNvSpPr>
              <a:spLocks/>
            </p:cNvSpPr>
            <p:nvPr/>
          </p:nvSpPr>
          <p:spPr bwMode="auto">
            <a:xfrm>
              <a:off x="418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3" name="Freeform 247"/>
            <p:cNvSpPr>
              <a:spLocks/>
            </p:cNvSpPr>
            <p:nvPr/>
          </p:nvSpPr>
          <p:spPr bwMode="auto">
            <a:xfrm>
              <a:off x="418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4" name="Freeform 248"/>
            <p:cNvSpPr>
              <a:spLocks/>
            </p:cNvSpPr>
            <p:nvPr/>
          </p:nvSpPr>
          <p:spPr bwMode="auto">
            <a:xfrm>
              <a:off x="4391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5" name="Freeform 249"/>
            <p:cNvSpPr>
              <a:spLocks/>
            </p:cNvSpPr>
            <p:nvPr/>
          </p:nvSpPr>
          <p:spPr bwMode="auto">
            <a:xfrm>
              <a:off x="4390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6" name="Freeform 250"/>
            <p:cNvSpPr>
              <a:spLocks/>
            </p:cNvSpPr>
            <p:nvPr/>
          </p:nvSpPr>
          <p:spPr bwMode="auto">
            <a:xfrm>
              <a:off x="4183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7" name="Freeform 251"/>
            <p:cNvSpPr>
              <a:spLocks/>
            </p:cNvSpPr>
            <p:nvPr/>
          </p:nvSpPr>
          <p:spPr bwMode="auto">
            <a:xfrm>
              <a:off x="4182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8" name="Freeform 252"/>
            <p:cNvSpPr>
              <a:spLocks/>
            </p:cNvSpPr>
            <p:nvPr/>
          </p:nvSpPr>
          <p:spPr bwMode="auto">
            <a:xfrm>
              <a:off x="4391" y="170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29" name="Freeform 253"/>
            <p:cNvSpPr>
              <a:spLocks/>
            </p:cNvSpPr>
            <p:nvPr/>
          </p:nvSpPr>
          <p:spPr bwMode="auto">
            <a:xfrm>
              <a:off x="4390" y="170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0" name="Freeform 254"/>
            <p:cNvSpPr>
              <a:spLocks/>
            </p:cNvSpPr>
            <p:nvPr/>
          </p:nvSpPr>
          <p:spPr bwMode="auto">
            <a:xfrm>
              <a:off x="4183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1" name="Freeform 255"/>
            <p:cNvSpPr>
              <a:spLocks/>
            </p:cNvSpPr>
            <p:nvPr/>
          </p:nvSpPr>
          <p:spPr bwMode="auto">
            <a:xfrm>
              <a:off x="4182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2" name="Freeform 256"/>
            <p:cNvSpPr>
              <a:spLocks/>
            </p:cNvSpPr>
            <p:nvPr/>
          </p:nvSpPr>
          <p:spPr bwMode="auto">
            <a:xfrm>
              <a:off x="4391" y="1337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3" name="Freeform 257"/>
            <p:cNvSpPr>
              <a:spLocks/>
            </p:cNvSpPr>
            <p:nvPr/>
          </p:nvSpPr>
          <p:spPr bwMode="auto">
            <a:xfrm>
              <a:off x="4390" y="1337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4" name="Freeform 258"/>
            <p:cNvSpPr>
              <a:spLocks/>
            </p:cNvSpPr>
            <p:nvPr/>
          </p:nvSpPr>
          <p:spPr bwMode="auto">
            <a:xfrm>
              <a:off x="4448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5" name="Freeform 259"/>
            <p:cNvSpPr>
              <a:spLocks/>
            </p:cNvSpPr>
            <p:nvPr/>
          </p:nvSpPr>
          <p:spPr bwMode="auto">
            <a:xfrm>
              <a:off x="4447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6" name="Freeform 260"/>
            <p:cNvSpPr>
              <a:spLocks/>
            </p:cNvSpPr>
            <p:nvPr/>
          </p:nvSpPr>
          <p:spPr bwMode="auto">
            <a:xfrm>
              <a:off x="4656" y="277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7" name="Freeform 261"/>
            <p:cNvSpPr>
              <a:spLocks/>
            </p:cNvSpPr>
            <p:nvPr/>
          </p:nvSpPr>
          <p:spPr bwMode="auto">
            <a:xfrm>
              <a:off x="4655" y="2774"/>
              <a:ext cx="85" cy="309"/>
            </a:xfrm>
            <a:custGeom>
              <a:avLst/>
              <a:gdLst>
                <a:gd name="T0" fmla="*/ 44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4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4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8" name="Freeform 262"/>
            <p:cNvSpPr>
              <a:spLocks/>
            </p:cNvSpPr>
            <p:nvPr/>
          </p:nvSpPr>
          <p:spPr bwMode="auto">
            <a:xfrm>
              <a:off x="4448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39" name="Freeform 263"/>
            <p:cNvSpPr>
              <a:spLocks/>
            </p:cNvSpPr>
            <p:nvPr/>
          </p:nvSpPr>
          <p:spPr bwMode="auto">
            <a:xfrm>
              <a:off x="4447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0" name="Freeform 264"/>
            <p:cNvSpPr>
              <a:spLocks/>
            </p:cNvSpPr>
            <p:nvPr/>
          </p:nvSpPr>
          <p:spPr bwMode="auto">
            <a:xfrm>
              <a:off x="4656" y="2433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1" name="Freeform 265"/>
            <p:cNvSpPr>
              <a:spLocks/>
            </p:cNvSpPr>
            <p:nvPr/>
          </p:nvSpPr>
          <p:spPr bwMode="auto">
            <a:xfrm>
              <a:off x="4655" y="2433"/>
              <a:ext cx="85" cy="307"/>
            </a:xfrm>
            <a:custGeom>
              <a:avLst/>
              <a:gdLst>
                <a:gd name="T0" fmla="*/ 44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4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4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2" name="Freeform 266"/>
            <p:cNvSpPr>
              <a:spLocks/>
            </p:cNvSpPr>
            <p:nvPr/>
          </p:nvSpPr>
          <p:spPr bwMode="auto">
            <a:xfrm>
              <a:off x="4448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3" name="Freeform 267"/>
            <p:cNvSpPr>
              <a:spLocks/>
            </p:cNvSpPr>
            <p:nvPr/>
          </p:nvSpPr>
          <p:spPr bwMode="auto">
            <a:xfrm>
              <a:off x="4447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4" name="Freeform 268"/>
            <p:cNvSpPr>
              <a:spLocks/>
            </p:cNvSpPr>
            <p:nvPr/>
          </p:nvSpPr>
          <p:spPr bwMode="auto">
            <a:xfrm>
              <a:off x="4656" y="2054"/>
              <a:ext cx="78" cy="300"/>
            </a:xfrm>
            <a:custGeom>
              <a:avLst/>
              <a:gdLst>
                <a:gd name="T0" fmla="*/ 40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0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0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0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5" name="Freeform 269"/>
            <p:cNvSpPr>
              <a:spLocks/>
            </p:cNvSpPr>
            <p:nvPr/>
          </p:nvSpPr>
          <p:spPr bwMode="auto">
            <a:xfrm>
              <a:off x="4655" y="2054"/>
              <a:ext cx="85" cy="308"/>
            </a:xfrm>
            <a:custGeom>
              <a:avLst/>
              <a:gdLst>
                <a:gd name="T0" fmla="*/ 44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4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4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6" name="Freeform 270"/>
            <p:cNvSpPr>
              <a:spLocks/>
            </p:cNvSpPr>
            <p:nvPr/>
          </p:nvSpPr>
          <p:spPr bwMode="auto">
            <a:xfrm>
              <a:off x="4448" y="170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7" name="Freeform 271"/>
            <p:cNvSpPr>
              <a:spLocks/>
            </p:cNvSpPr>
            <p:nvPr/>
          </p:nvSpPr>
          <p:spPr bwMode="auto">
            <a:xfrm>
              <a:off x="4447" y="170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8" name="Freeform 272"/>
            <p:cNvSpPr>
              <a:spLocks/>
            </p:cNvSpPr>
            <p:nvPr/>
          </p:nvSpPr>
          <p:spPr bwMode="auto">
            <a:xfrm>
              <a:off x="4656" y="170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49" name="Freeform 273"/>
            <p:cNvSpPr>
              <a:spLocks/>
            </p:cNvSpPr>
            <p:nvPr/>
          </p:nvSpPr>
          <p:spPr bwMode="auto">
            <a:xfrm>
              <a:off x="4655" y="1704"/>
              <a:ext cx="85" cy="309"/>
            </a:xfrm>
            <a:custGeom>
              <a:avLst/>
              <a:gdLst>
                <a:gd name="T0" fmla="*/ 44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4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4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0" name="Freeform 274"/>
            <p:cNvSpPr>
              <a:spLocks/>
            </p:cNvSpPr>
            <p:nvPr/>
          </p:nvSpPr>
          <p:spPr bwMode="auto">
            <a:xfrm>
              <a:off x="4448" y="1337"/>
              <a:ext cx="286" cy="51"/>
            </a:xfrm>
            <a:custGeom>
              <a:avLst/>
              <a:gdLst>
                <a:gd name="T0" fmla="*/ 0 w 286"/>
                <a:gd name="T1" fmla="*/ 32 h 51"/>
                <a:gd name="T2" fmla="*/ 36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2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1" name="Freeform 275"/>
            <p:cNvSpPr>
              <a:spLocks/>
            </p:cNvSpPr>
            <p:nvPr/>
          </p:nvSpPr>
          <p:spPr bwMode="auto">
            <a:xfrm>
              <a:off x="4447" y="1337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2" name="Freeform 276"/>
            <p:cNvSpPr>
              <a:spLocks/>
            </p:cNvSpPr>
            <p:nvPr/>
          </p:nvSpPr>
          <p:spPr bwMode="auto">
            <a:xfrm>
              <a:off x="4656" y="1337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3" name="Freeform 277"/>
            <p:cNvSpPr>
              <a:spLocks/>
            </p:cNvSpPr>
            <p:nvPr/>
          </p:nvSpPr>
          <p:spPr bwMode="auto">
            <a:xfrm>
              <a:off x="4655" y="1337"/>
              <a:ext cx="85" cy="307"/>
            </a:xfrm>
            <a:custGeom>
              <a:avLst/>
              <a:gdLst>
                <a:gd name="T0" fmla="*/ 44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4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4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4" name="Freeform 278"/>
            <p:cNvSpPr>
              <a:spLocks/>
            </p:cNvSpPr>
            <p:nvPr/>
          </p:nvSpPr>
          <p:spPr bwMode="auto">
            <a:xfrm>
              <a:off x="4712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5" name="Freeform 279"/>
            <p:cNvSpPr>
              <a:spLocks/>
            </p:cNvSpPr>
            <p:nvPr/>
          </p:nvSpPr>
          <p:spPr bwMode="auto">
            <a:xfrm>
              <a:off x="4711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6" name="Freeform 280"/>
            <p:cNvSpPr>
              <a:spLocks/>
            </p:cNvSpPr>
            <p:nvPr/>
          </p:nvSpPr>
          <p:spPr bwMode="auto">
            <a:xfrm>
              <a:off x="4920" y="277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7" name="Freeform 281"/>
            <p:cNvSpPr>
              <a:spLocks/>
            </p:cNvSpPr>
            <p:nvPr/>
          </p:nvSpPr>
          <p:spPr bwMode="auto">
            <a:xfrm>
              <a:off x="4919" y="277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8" name="Freeform 282"/>
            <p:cNvSpPr>
              <a:spLocks/>
            </p:cNvSpPr>
            <p:nvPr/>
          </p:nvSpPr>
          <p:spPr bwMode="auto">
            <a:xfrm>
              <a:off x="4712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59" name="Freeform 283"/>
            <p:cNvSpPr>
              <a:spLocks/>
            </p:cNvSpPr>
            <p:nvPr/>
          </p:nvSpPr>
          <p:spPr bwMode="auto">
            <a:xfrm>
              <a:off x="4711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0" name="Freeform 284"/>
            <p:cNvSpPr>
              <a:spLocks/>
            </p:cNvSpPr>
            <p:nvPr/>
          </p:nvSpPr>
          <p:spPr bwMode="auto">
            <a:xfrm>
              <a:off x="4920" y="2433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1" name="Freeform 285"/>
            <p:cNvSpPr>
              <a:spLocks/>
            </p:cNvSpPr>
            <p:nvPr/>
          </p:nvSpPr>
          <p:spPr bwMode="auto">
            <a:xfrm>
              <a:off x="4919" y="2433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2" name="Freeform 286"/>
            <p:cNvSpPr>
              <a:spLocks/>
            </p:cNvSpPr>
            <p:nvPr/>
          </p:nvSpPr>
          <p:spPr bwMode="auto">
            <a:xfrm>
              <a:off x="4712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3" name="Freeform 287"/>
            <p:cNvSpPr>
              <a:spLocks/>
            </p:cNvSpPr>
            <p:nvPr/>
          </p:nvSpPr>
          <p:spPr bwMode="auto">
            <a:xfrm>
              <a:off x="4711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4" name="Freeform 288"/>
            <p:cNvSpPr>
              <a:spLocks/>
            </p:cNvSpPr>
            <p:nvPr/>
          </p:nvSpPr>
          <p:spPr bwMode="auto">
            <a:xfrm>
              <a:off x="4920" y="2054"/>
              <a:ext cx="77" cy="300"/>
            </a:xfrm>
            <a:custGeom>
              <a:avLst/>
              <a:gdLst>
                <a:gd name="T0" fmla="*/ 42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2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2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5" name="Freeform 289"/>
            <p:cNvSpPr>
              <a:spLocks/>
            </p:cNvSpPr>
            <p:nvPr/>
          </p:nvSpPr>
          <p:spPr bwMode="auto">
            <a:xfrm>
              <a:off x="4919" y="2054"/>
              <a:ext cx="84" cy="308"/>
            </a:xfrm>
            <a:custGeom>
              <a:avLst/>
              <a:gdLst>
                <a:gd name="T0" fmla="*/ 45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5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5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6" name="Freeform 290"/>
            <p:cNvSpPr>
              <a:spLocks/>
            </p:cNvSpPr>
            <p:nvPr/>
          </p:nvSpPr>
          <p:spPr bwMode="auto">
            <a:xfrm>
              <a:off x="4712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7" name="Freeform 291"/>
            <p:cNvSpPr>
              <a:spLocks/>
            </p:cNvSpPr>
            <p:nvPr/>
          </p:nvSpPr>
          <p:spPr bwMode="auto">
            <a:xfrm>
              <a:off x="4711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8" name="Freeform 292"/>
            <p:cNvSpPr>
              <a:spLocks/>
            </p:cNvSpPr>
            <p:nvPr/>
          </p:nvSpPr>
          <p:spPr bwMode="auto">
            <a:xfrm>
              <a:off x="4920" y="170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69" name="Freeform 293"/>
            <p:cNvSpPr>
              <a:spLocks/>
            </p:cNvSpPr>
            <p:nvPr/>
          </p:nvSpPr>
          <p:spPr bwMode="auto">
            <a:xfrm>
              <a:off x="4919" y="170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0" name="Freeform 294"/>
            <p:cNvSpPr>
              <a:spLocks/>
            </p:cNvSpPr>
            <p:nvPr/>
          </p:nvSpPr>
          <p:spPr bwMode="auto">
            <a:xfrm>
              <a:off x="4712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1" name="Freeform 295"/>
            <p:cNvSpPr>
              <a:spLocks/>
            </p:cNvSpPr>
            <p:nvPr/>
          </p:nvSpPr>
          <p:spPr bwMode="auto">
            <a:xfrm>
              <a:off x="4711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2" name="Freeform 296"/>
            <p:cNvSpPr>
              <a:spLocks/>
            </p:cNvSpPr>
            <p:nvPr/>
          </p:nvSpPr>
          <p:spPr bwMode="auto">
            <a:xfrm>
              <a:off x="4920" y="1337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3" name="Freeform 297"/>
            <p:cNvSpPr>
              <a:spLocks/>
            </p:cNvSpPr>
            <p:nvPr/>
          </p:nvSpPr>
          <p:spPr bwMode="auto">
            <a:xfrm>
              <a:off x="4919" y="1337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4" name="Freeform 298"/>
            <p:cNvSpPr>
              <a:spLocks/>
            </p:cNvSpPr>
            <p:nvPr/>
          </p:nvSpPr>
          <p:spPr bwMode="auto">
            <a:xfrm>
              <a:off x="465" y="3111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5" name="Freeform 299"/>
            <p:cNvSpPr>
              <a:spLocks/>
            </p:cNvSpPr>
            <p:nvPr/>
          </p:nvSpPr>
          <p:spPr bwMode="auto">
            <a:xfrm>
              <a:off x="464" y="3111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6" name="Freeform 300"/>
            <p:cNvSpPr>
              <a:spLocks/>
            </p:cNvSpPr>
            <p:nvPr/>
          </p:nvSpPr>
          <p:spPr bwMode="auto">
            <a:xfrm>
              <a:off x="672" y="3111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7" name="Freeform 301"/>
            <p:cNvSpPr>
              <a:spLocks/>
            </p:cNvSpPr>
            <p:nvPr/>
          </p:nvSpPr>
          <p:spPr bwMode="auto">
            <a:xfrm>
              <a:off x="671" y="3111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8" name="Freeform 302"/>
            <p:cNvSpPr>
              <a:spLocks/>
            </p:cNvSpPr>
            <p:nvPr/>
          </p:nvSpPr>
          <p:spPr bwMode="auto">
            <a:xfrm>
              <a:off x="729" y="3111"/>
              <a:ext cx="287" cy="51"/>
            </a:xfrm>
            <a:custGeom>
              <a:avLst/>
              <a:gdLst>
                <a:gd name="T0" fmla="*/ 0 w 287"/>
                <a:gd name="T1" fmla="*/ 32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2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79" name="Freeform 303"/>
            <p:cNvSpPr>
              <a:spLocks/>
            </p:cNvSpPr>
            <p:nvPr/>
          </p:nvSpPr>
          <p:spPr bwMode="auto">
            <a:xfrm>
              <a:off x="727" y="3111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0" name="Freeform 304"/>
            <p:cNvSpPr>
              <a:spLocks/>
            </p:cNvSpPr>
            <p:nvPr/>
          </p:nvSpPr>
          <p:spPr bwMode="auto">
            <a:xfrm>
              <a:off x="937" y="3111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1" name="Freeform 305"/>
            <p:cNvSpPr>
              <a:spLocks/>
            </p:cNvSpPr>
            <p:nvPr/>
          </p:nvSpPr>
          <p:spPr bwMode="auto">
            <a:xfrm>
              <a:off x="936" y="3111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2" name="Freeform 306"/>
            <p:cNvSpPr>
              <a:spLocks/>
            </p:cNvSpPr>
            <p:nvPr/>
          </p:nvSpPr>
          <p:spPr bwMode="auto">
            <a:xfrm>
              <a:off x="994" y="3111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3" name="Freeform 307"/>
            <p:cNvSpPr>
              <a:spLocks/>
            </p:cNvSpPr>
            <p:nvPr/>
          </p:nvSpPr>
          <p:spPr bwMode="auto">
            <a:xfrm>
              <a:off x="993" y="3111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4" name="Freeform 308"/>
            <p:cNvSpPr>
              <a:spLocks/>
            </p:cNvSpPr>
            <p:nvPr/>
          </p:nvSpPr>
          <p:spPr bwMode="auto">
            <a:xfrm>
              <a:off x="1202" y="3111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5" name="Freeform 309"/>
            <p:cNvSpPr>
              <a:spLocks/>
            </p:cNvSpPr>
            <p:nvPr/>
          </p:nvSpPr>
          <p:spPr bwMode="auto">
            <a:xfrm>
              <a:off x="1201" y="3111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6" name="Freeform 310"/>
            <p:cNvSpPr>
              <a:spLocks/>
            </p:cNvSpPr>
            <p:nvPr/>
          </p:nvSpPr>
          <p:spPr bwMode="auto">
            <a:xfrm>
              <a:off x="205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7" name="Freeform 311"/>
            <p:cNvSpPr>
              <a:spLocks/>
            </p:cNvSpPr>
            <p:nvPr/>
          </p:nvSpPr>
          <p:spPr bwMode="auto">
            <a:xfrm>
              <a:off x="205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8" name="Freeform 312"/>
            <p:cNvSpPr>
              <a:spLocks/>
            </p:cNvSpPr>
            <p:nvPr/>
          </p:nvSpPr>
          <p:spPr bwMode="auto">
            <a:xfrm>
              <a:off x="2193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89" name="Freeform 313"/>
            <p:cNvSpPr>
              <a:spLocks/>
            </p:cNvSpPr>
            <p:nvPr/>
          </p:nvSpPr>
          <p:spPr bwMode="auto">
            <a:xfrm>
              <a:off x="219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0" name="Freeform 314"/>
            <p:cNvSpPr>
              <a:spLocks/>
            </p:cNvSpPr>
            <p:nvPr/>
          </p:nvSpPr>
          <p:spPr bwMode="auto">
            <a:xfrm>
              <a:off x="205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1" name="Freeform 315"/>
            <p:cNvSpPr>
              <a:spLocks/>
            </p:cNvSpPr>
            <p:nvPr/>
          </p:nvSpPr>
          <p:spPr bwMode="auto">
            <a:xfrm>
              <a:off x="205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2" name="Freeform 316"/>
            <p:cNvSpPr>
              <a:spLocks/>
            </p:cNvSpPr>
            <p:nvPr/>
          </p:nvSpPr>
          <p:spPr bwMode="auto">
            <a:xfrm>
              <a:off x="2193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3" name="Freeform 317"/>
            <p:cNvSpPr>
              <a:spLocks/>
            </p:cNvSpPr>
            <p:nvPr/>
          </p:nvSpPr>
          <p:spPr bwMode="auto">
            <a:xfrm>
              <a:off x="219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4" name="Freeform 318"/>
            <p:cNvSpPr>
              <a:spLocks/>
            </p:cNvSpPr>
            <p:nvPr/>
          </p:nvSpPr>
          <p:spPr bwMode="auto">
            <a:xfrm>
              <a:off x="2232" y="3640"/>
              <a:ext cx="185" cy="32"/>
            </a:xfrm>
            <a:custGeom>
              <a:avLst/>
              <a:gdLst>
                <a:gd name="T0" fmla="*/ 0 w 185"/>
                <a:gd name="T1" fmla="*/ 20 h 32"/>
                <a:gd name="T2" fmla="*/ 22 w 185"/>
                <a:gd name="T3" fmla="*/ 0 h 32"/>
                <a:gd name="T4" fmla="*/ 184 w 185"/>
                <a:gd name="T5" fmla="*/ 0 h 32"/>
                <a:gd name="T6" fmla="*/ 145 w 185"/>
                <a:gd name="T7" fmla="*/ 31 h 32"/>
                <a:gd name="T8" fmla="*/ 0 w 185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32"/>
                <a:gd name="T17" fmla="*/ 185 w 18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32">
                  <a:moveTo>
                    <a:pt x="0" y="20"/>
                  </a:moveTo>
                  <a:lnTo>
                    <a:pt x="22" y="0"/>
                  </a:lnTo>
                  <a:lnTo>
                    <a:pt x="184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5" name="Freeform 319"/>
            <p:cNvSpPr>
              <a:spLocks/>
            </p:cNvSpPr>
            <p:nvPr/>
          </p:nvSpPr>
          <p:spPr bwMode="auto">
            <a:xfrm>
              <a:off x="2231" y="3640"/>
              <a:ext cx="192" cy="40"/>
            </a:xfrm>
            <a:custGeom>
              <a:avLst/>
              <a:gdLst>
                <a:gd name="T0" fmla="*/ 0 w 192"/>
                <a:gd name="T1" fmla="*/ 25 h 40"/>
                <a:gd name="T2" fmla="*/ 24 w 192"/>
                <a:gd name="T3" fmla="*/ 0 h 40"/>
                <a:gd name="T4" fmla="*/ 191 w 192"/>
                <a:gd name="T5" fmla="*/ 0 h 40"/>
                <a:gd name="T6" fmla="*/ 151 w 192"/>
                <a:gd name="T7" fmla="*/ 39 h 40"/>
                <a:gd name="T8" fmla="*/ 0 w 192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0" y="25"/>
                  </a:moveTo>
                  <a:lnTo>
                    <a:pt x="24" y="0"/>
                  </a:lnTo>
                  <a:lnTo>
                    <a:pt x="191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6" name="Freeform 320"/>
            <p:cNvSpPr>
              <a:spLocks/>
            </p:cNvSpPr>
            <p:nvPr/>
          </p:nvSpPr>
          <p:spPr bwMode="auto">
            <a:xfrm>
              <a:off x="2368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7" name="Freeform 321"/>
            <p:cNvSpPr>
              <a:spLocks/>
            </p:cNvSpPr>
            <p:nvPr/>
          </p:nvSpPr>
          <p:spPr bwMode="auto">
            <a:xfrm>
              <a:off x="2367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8" name="Freeform 322"/>
            <p:cNvSpPr>
              <a:spLocks/>
            </p:cNvSpPr>
            <p:nvPr/>
          </p:nvSpPr>
          <p:spPr bwMode="auto">
            <a:xfrm>
              <a:off x="2232" y="3389"/>
              <a:ext cx="185" cy="33"/>
            </a:xfrm>
            <a:custGeom>
              <a:avLst/>
              <a:gdLst>
                <a:gd name="T0" fmla="*/ 0 w 185"/>
                <a:gd name="T1" fmla="*/ 20 h 33"/>
                <a:gd name="T2" fmla="*/ 22 w 185"/>
                <a:gd name="T3" fmla="*/ 0 h 33"/>
                <a:gd name="T4" fmla="*/ 184 w 185"/>
                <a:gd name="T5" fmla="*/ 0 h 33"/>
                <a:gd name="T6" fmla="*/ 145 w 185"/>
                <a:gd name="T7" fmla="*/ 32 h 33"/>
                <a:gd name="T8" fmla="*/ 0 w 185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33"/>
                <a:gd name="T17" fmla="*/ 185 w 18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33">
                  <a:moveTo>
                    <a:pt x="0" y="20"/>
                  </a:moveTo>
                  <a:lnTo>
                    <a:pt x="22" y="0"/>
                  </a:lnTo>
                  <a:lnTo>
                    <a:pt x="184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99" name="Freeform 323"/>
            <p:cNvSpPr>
              <a:spLocks/>
            </p:cNvSpPr>
            <p:nvPr/>
          </p:nvSpPr>
          <p:spPr bwMode="auto">
            <a:xfrm>
              <a:off x="2231" y="3389"/>
              <a:ext cx="192" cy="41"/>
            </a:xfrm>
            <a:custGeom>
              <a:avLst/>
              <a:gdLst>
                <a:gd name="T0" fmla="*/ 0 w 192"/>
                <a:gd name="T1" fmla="*/ 25 h 41"/>
                <a:gd name="T2" fmla="*/ 24 w 192"/>
                <a:gd name="T3" fmla="*/ 0 h 41"/>
                <a:gd name="T4" fmla="*/ 191 w 192"/>
                <a:gd name="T5" fmla="*/ 0 h 41"/>
                <a:gd name="T6" fmla="*/ 151 w 192"/>
                <a:gd name="T7" fmla="*/ 40 h 41"/>
                <a:gd name="T8" fmla="*/ 0 w 192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1"/>
                <a:gd name="T17" fmla="*/ 192 w 19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1">
                  <a:moveTo>
                    <a:pt x="0" y="25"/>
                  </a:moveTo>
                  <a:lnTo>
                    <a:pt x="24" y="0"/>
                  </a:lnTo>
                  <a:lnTo>
                    <a:pt x="191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0" name="Freeform 324"/>
            <p:cNvSpPr>
              <a:spLocks/>
            </p:cNvSpPr>
            <p:nvPr/>
          </p:nvSpPr>
          <p:spPr bwMode="auto">
            <a:xfrm>
              <a:off x="2368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1" name="Freeform 325"/>
            <p:cNvSpPr>
              <a:spLocks/>
            </p:cNvSpPr>
            <p:nvPr/>
          </p:nvSpPr>
          <p:spPr bwMode="auto">
            <a:xfrm>
              <a:off x="2367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2" name="Freeform 326"/>
            <p:cNvSpPr>
              <a:spLocks/>
            </p:cNvSpPr>
            <p:nvPr/>
          </p:nvSpPr>
          <p:spPr bwMode="auto">
            <a:xfrm>
              <a:off x="240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3" name="Freeform 327"/>
            <p:cNvSpPr>
              <a:spLocks/>
            </p:cNvSpPr>
            <p:nvPr/>
          </p:nvSpPr>
          <p:spPr bwMode="auto">
            <a:xfrm>
              <a:off x="240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4" name="Freeform 328"/>
            <p:cNvSpPr>
              <a:spLocks/>
            </p:cNvSpPr>
            <p:nvPr/>
          </p:nvSpPr>
          <p:spPr bwMode="auto">
            <a:xfrm>
              <a:off x="2543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5" name="Freeform 329"/>
            <p:cNvSpPr>
              <a:spLocks/>
            </p:cNvSpPr>
            <p:nvPr/>
          </p:nvSpPr>
          <p:spPr bwMode="auto">
            <a:xfrm>
              <a:off x="2541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6" name="Freeform 330"/>
            <p:cNvSpPr>
              <a:spLocks/>
            </p:cNvSpPr>
            <p:nvPr/>
          </p:nvSpPr>
          <p:spPr bwMode="auto">
            <a:xfrm>
              <a:off x="240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7" name="Freeform 331"/>
            <p:cNvSpPr>
              <a:spLocks/>
            </p:cNvSpPr>
            <p:nvPr/>
          </p:nvSpPr>
          <p:spPr bwMode="auto">
            <a:xfrm>
              <a:off x="240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8" name="Freeform 332"/>
            <p:cNvSpPr>
              <a:spLocks/>
            </p:cNvSpPr>
            <p:nvPr/>
          </p:nvSpPr>
          <p:spPr bwMode="auto">
            <a:xfrm>
              <a:off x="2543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09" name="Freeform 333"/>
            <p:cNvSpPr>
              <a:spLocks/>
            </p:cNvSpPr>
            <p:nvPr/>
          </p:nvSpPr>
          <p:spPr bwMode="auto">
            <a:xfrm>
              <a:off x="2541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0" name="Freeform 334"/>
            <p:cNvSpPr>
              <a:spLocks/>
            </p:cNvSpPr>
            <p:nvPr/>
          </p:nvSpPr>
          <p:spPr bwMode="auto">
            <a:xfrm>
              <a:off x="2581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1" name="Freeform 335"/>
            <p:cNvSpPr>
              <a:spLocks/>
            </p:cNvSpPr>
            <p:nvPr/>
          </p:nvSpPr>
          <p:spPr bwMode="auto">
            <a:xfrm>
              <a:off x="2579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2" name="Freeform 336"/>
            <p:cNvSpPr>
              <a:spLocks/>
            </p:cNvSpPr>
            <p:nvPr/>
          </p:nvSpPr>
          <p:spPr bwMode="auto">
            <a:xfrm>
              <a:off x="2718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3" name="Freeform 337"/>
            <p:cNvSpPr>
              <a:spLocks/>
            </p:cNvSpPr>
            <p:nvPr/>
          </p:nvSpPr>
          <p:spPr bwMode="auto">
            <a:xfrm>
              <a:off x="2716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4" name="Freeform 338"/>
            <p:cNvSpPr>
              <a:spLocks/>
            </p:cNvSpPr>
            <p:nvPr/>
          </p:nvSpPr>
          <p:spPr bwMode="auto">
            <a:xfrm>
              <a:off x="2581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5" name="Freeform 339"/>
            <p:cNvSpPr>
              <a:spLocks/>
            </p:cNvSpPr>
            <p:nvPr/>
          </p:nvSpPr>
          <p:spPr bwMode="auto">
            <a:xfrm>
              <a:off x="2579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6" name="Freeform 340"/>
            <p:cNvSpPr>
              <a:spLocks/>
            </p:cNvSpPr>
            <p:nvPr/>
          </p:nvSpPr>
          <p:spPr bwMode="auto">
            <a:xfrm>
              <a:off x="2718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7" name="Freeform 341"/>
            <p:cNvSpPr>
              <a:spLocks/>
            </p:cNvSpPr>
            <p:nvPr/>
          </p:nvSpPr>
          <p:spPr bwMode="auto">
            <a:xfrm>
              <a:off x="2716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8" name="Freeform 342"/>
            <p:cNvSpPr>
              <a:spLocks/>
            </p:cNvSpPr>
            <p:nvPr/>
          </p:nvSpPr>
          <p:spPr bwMode="auto">
            <a:xfrm>
              <a:off x="275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19" name="Freeform 343"/>
            <p:cNvSpPr>
              <a:spLocks/>
            </p:cNvSpPr>
            <p:nvPr/>
          </p:nvSpPr>
          <p:spPr bwMode="auto">
            <a:xfrm>
              <a:off x="275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0" name="Freeform 344"/>
            <p:cNvSpPr>
              <a:spLocks/>
            </p:cNvSpPr>
            <p:nvPr/>
          </p:nvSpPr>
          <p:spPr bwMode="auto">
            <a:xfrm>
              <a:off x="2893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1" name="Freeform 345"/>
            <p:cNvSpPr>
              <a:spLocks/>
            </p:cNvSpPr>
            <p:nvPr/>
          </p:nvSpPr>
          <p:spPr bwMode="auto">
            <a:xfrm>
              <a:off x="289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2" name="Freeform 346"/>
            <p:cNvSpPr>
              <a:spLocks/>
            </p:cNvSpPr>
            <p:nvPr/>
          </p:nvSpPr>
          <p:spPr bwMode="auto">
            <a:xfrm>
              <a:off x="275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3" name="Freeform 347"/>
            <p:cNvSpPr>
              <a:spLocks/>
            </p:cNvSpPr>
            <p:nvPr/>
          </p:nvSpPr>
          <p:spPr bwMode="auto">
            <a:xfrm>
              <a:off x="275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4" name="Freeform 348"/>
            <p:cNvSpPr>
              <a:spLocks/>
            </p:cNvSpPr>
            <p:nvPr/>
          </p:nvSpPr>
          <p:spPr bwMode="auto">
            <a:xfrm>
              <a:off x="2893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5" name="Freeform 349"/>
            <p:cNvSpPr>
              <a:spLocks/>
            </p:cNvSpPr>
            <p:nvPr/>
          </p:nvSpPr>
          <p:spPr bwMode="auto">
            <a:xfrm>
              <a:off x="289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6" name="Freeform 350"/>
            <p:cNvSpPr>
              <a:spLocks/>
            </p:cNvSpPr>
            <p:nvPr/>
          </p:nvSpPr>
          <p:spPr bwMode="auto">
            <a:xfrm>
              <a:off x="2930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5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5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7" name="Freeform 351"/>
            <p:cNvSpPr>
              <a:spLocks/>
            </p:cNvSpPr>
            <p:nvPr/>
          </p:nvSpPr>
          <p:spPr bwMode="auto">
            <a:xfrm>
              <a:off x="2928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6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6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8" name="Freeform 352"/>
            <p:cNvSpPr>
              <a:spLocks/>
            </p:cNvSpPr>
            <p:nvPr/>
          </p:nvSpPr>
          <p:spPr bwMode="auto">
            <a:xfrm>
              <a:off x="3068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29" name="Freeform 353"/>
            <p:cNvSpPr>
              <a:spLocks/>
            </p:cNvSpPr>
            <p:nvPr/>
          </p:nvSpPr>
          <p:spPr bwMode="auto">
            <a:xfrm>
              <a:off x="3067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0" name="Freeform 354"/>
            <p:cNvSpPr>
              <a:spLocks/>
            </p:cNvSpPr>
            <p:nvPr/>
          </p:nvSpPr>
          <p:spPr bwMode="auto">
            <a:xfrm>
              <a:off x="2930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5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5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1" name="Freeform 355"/>
            <p:cNvSpPr>
              <a:spLocks/>
            </p:cNvSpPr>
            <p:nvPr/>
          </p:nvSpPr>
          <p:spPr bwMode="auto">
            <a:xfrm>
              <a:off x="2928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6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6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2" name="Freeform 356"/>
            <p:cNvSpPr>
              <a:spLocks/>
            </p:cNvSpPr>
            <p:nvPr/>
          </p:nvSpPr>
          <p:spPr bwMode="auto">
            <a:xfrm>
              <a:off x="3068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3" name="Freeform 357"/>
            <p:cNvSpPr>
              <a:spLocks/>
            </p:cNvSpPr>
            <p:nvPr/>
          </p:nvSpPr>
          <p:spPr bwMode="auto">
            <a:xfrm>
              <a:off x="3067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4" name="Freeform 358"/>
            <p:cNvSpPr>
              <a:spLocks/>
            </p:cNvSpPr>
            <p:nvPr/>
          </p:nvSpPr>
          <p:spPr bwMode="auto">
            <a:xfrm>
              <a:off x="3108" y="3640"/>
              <a:ext cx="189" cy="32"/>
            </a:xfrm>
            <a:custGeom>
              <a:avLst/>
              <a:gdLst>
                <a:gd name="T0" fmla="*/ 0 w 189"/>
                <a:gd name="T1" fmla="*/ 20 h 32"/>
                <a:gd name="T2" fmla="*/ 25 w 189"/>
                <a:gd name="T3" fmla="*/ 0 h 32"/>
                <a:gd name="T4" fmla="*/ 188 w 189"/>
                <a:gd name="T5" fmla="*/ 0 h 32"/>
                <a:gd name="T6" fmla="*/ 148 w 189"/>
                <a:gd name="T7" fmla="*/ 31 h 32"/>
                <a:gd name="T8" fmla="*/ 0 w 189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32"/>
                <a:gd name="T17" fmla="*/ 189 w 18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32">
                  <a:moveTo>
                    <a:pt x="0" y="20"/>
                  </a:moveTo>
                  <a:lnTo>
                    <a:pt x="25" y="0"/>
                  </a:lnTo>
                  <a:lnTo>
                    <a:pt x="188" y="0"/>
                  </a:lnTo>
                  <a:lnTo>
                    <a:pt x="148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5" name="Freeform 359"/>
            <p:cNvSpPr>
              <a:spLocks/>
            </p:cNvSpPr>
            <p:nvPr/>
          </p:nvSpPr>
          <p:spPr bwMode="auto">
            <a:xfrm>
              <a:off x="3107" y="3640"/>
              <a:ext cx="196" cy="40"/>
            </a:xfrm>
            <a:custGeom>
              <a:avLst/>
              <a:gdLst>
                <a:gd name="T0" fmla="*/ 0 w 196"/>
                <a:gd name="T1" fmla="*/ 25 h 40"/>
                <a:gd name="T2" fmla="*/ 26 w 196"/>
                <a:gd name="T3" fmla="*/ 0 h 40"/>
                <a:gd name="T4" fmla="*/ 195 w 196"/>
                <a:gd name="T5" fmla="*/ 0 h 40"/>
                <a:gd name="T6" fmla="*/ 154 w 196"/>
                <a:gd name="T7" fmla="*/ 39 h 40"/>
                <a:gd name="T8" fmla="*/ 0 w 196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0"/>
                <a:gd name="T17" fmla="*/ 196 w 19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0">
                  <a:moveTo>
                    <a:pt x="0" y="25"/>
                  </a:moveTo>
                  <a:lnTo>
                    <a:pt x="26" y="0"/>
                  </a:lnTo>
                  <a:lnTo>
                    <a:pt x="195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6" name="Freeform 360"/>
            <p:cNvSpPr>
              <a:spLocks/>
            </p:cNvSpPr>
            <p:nvPr/>
          </p:nvSpPr>
          <p:spPr bwMode="auto">
            <a:xfrm>
              <a:off x="3247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7" name="Freeform 361"/>
            <p:cNvSpPr>
              <a:spLocks/>
            </p:cNvSpPr>
            <p:nvPr/>
          </p:nvSpPr>
          <p:spPr bwMode="auto">
            <a:xfrm>
              <a:off x="3245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8" name="Freeform 362"/>
            <p:cNvSpPr>
              <a:spLocks/>
            </p:cNvSpPr>
            <p:nvPr/>
          </p:nvSpPr>
          <p:spPr bwMode="auto">
            <a:xfrm>
              <a:off x="3108" y="3389"/>
              <a:ext cx="189" cy="33"/>
            </a:xfrm>
            <a:custGeom>
              <a:avLst/>
              <a:gdLst>
                <a:gd name="T0" fmla="*/ 0 w 189"/>
                <a:gd name="T1" fmla="*/ 20 h 33"/>
                <a:gd name="T2" fmla="*/ 25 w 189"/>
                <a:gd name="T3" fmla="*/ 0 h 33"/>
                <a:gd name="T4" fmla="*/ 188 w 189"/>
                <a:gd name="T5" fmla="*/ 0 h 33"/>
                <a:gd name="T6" fmla="*/ 148 w 189"/>
                <a:gd name="T7" fmla="*/ 32 h 33"/>
                <a:gd name="T8" fmla="*/ 0 w 189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33"/>
                <a:gd name="T17" fmla="*/ 189 w 18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33">
                  <a:moveTo>
                    <a:pt x="0" y="20"/>
                  </a:moveTo>
                  <a:lnTo>
                    <a:pt x="25" y="0"/>
                  </a:lnTo>
                  <a:lnTo>
                    <a:pt x="188" y="0"/>
                  </a:lnTo>
                  <a:lnTo>
                    <a:pt x="148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39" name="Freeform 363"/>
            <p:cNvSpPr>
              <a:spLocks/>
            </p:cNvSpPr>
            <p:nvPr/>
          </p:nvSpPr>
          <p:spPr bwMode="auto">
            <a:xfrm>
              <a:off x="3107" y="3389"/>
              <a:ext cx="196" cy="41"/>
            </a:xfrm>
            <a:custGeom>
              <a:avLst/>
              <a:gdLst>
                <a:gd name="T0" fmla="*/ 0 w 196"/>
                <a:gd name="T1" fmla="*/ 25 h 41"/>
                <a:gd name="T2" fmla="*/ 26 w 196"/>
                <a:gd name="T3" fmla="*/ 0 h 41"/>
                <a:gd name="T4" fmla="*/ 195 w 196"/>
                <a:gd name="T5" fmla="*/ 0 h 41"/>
                <a:gd name="T6" fmla="*/ 154 w 196"/>
                <a:gd name="T7" fmla="*/ 40 h 41"/>
                <a:gd name="T8" fmla="*/ 0 w 196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1"/>
                <a:gd name="T17" fmla="*/ 196 w 19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1">
                  <a:moveTo>
                    <a:pt x="0" y="25"/>
                  </a:moveTo>
                  <a:lnTo>
                    <a:pt x="26" y="0"/>
                  </a:lnTo>
                  <a:lnTo>
                    <a:pt x="195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0" name="Freeform 364"/>
            <p:cNvSpPr>
              <a:spLocks/>
            </p:cNvSpPr>
            <p:nvPr/>
          </p:nvSpPr>
          <p:spPr bwMode="auto">
            <a:xfrm>
              <a:off x="3247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1" name="Freeform 365"/>
            <p:cNvSpPr>
              <a:spLocks/>
            </p:cNvSpPr>
            <p:nvPr/>
          </p:nvSpPr>
          <p:spPr bwMode="auto">
            <a:xfrm>
              <a:off x="3245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2" name="Freeform 366"/>
            <p:cNvSpPr>
              <a:spLocks/>
            </p:cNvSpPr>
            <p:nvPr/>
          </p:nvSpPr>
          <p:spPr bwMode="auto">
            <a:xfrm>
              <a:off x="3289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3" name="Freeform 367"/>
            <p:cNvSpPr>
              <a:spLocks/>
            </p:cNvSpPr>
            <p:nvPr/>
          </p:nvSpPr>
          <p:spPr bwMode="auto">
            <a:xfrm>
              <a:off x="3287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4" name="Freeform 368"/>
            <p:cNvSpPr>
              <a:spLocks/>
            </p:cNvSpPr>
            <p:nvPr/>
          </p:nvSpPr>
          <p:spPr bwMode="auto">
            <a:xfrm>
              <a:off x="3426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5" name="Freeform 369"/>
            <p:cNvSpPr>
              <a:spLocks/>
            </p:cNvSpPr>
            <p:nvPr/>
          </p:nvSpPr>
          <p:spPr bwMode="auto">
            <a:xfrm>
              <a:off x="3424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6" name="Freeform 370"/>
            <p:cNvSpPr>
              <a:spLocks/>
            </p:cNvSpPr>
            <p:nvPr/>
          </p:nvSpPr>
          <p:spPr bwMode="auto">
            <a:xfrm>
              <a:off x="3289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7" name="Freeform 371"/>
            <p:cNvSpPr>
              <a:spLocks/>
            </p:cNvSpPr>
            <p:nvPr/>
          </p:nvSpPr>
          <p:spPr bwMode="auto">
            <a:xfrm>
              <a:off x="3287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8" name="Freeform 372"/>
            <p:cNvSpPr>
              <a:spLocks/>
            </p:cNvSpPr>
            <p:nvPr/>
          </p:nvSpPr>
          <p:spPr bwMode="auto">
            <a:xfrm>
              <a:off x="3426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49" name="Freeform 373"/>
            <p:cNvSpPr>
              <a:spLocks/>
            </p:cNvSpPr>
            <p:nvPr/>
          </p:nvSpPr>
          <p:spPr bwMode="auto">
            <a:xfrm>
              <a:off x="3424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0" name="Freeform 374"/>
            <p:cNvSpPr>
              <a:spLocks/>
            </p:cNvSpPr>
            <p:nvPr/>
          </p:nvSpPr>
          <p:spPr bwMode="auto">
            <a:xfrm>
              <a:off x="3464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1" name="Freeform 375"/>
            <p:cNvSpPr>
              <a:spLocks/>
            </p:cNvSpPr>
            <p:nvPr/>
          </p:nvSpPr>
          <p:spPr bwMode="auto">
            <a:xfrm>
              <a:off x="3462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2" name="Freeform 376"/>
            <p:cNvSpPr>
              <a:spLocks/>
            </p:cNvSpPr>
            <p:nvPr/>
          </p:nvSpPr>
          <p:spPr bwMode="auto">
            <a:xfrm>
              <a:off x="3601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3" name="Freeform 377"/>
            <p:cNvSpPr>
              <a:spLocks/>
            </p:cNvSpPr>
            <p:nvPr/>
          </p:nvSpPr>
          <p:spPr bwMode="auto">
            <a:xfrm>
              <a:off x="3599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4" name="Freeform 378"/>
            <p:cNvSpPr>
              <a:spLocks/>
            </p:cNvSpPr>
            <p:nvPr/>
          </p:nvSpPr>
          <p:spPr bwMode="auto">
            <a:xfrm>
              <a:off x="3464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5" name="Freeform 379"/>
            <p:cNvSpPr>
              <a:spLocks/>
            </p:cNvSpPr>
            <p:nvPr/>
          </p:nvSpPr>
          <p:spPr bwMode="auto">
            <a:xfrm>
              <a:off x="3462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6" name="Freeform 380"/>
            <p:cNvSpPr>
              <a:spLocks/>
            </p:cNvSpPr>
            <p:nvPr/>
          </p:nvSpPr>
          <p:spPr bwMode="auto">
            <a:xfrm>
              <a:off x="3601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7" name="Freeform 381"/>
            <p:cNvSpPr>
              <a:spLocks/>
            </p:cNvSpPr>
            <p:nvPr/>
          </p:nvSpPr>
          <p:spPr bwMode="auto">
            <a:xfrm>
              <a:off x="3599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8" name="Freeform 382"/>
            <p:cNvSpPr>
              <a:spLocks/>
            </p:cNvSpPr>
            <p:nvPr/>
          </p:nvSpPr>
          <p:spPr bwMode="auto">
            <a:xfrm>
              <a:off x="3639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59" name="Freeform 383"/>
            <p:cNvSpPr>
              <a:spLocks/>
            </p:cNvSpPr>
            <p:nvPr/>
          </p:nvSpPr>
          <p:spPr bwMode="auto">
            <a:xfrm>
              <a:off x="3638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0" name="Freeform 384"/>
            <p:cNvSpPr>
              <a:spLocks/>
            </p:cNvSpPr>
            <p:nvPr/>
          </p:nvSpPr>
          <p:spPr bwMode="auto">
            <a:xfrm>
              <a:off x="3776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1" name="Freeform 385"/>
            <p:cNvSpPr>
              <a:spLocks/>
            </p:cNvSpPr>
            <p:nvPr/>
          </p:nvSpPr>
          <p:spPr bwMode="auto">
            <a:xfrm>
              <a:off x="3775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2" name="Freeform 386"/>
            <p:cNvSpPr>
              <a:spLocks/>
            </p:cNvSpPr>
            <p:nvPr/>
          </p:nvSpPr>
          <p:spPr bwMode="auto">
            <a:xfrm>
              <a:off x="3639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3" name="Freeform 387"/>
            <p:cNvSpPr>
              <a:spLocks/>
            </p:cNvSpPr>
            <p:nvPr/>
          </p:nvSpPr>
          <p:spPr bwMode="auto">
            <a:xfrm>
              <a:off x="3638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4" name="Freeform 388"/>
            <p:cNvSpPr>
              <a:spLocks/>
            </p:cNvSpPr>
            <p:nvPr/>
          </p:nvSpPr>
          <p:spPr bwMode="auto">
            <a:xfrm>
              <a:off x="3776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5" name="Freeform 389"/>
            <p:cNvSpPr>
              <a:spLocks/>
            </p:cNvSpPr>
            <p:nvPr/>
          </p:nvSpPr>
          <p:spPr bwMode="auto">
            <a:xfrm>
              <a:off x="3775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6" name="Freeform 390"/>
            <p:cNvSpPr>
              <a:spLocks/>
            </p:cNvSpPr>
            <p:nvPr/>
          </p:nvSpPr>
          <p:spPr bwMode="auto">
            <a:xfrm>
              <a:off x="3814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7" name="Freeform 391"/>
            <p:cNvSpPr>
              <a:spLocks/>
            </p:cNvSpPr>
            <p:nvPr/>
          </p:nvSpPr>
          <p:spPr bwMode="auto">
            <a:xfrm>
              <a:off x="3813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8" name="Freeform 392"/>
            <p:cNvSpPr>
              <a:spLocks/>
            </p:cNvSpPr>
            <p:nvPr/>
          </p:nvSpPr>
          <p:spPr bwMode="auto">
            <a:xfrm>
              <a:off x="3951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69" name="Freeform 393"/>
            <p:cNvSpPr>
              <a:spLocks/>
            </p:cNvSpPr>
            <p:nvPr/>
          </p:nvSpPr>
          <p:spPr bwMode="auto">
            <a:xfrm>
              <a:off x="3950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0" name="Freeform 394"/>
            <p:cNvSpPr>
              <a:spLocks/>
            </p:cNvSpPr>
            <p:nvPr/>
          </p:nvSpPr>
          <p:spPr bwMode="auto">
            <a:xfrm>
              <a:off x="3814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1" name="Freeform 395"/>
            <p:cNvSpPr>
              <a:spLocks/>
            </p:cNvSpPr>
            <p:nvPr/>
          </p:nvSpPr>
          <p:spPr bwMode="auto">
            <a:xfrm>
              <a:off x="3813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2" name="Freeform 396"/>
            <p:cNvSpPr>
              <a:spLocks/>
            </p:cNvSpPr>
            <p:nvPr/>
          </p:nvSpPr>
          <p:spPr bwMode="auto">
            <a:xfrm>
              <a:off x="3951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3" name="Freeform 397"/>
            <p:cNvSpPr>
              <a:spLocks/>
            </p:cNvSpPr>
            <p:nvPr/>
          </p:nvSpPr>
          <p:spPr bwMode="auto">
            <a:xfrm>
              <a:off x="3950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4" name="Freeform 398"/>
            <p:cNvSpPr>
              <a:spLocks/>
            </p:cNvSpPr>
            <p:nvPr/>
          </p:nvSpPr>
          <p:spPr bwMode="auto">
            <a:xfrm>
              <a:off x="3985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5" name="Freeform 399"/>
            <p:cNvSpPr>
              <a:spLocks/>
            </p:cNvSpPr>
            <p:nvPr/>
          </p:nvSpPr>
          <p:spPr bwMode="auto">
            <a:xfrm>
              <a:off x="3984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6" name="Freeform 400"/>
            <p:cNvSpPr>
              <a:spLocks/>
            </p:cNvSpPr>
            <p:nvPr/>
          </p:nvSpPr>
          <p:spPr bwMode="auto">
            <a:xfrm>
              <a:off x="4121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7" name="Freeform 401"/>
            <p:cNvSpPr>
              <a:spLocks/>
            </p:cNvSpPr>
            <p:nvPr/>
          </p:nvSpPr>
          <p:spPr bwMode="auto">
            <a:xfrm>
              <a:off x="4119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8" name="Freeform 402"/>
            <p:cNvSpPr>
              <a:spLocks/>
            </p:cNvSpPr>
            <p:nvPr/>
          </p:nvSpPr>
          <p:spPr bwMode="auto">
            <a:xfrm>
              <a:off x="3985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79" name="Freeform 403"/>
            <p:cNvSpPr>
              <a:spLocks/>
            </p:cNvSpPr>
            <p:nvPr/>
          </p:nvSpPr>
          <p:spPr bwMode="auto">
            <a:xfrm>
              <a:off x="3984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0" name="Freeform 404"/>
            <p:cNvSpPr>
              <a:spLocks/>
            </p:cNvSpPr>
            <p:nvPr/>
          </p:nvSpPr>
          <p:spPr bwMode="auto">
            <a:xfrm>
              <a:off x="4121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1" name="Freeform 405"/>
            <p:cNvSpPr>
              <a:spLocks/>
            </p:cNvSpPr>
            <p:nvPr/>
          </p:nvSpPr>
          <p:spPr bwMode="auto">
            <a:xfrm>
              <a:off x="4119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2" name="Freeform 406"/>
            <p:cNvSpPr>
              <a:spLocks/>
            </p:cNvSpPr>
            <p:nvPr/>
          </p:nvSpPr>
          <p:spPr bwMode="auto">
            <a:xfrm>
              <a:off x="4162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2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3" name="Freeform 407"/>
            <p:cNvSpPr>
              <a:spLocks/>
            </p:cNvSpPr>
            <p:nvPr/>
          </p:nvSpPr>
          <p:spPr bwMode="auto">
            <a:xfrm>
              <a:off x="4161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4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4" name="Freeform 408"/>
            <p:cNvSpPr>
              <a:spLocks/>
            </p:cNvSpPr>
            <p:nvPr/>
          </p:nvSpPr>
          <p:spPr bwMode="auto">
            <a:xfrm>
              <a:off x="4298" y="3640"/>
              <a:ext cx="50" cy="196"/>
            </a:xfrm>
            <a:custGeom>
              <a:avLst/>
              <a:gdLst>
                <a:gd name="T0" fmla="*/ 25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5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5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5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5" name="Freeform 409"/>
            <p:cNvSpPr>
              <a:spLocks/>
            </p:cNvSpPr>
            <p:nvPr/>
          </p:nvSpPr>
          <p:spPr bwMode="auto">
            <a:xfrm>
              <a:off x="4296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6" name="Freeform 410"/>
            <p:cNvSpPr>
              <a:spLocks/>
            </p:cNvSpPr>
            <p:nvPr/>
          </p:nvSpPr>
          <p:spPr bwMode="auto">
            <a:xfrm>
              <a:off x="4162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2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7" name="Freeform 411"/>
            <p:cNvSpPr>
              <a:spLocks/>
            </p:cNvSpPr>
            <p:nvPr/>
          </p:nvSpPr>
          <p:spPr bwMode="auto">
            <a:xfrm>
              <a:off x="4161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4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8" name="Freeform 412"/>
            <p:cNvSpPr>
              <a:spLocks/>
            </p:cNvSpPr>
            <p:nvPr/>
          </p:nvSpPr>
          <p:spPr bwMode="auto">
            <a:xfrm>
              <a:off x="4298" y="3389"/>
              <a:ext cx="50" cy="196"/>
            </a:xfrm>
            <a:custGeom>
              <a:avLst/>
              <a:gdLst>
                <a:gd name="T0" fmla="*/ 25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5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5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5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89" name="Freeform 413"/>
            <p:cNvSpPr>
              <a:spLocks/>
            </p:cNvSpPr>
            <p:nvPr/>
          </p:nvSpPr>
          <p:spPr bwMode="auto">
            <a:xfrm>
              <a:off x="4296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0" name="Freeform 414"/>
            <p:cNvSpPr>
              <a:spLocks/>
            </p:cNvSpPr>
            <p:nvPr/>
          </p:nvSpPr>
          <p:spPr bwMode="auto">
            <a:xfrm>
              <a:off x="4337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2 w 186"/>
                <a:gd name="T3" fmla="*/ 0 h 32"/>
                <a:gd name="T4" fmla="*/ 185 w 186"/>
                <a:gd name="T5" fmla="*/ 0 h 32"/>
                <a:gd name="T6" fmla="*/ 145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1" name="Freeform 415"/>
            <p:cNvSpPr>
              <a:spLocks/>
            </p:cNvSpPr>
            <p:nvPr/>
          </p:nvSpPr>
          <p:spPr bwMode="auto">
            <a:xfrm>
              <a:off x="4336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4 w 193"/>
                <a:gd name="T3" fmla="*/ 0 h 40"/>
                <a:gd name="T4" fmla="*/ 192 w 193"/>
                <a:gd name="T5" fmla="*/ 0 h 40"/>
                <a:gd name="T6" fmla="*/ 151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2" name="Freeform 416"/>
            <p:cNvSpPr>
              <a:spLocks/>
            </p:cNvSpPr>
            <p:nvPr/>
          </p:nvSpPr>
          <p:spPr bwMode="auto">
            <a:xfrm>
              <a:off x="4473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3" name="Freeform 417"/>
            <p:cNvSpPr>
              <a:spLocks/>
            </p:cNvSpPr>
            <p:nvPr/>
          </p:nvSpPr>
          <p:spPr bwMode="auto">
            <a:xfrm>
              <a:off x="447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4" name="Freeform 418"/>
            <p:cNvSpPr>
              <a:spLocks/>
            </p:cNvSpPr>
            <p:nvPr/>
          </p:nvSpPr>
          <p:spPr bwMode="auto">
            <a:xfrm>
              <a:off x="4337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2 w 186"/>
                <a:gd name="T3" fmla="*/ 0 h 33"/>
                <a:gd name="T4" fmla="*/ 185 w 186"/>
                <a:gd name="T5" fmla="*/ 0 h 33"/>
                <a:gd name="T6" fmla="*/ 145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5" name="Freeform 419"/>
            <p:cNvSpPr>
              <a:spLocks/>
            </p:cNvSpPr>
            <p:nvPr/>
          </p:nvSpPr>
          <p:spPr bwMode="auto">
            <a:xfrm>
              <a:off x="4336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4 w 193"/>
                <a:gd name="T3" fmla="*/ 0 h 41"/>
                <a:gd name="T4" fmla="*/ 192 w 193"/>
                <a:gd name="T5" fmla="*/ 0 h 41"/>
                <a:gd name="T6" fmla="*/ 151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6" name="Freeform 420"/>
            <p:cNvSpPr>
              <a:spLocks/>
            </p:cNvSpPr>
            <p:nvPr/>
          </p:nvSpPr>
          <p:spPr bwMode="auto">
            <a:xfrm>
              <a:off x="4473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7" name="Freeform 421"/>
            <p:cNvSpPr>
              <a:spLocks/>
            </p:cNvSpPr>
            <p:nvPr/>
          </p:nvSpPr>
          <p:spPr bwMode="auto">
            <a:xfrm>
              <a:off x="447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8" name="Freeform 422"/>
            <p:cNvSpPr>
              <a:spLocks/>
            </p:cNvSpPr>
            <p:nvPr/>
          </p:nvSpPr>
          <p:spPr bwMode="auto">
            <a:xfrm>
              <a:off x="451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2 w 187"/>
                <a:gd name="T3" fmla="*/ 0 h 32"/>
                <a:gd name="T4" fmla="*/ 186 w 187"/>
                <a:gd name="T5" fmla="*/ 0 h 32"/>
                <a:gd name="T6" fmla="*/ 145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2" y="0"/>
                  </a:lnTo>
                  <a:lnTo>
                    <a:pt x="186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99" name="Freeform 423"/>
            <p:cNvSpPr>
              <a:spLocks/>
            </p:cNvSpPr>
            <p:nvPr/>
          </p:nvSpPr>
          <p:spPr bwMode="auto">
            <a:xfrm>
              <a:off x="451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4 w 195"/>
                <a:gd name="T3" fmla="*/ 0 h 40"/>
                <a:gd name="T4" fmla="*/ 194 w 195"/>
                <a:gd name="T5" fmla="*/ 0 h 40"/>
                <a:gd name="T6" fmla="*/ 151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4" y="0"/>
                  </a:lnTo>
                  <a:lnTo>
                    <a:pt x="194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0" name="Freeform 424"/>
            <p:cNvSpPr>
              <a:spLocks/>
            </p:cNvSpPr>
            <p:nvPr/>
          </p:nvSpPr>
          <p:spPr bwMode="auto">
            <a:xfrm>
              <a:off x="4651" y="3640"/>
              <a:ext cx="52" cy="196"/>
            </a:xfrm>
            <a:custGeom>
              <a:avLst/>
              <a:gdLst>
                <a:gd name="T0" fmla="*/ 26 w 52"/>
                <a:gd name="T1" fmla="*/ 195 h 196"/>
                <a:gd name="T2" fmla="*/ 0 w 52"/>
                <a:gd name="T3" fmla="*/ 54 h 196"/>
                <a:gd name="T4" fmla="*/ 51 w 52"/>
                <a:gd name="T5" fmla="*/ 0 h 196"/>
                <a:gd name="T6" fmla="*/ 51 w 52"/>
                <a:gd name="T7" fmla="*/ 174 h 196"/>
                <a:gd name="T8" fmla="*/ 26 w 52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96"/>
                <a:gd name="T17" fmla="*/ 52 w 5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96">
                  <a:moveTo>
                    <a:pt x="26" y="195"/>
                  </a:moveTo>
                  <a:lnTo>
                    <a:pt x="0" y="54"/>
                  </a:lnTo>
                  <a:lnTo>
                    <a:pt x="51" y="0"/>
                  </a:lnTo>
                  <a:lnTo>
                    <a:pt x="51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1" name="Freeform 425"/>
            <p:cNvSpPr>
              <a:spLocks/>
            </p:cNvSpPr>
            <p:nvPr/>
          </p:nvSpPr>
          <p:spPr bwMode="auto">
            <a:xfrm>
              <a:off x="4650" y="3640"/>
              <a:ext cx="59" cy="204"/>
            </a:xfrm>
            <a:custGeom>
              <a:avLst/>
              <a:gdLst>
                <a:gd name="T0" fmla="*/ 31 w 59"/>
                <a:gd name="T1" fmla="*/ 203 h 204"/>
                <a:gd name="T2" fmla="*/ 0 w 59"/>
                <a:gd name="T3" fmla="*/ 56 h 204"/>
                <a:gd name="T4" fmla="*/ 58 w 59"/>
                <a:gd name="T5" fmla="*/ 0 h 204"/>
                <a:gd name="T6" fmla="*/ 58 w 59"/>
                <a:gd name="T7" fmla="*/ 181 h 204"/>
                <a:gd name="T8" fmla="*/ 31 w 59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04"/>
                <a:gd name="T17" fmla="*/ 59 w 59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04">
                  <a:moveTo>
                    <a:pt x="31" y="203"/>
                  </a:moveTo>
                  <a:lnTo>
                    <a:pt x="0" y="56"/>
                  </a:lnTo>
                  <a:lnTo>
                    <a:pt x="58" y="0"/>
                  </a:lnTo>
                  <a:lnTo>
                    <a:pt x="58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2" name="Freeform 426"/>
            <p:cNvSpPr>
              <a:spLocks/>
            </p:cNvSpPr>
            <p:nvPr/>
          </p:nvSpPr>
          <p:spPr bwMode="auto">
            <a:xfrm>
              <a:off x="451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2 w 187"/>
                <a:gd name="T3" fmla="*/ 0 h 33"/>
                <a:gd name="T4" fmla="*/ 186 w 187"/>
                <a:gd name="T5" fmla="*/ 0 h 33"/>
                <a:gd name="T6" fmla="*/ 145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2" y="0"/>
                  </a:lnTo>
                  <a:lnTo>
                    <a:pt x="186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3" name="Freeform 427"/>
            <p:cNvSpPr>
              <a:spLocks/>
            </p:cNvSpPr>
            <p:nvPr/>
          </p:nvSpPr>
          <p:spPr bwMode="auto">
            <a:xfrm>
              <a:off x="451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4 w 195"/>
                <a:gd name="T3" fmla="*/ 0 h 41"/>
                <a:gd name="T4" fmla="*/ 194 w 195"/>
                <a:gd name="T5" fmla="*/ 0 h 41"/>
                <a:gd name="T6" fmla="*/ 151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4" y="0"/>
                  </a:lnTo>
                  <a:lnTo>
                    <a:pt x="194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4" name="Freeform 428"/>
            <p:cNvSpPr>
              <a:spLocks/>
            </p:cNvSpPr>
            <p:nvPr/>
          </p:nvSpPr>
          <p:spPr bwMode="auto">
            <a:xfrm>
              <a:off x="4651" y="3389"/>
              <a:ext cx="52" cy="196"/>
            </a:xfrm>
            <a:custGeom>
              <a:avLst/>
              <a:gdLst>
                <a:gd name="T0" fmla="*/ 26 w 52"/>
                <a:gd name="T1" fmla="*/ 195 h 196"/>
                <a:gd name="T2" fmla="*/ 0 w 52"/>
                <a:gd name="T3" fmla="*/ 53 h 196"/>
                <a:gd name="T4" fmla="*/ 51 w 52"/>
                <a:gd name="T5" fmla="*/ 0 h 196"/>
                <a:gd name="T6" fmla="*/ 51 w 52"/>
                <a:gd name="T7" fmla="*/ 175 h 196"/>
                <a:gd name="T8" fmla="*/ 26 w 52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96"/>
                <a:gd name="T17" fmla="*/ 52 w 5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96">
                  <a:moveTo>
                    <a:pt x="26" y="195"/>
                  </a:moveTo>
                  <a:lnTo>
                    <a:pt x="0" y="53"/>
                  </a:lnTo>
                  <a:lnTo>
                    <a:pt x="51" y="0"/>
                  </a:lnTo>
                  <a:lnTo>
                    <a:pt x="51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5" name="Freeform 429"/>
            <p:cNvSpPr>
              <a:spLocks/>
            </p:cNvSpPr>
            <p:nvPr/>
          </p:nvSpPr>
          <p:spPr bwMode="auto">
            <a:xfrm>
              <a:off x="4650" y="3389"/>
              <a:ext cx="59" cy="203"/>
            </a:xfrm>
            <a:custGeom>
              <a:avLst/>
              <a:gdLst>
                <a:gd name="T0" fmla="*/ 31 w 59"/>
                <a:gd name="T1" fmla="*/ 202 h 203"/>
                <a:gd name="T2" fmla="*/ 0 w 59"/>
                <a:gd name="T3" fmla="*/ 55 h 203"/>
                <a:gd name="T4" fmla="*/ 58 w 59"/>
                <a:gd name="T5" fmla="*/ 0 h 203"/>
                <a:gd name="T6" fmla="*/ 58 w 59"/>
                <a:gd name="T7" fmla="*/ 181 h 203"/>
                <a:gd name="T8" fmla="*/ 31 w 59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03"/>
                <a:gd name="T17" fmla="*/ 59 w 59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03">
                  <a:moveTo>
                    <a:pt x="31" y="202"/>
                  </a:moveTo>
                  <a:lnTo>
                    <a:pt x="0" y="55"/>
                  </a:lnTo>
                  <a:lnTo>
                    <a:pt x="58" y="0"/>
                  </a:lnTo>
                  <a:lnTo>
                    <a:pt x="58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6" name="Freeform 430"/>
            <p:cNvSpPr>
              <a:spLocks/>
            </p:cNvSpPr>
            <p:nvPr/>
          </p:nvSpPr>
          <p:spPr bwMode="auto">
            <a:xfrm>
              <a:off x="4995" y="2807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7" name="Freeform 431"/>
            <p:cNvSpPr>
              <a:spLocks/>
            </p:cNvSpPr>
            <p:nvPr/>
          </p:nvSpPr>
          <p:spPr bwMode="auto">
            <a:xfrm>
              <a:off x="4994" y="2807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8" name="Freeform 432"/>
            <p:cNvSpPr>
              <a:spLocks/>
            </p:cNvSpPr>
            <p:nvPr/>
          </p:nvSpPr>
          <p:spPr bwMode="auto">
            <a:xfrm>
              <a:off x="4995" y="246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09" name="Freeform 433"/>
            <p:cNvSpPr>
              <a:spLocks/>
            </p:cNvSpPr>
            <p:nvPr/>
          </p:nvSpPr>
          <p:spPr bwMode="auto">
            <a:xfrm>
              <a:off x="4994" y="246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0" name="Freeform 434"/>
            <p:cNvSpPr>
              <a:spLocks/>
            </p:cNvSpPr>
            <p:nvPr/>
          </p:nvSpPr>
          <p:spPr bwMode="auto">
            <a:xfrm>
              <a:off x="4995" y="2086"/>
              <a:ext cx="248" cy="260"/>
            </a:xfrm>
            <a:custGeom>
              <a:avLst/>
              <a:gdLst>
                <a:gd name="T0" fmla="*/ 0 w 248"/>
                <a:gd name="T1" fmla="*/ 259 h 260"/>
                <a:gd name="T2" fmla="*/ 0 w 248"/>
                <a:gd name="T3" fmla="*/ 0 h 260"/>
                <a:gd name="T4" fmla="*/ 247 w 248"/>
                <a:gd name="T5" fmla="*/ 0 h 260"/>
                <a:gd name="T6" fmla="*/ 247 w 248"/>
                <a:gd name="T7" fmla="*/ 259 h 260"/>
                <a:gd name="T8" fmla="*/ 0 w 248"/>
                <a:gd name="T9" fmla="*/ 259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0"/>
                <a:gd name="T17" fmla="*/ 248 w 248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0">
                  <a:moveTo>
                    <a:pt x="0" y="259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59"/>
                  </a:lnTo>
                  <a:lnTo>
                    <a:pt x="0" y="259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1" name="Freeform 435"/>
            <p:cNvSpPr>
              <a:spLocks/>
            </p:cNvSpPr>
            <p:nvPr/>
          </p:nvSpPr>
          <p:spPr bwMode="auto">
            <a:xfrm>
              <a:off x="4994" y="2086"/>
              <a:ext cx="255" cy="268"/>
            </a:xfrm>
            <a:custGeom>
              <a:avLst/>
              <a:gdLst>
                <a:gd name="T0" fmla="*/ 0 w 255"/>
                <a:gd name="T1" fmla="*/ 267 h 268"/>
                <a:gd name="T2" fmla="*/ 0 w 255"/>
                <a:gd name="T3" fmla="*/ 0 h 268"/>
                <a:gd name="T4" fmla="*/ 254 w 255"/>
                <a:gd name="T5" fmla="*/ 0 h 268"/>
                <a:gd name="T6" fmla="*/ 254 w 255"/>
                <a:gd name="T7" fmla="*/ 267 h 268"/>
                <a:gd name="T8" fmla="*/ 0 w 255"/>
                <a:gd name="T9" fmla="*/ 26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8"/>
                <a:gd name="T17" fmla="*/ 255 w 255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8">
                  <a:moveTo>
                    <a:pt x="0" y="267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7"/>
                  </a:lnTo>
                  <a:lnTo>
                    <a:pt x="0" y="26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2" name="Freeform 436"/>
            <p:cNvSpPr>
              <a:spLocks/>
            </p:cNvSpPr>
            <p:nvPr/>
          </p:nvSpPr>
          <p:spPr bwMode="auto">
            <a:xfrm>
              <a:off x="4995" y="1737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3" name="Freeform 437"/>
            <p:cNvSpPr>
              <a:spLocks/>
            </p:cNvSpPr>
            <p:nvPr/>
          </p:nvSpPr>
          <p:spPr bwMode="auto">
            <a:xfrm>
              <a:off x="4994" y="1737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4" name="Freeform 438"/>
            <p:cNvSpPr>
              <a:spLocks/>
            </p:cNvSpPr>
            <p:nvPr/>
          </p:nvSpPr>
          <p:spPr bwMode="auto">
            <a:xfrm>
              <a:off x="4995" y="1368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5" name="Freeform 439"/>
            <p:cNvSpPr>
              <a:spLocks/>
            </p:cNvSpPr>
            <p:nvPr/>
          </p:nvSpPr>
          <p:spPr bwMode="auto">
            <a:xfrm>
              <a:off x="4994" y="1368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6" name="Freeform 440"/>
            <p:cNvSpPr>
              <a:spLocks/>
            </p:cNvSpPr>
            <p:nvPr/>
          </p:nvSpPr>
          <p:spPr bwMode="auto">
            <a:xfrm>
              <a:off x="4995" y="1006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7" name="Freeform 441"/>
            <p:cNvSpPr>
              <a:spLocks/>
            </p:cNvSpPr>
            <p:nvPr/>
          </p:nvSpPr>
          <p:spPr bwMode="auto">
            <a:xfrm>
              <a:off x="4994" y="1006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8" name="Freeform 442"/>
            <p:cNvSpPr>
              <a:spLocks/>
            </p:cNvSpPr>
            <p:nvPr/>
          </p:nvSpPr>
          <p:spPr bwMode="auto">
            <a:xfrm>
              <a:off x="472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19" name="Freeform 443"/>
            <p:cNvSpPr>
              <a:spLocks/>
            </p:cNvSpPr>
            <p:nvPr/>
          </p:nvSpPr>
          <p:spPr bwMode="auto">
            <a:xfrm>
              <a:off x="470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0" name="Freeform 444"/>
            <p:cNvSpPr>
              <a:spLocks/>
            </p:cNvSpPr>
            <p:nvPr/>
          </p:nvSpPr>
          <p:spPr bwMode="auto">
            <a:xfrm>
              <a:off x="472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1" name="Freeform 445"/>
            <p:cNvSpPr>
              <a:spLocks/>
            </p:cNvSpPr>
            <p:nvPr/>
          </p:nvSpPr>
          <p:spPr bwMode="auto">
            <a:xfrm>
              <a:off x="470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2" name="Freeform 446"/>
            <p:cNvSpPr>
              <a:spLocks/>
            </p:cNvSpPr>
            <p:nvPr/>
          </p:nvSpPr>
          <p:spPr bwMode="auto">
            <a:xfrm>
              <a:off x="472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3" name="Freeform 447"/>
            <p:cNvSpPr>
              <a:spLocks/>
            </p:cNvSpPr>
            <p:nvPr/>
          </p:nvSpPr>
          <p:spPr bwMode="auto">
            <a:xfrm>
              <a:off x="470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4" name="Freeform 448"/>
            <p:cNvSpPr>
              <a:spLocks/>
            </p:cNvSpPr>
            <p:nvPr/>
          </p:nvSpPr>
          <p:spPr bwMode="auto">
            <a:xfrm>
              <a:off x="472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5" name="Freeform 449"/>
            <p:cNvSpPr>
              <a:spLocks/>
            </p:cNvSpPr>
            <p:nvPr/>
          </p:nvSpPr>
          <p:spPr bwMode="auto">
            <a:xfrm>
              <a:off x="470" y="174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6" name="Freeform 450"/>
            <p:cNvSpPr>
              <a:spLocks/>
            </p:cNvSpPr>
            <p:nvPr/>
          </p:nvSpPr>
          <p:spPr bwMode="auto">
            <a:xfrm>
              <a:off x="472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7" name="Freeform 451"/>
            <p:cNvSpPr>
              <a:spLocks/>
            </p:cNvSpPr>
            <p:nvPr/>
          </p:nvSpPr>
          <p:spPr bwMode="auto">
            <a:xfrm>
              <a:off x="470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8" name="Freeform 452"/>
            <p:cNvSpPr>
              <a:spLocks/>
            </p:cNvSpPr>
            <p:nvPr/>
          </p:nvSpPr>
          <p:spPr bwMode="auto">
            <a:xfrm>
              <a:off x="472" y="1006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29" name="Freeform 453"/>
            <p:cNvSpPr>
              <a:spLocks/>
            </p:cNvSpPr>
            <p:nvPr/>
          </p:nvSpPr>
          <p:spPr bwMode="auto">
            <a:xfrm>
              <a:off x="470" y="1006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0" name="Freeform 454"/>
            <p:cNvSpPr>
              <a:spLocks/>
            </p:cNvSpPr>
            <p:nvPr/>
          </p:nvSpPr>
          <p:spPr bwMode="auto">
            <a:xfrm>
              <a:off x="735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1" name="Freeform 455"/>
            <p:cNvSpPr>
              <a:spLocks/>
            </p:cNvSpPr>
            <p:nvPr/>
          </p:nvSpPr>
          <p:spPr bwMode="auto">
            <a:xfrm>
              <a:off x="734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2" name="Freeform 456"/>
            <p:cNvSpPr>
              <a:spLocks/>
            </p:cNvSpPr>
            <p:nvPr/>
          </p:nvSpPr>
          <p:spPr bwMode="auto">
            <a:xfrm>
              <a:off x="735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3" name="Freeform 457"/>
            <p:cNvSpPr>
              <a:spLocks/>
            </p:cNvSpPr>
            <p:nvPr/>
          </p:nvSpPr>
          <p:spPr bwMode="auto">
            <a:xfrm>
              <a:off x="734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4" name="Freeform 458"/>
            <p:cNvSpPr>
              <a:spLocks/>
            </p:cNvSpPr>
            <p:nvPr/>
          </p:nvSpPr>
          <p:spPr bwMode="auto">
            <a:xfrm>
              <a:off x="735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5" name="Freeform 459"/>
            <p:cNvSpPr>
              <a:spLocks/>
            </p:cNvSpPr>
            <p:nvPr/>
          </p:nvSpPr>
          <p:spPr bwMode="auto">
            <a:xfrm>
              <a:off x="734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6" name="Freeform 460"/>
            <p:cNvSpPr>
              <a:spLocks/>
            </p:cNvSpPr>
            <p:nvPr/>
          </p:nvSpPr>
          <p:spPr bwMode="auto">
            <a:xfrm>
              <a:off x="735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7" name="Freeform 461"/>
            <p:cNvSpPr>
              <a:spLocks/>
            </p:cNvSpPr>
            <p:nvPr/>
          </p:nvSpPr>
          <p:spPr bwMode="auto">
            <a:xfrm>
              <a:off x="734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8" name="Freeform 462"/>
            <p:cNvSpPr>
              <a:spLocks/>
            </p:cNvSpPr>
            <p:nvPr/>
          </p:nvSpPr>
          <p:spPr bwMode="auto">
            <a:xfrm>
              <a:off x="735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39" name="Freeform 463"/>
            <p:cNvSpPr>
              <a:spLocks/>
            </p:cNvSpPr>
            <p:nvPr/>
          </p:nvSpPr>
          <p:spPr bwMode="auto">
            <a:xfrm>
              <a:off x="734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0" name="Freeform 464"/>
            <p:cNvSpPr>
              <a:spLocks/>
            </p:cNvSpPr>
            <p:nvPr/>
          </p:nvSpPr>
          <p:spPr bwMode="auto">
            <a:xfrm>
              <a:off x="1001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1" name="Freeform 465"/>
            <p:cNvSpPr>
              <a:spLocks/>
            </p:cNvSpPr>
            <p:nvPr/>
          </p:nvSpPr>
          <p:spPr bwMode="auto">
            <a:xfrm>
              <a:off x="999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2" name="Freeform 466"/>
            <p:cNvSpPr>
              <a:spLocks/>
            </p:cNvSpPr>
            <p:nvPr/>
          </p:nvSpPr>
          <p:spPr bwMode="auto">
            <a:xfrm>
              <a:off x="1001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3" name="Freeform 467"/>
            <p:cNvSpPr>
              <a:spLocks/>
            </p:cNvSpPr>
            <p:nvPr/>
          </p:nvSpPr>
          <p:spPr bwMode="auto">
            <a:xfrm>
              <a:off x="999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4" name="Freeform 468"/>
            <p:cNvSpPr>
              <a:spLocks/>
            </p:cNvSpPr>
            <p:nvPr/>
          </p:nvSpPr>
          <p:spPr bwMode="auto">
            <a:xfrm>
              <a:off x="1001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5" name="Freeform 469"/>
            <p:cNvSpPr>
              <a:spLocks/>
            </p:cNvSpPr>
            <p:nvPr/>
          </p:nvSpPr>
          <p:spPr bwMode="auto">
            <a:xfrm>
              <a:off x="999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6" name="Freeform 470"/>
            <p:cNvSpPr>
              <a:spLocks/>
            </p:cNvSpPr>
            <p:nvPr/>
          </p:nvSpPr>
          <p:spPr bwMode="auto">
            <a:xfrm>
              <a:off x="1263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7" name="Freeform 471"/>
            <p:cNvSpPr>
              <a:spLocks/>
            </p:cNvSpPr>
            <p:nvPr/>
          </p:nvSpPr>
          <p:spPr bwMode="auto">
            <a:xfrm>
              <a:off x="1262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8" name="Freeform 472"/>
            <p:cNvSpPr>
              <a:spLocks/>
            </p:cNvSpPr>
            <p:nvPr/>
          </p:nvSpPr>
          <p:spPr bwMode="auto">
            <a:xfrm>
              <a:off x="1263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49" name="Freeform 473"/>
            <p:cNvSpPr>
              <a:spLocks/>
            </p:cNvSpPr>
            <p:nvPr/>
          </p:nvSpPr>
          <p:spPr bwMode="auto">
            <a:xfrm>
              <a:off x="1262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0" name="Freeform 474"/>
            <p:cNvSpPr>
              <a:spLocks/>
            </p:cNvSpPr>
            <p:nvPr/>
          </p:nvSpPr>
          <p:spPr bwMode="auto">
            <a:xfrm>
              <a:off x="1263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1" name="Freeform 475"/>
            <p:cNvSpPr>
              <a:spLocks/>
            </p:cNvSpPr>
            <p:nvPr/>
          </p:nvSpPr>
          <p:spPr bwMode="auto">
            <a:xfrm>
              <a:off x="1262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2" name="Freeform 476"/>
            <p:cNvSpPr>
              <a:spLocks/>
            </p:cNvSpPr>
            <p:nvPr/>
          </p:nvSpPr>
          <p:spPr bwMode="auto">
            <a:xfrm>
              <a:off x="1528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3" name="Freeform 477"/>
            <p:cNvSpPr>
              <a:spLocks/>
            </p:cNvSpPr>
            <p:nvPr/>
          </p:nvSpPr>
          <p:spPr bwMode="auto">
            <a:xfrm>
              <a:off x="1527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4" name="Freeform 478"/>
            <p:cNvSpPr>
              <a:spLocks/>
            </p:cNvSpPr>
            <p:nvPr/>
          </p:nvSpPr>
          <p:spPr bwMode="auto">
            <a:xfrm>
              <a:off x="1528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5" name="Freeform 479"/>
            <p:cNvSpPr>
              <a:spLocks/>
            </p:cNvSpPr>
            <p:nvPr/>
          </p:nvSpPr>
          <p:spPr bwMode="auto">
            <a:xfrm>
              <a:off x="1527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6" name="Freeform 480"/>
            <p:cNvSpPr>
              <a:spLocks/>
            </p:cNvSpPr>
            <p:nvPr/>
          </p:nvSpPr>
          <p:spPr bwMode="auto">
            <a:xfrm>
              <a:off x="1528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7" name="Freeform 481"/>
            <p:cNvSpPr>
              <a:spLocks/>
            </p:cNvSpPr>
            <p:nvPr/>
          </p:nvSpPr>
          <p:spPr bwMode="auto">
            <a:xfrm>
              <a:off x="1527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8" name="Freeform 482"/>
            <p:cNvSpPr>
              <a:spLocks/>
            </p:cNvSpPr>
            <p:nvPr/>
          </p:nvSpPr>
          <p:spPr bwMode="auto">
            <a:xfrm>
              <a:off x="1792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59" name="Freeform 483"/>
            <p:cNvSpPr>
              <a:spLocks/>
            </p:cNvSpPr>
            <p:nvPr/>
          </p:nvSpPr>
          <p:spPr bwMode="auto">
            <a:xfrm>
              <a:off x="1791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0" name="Freeform 484"/>
            <p:cNvSpPr>
              <a:spLocks/>
            </p:cNvSpPr>
            <p:nvPr/>
          </p:nvSpPr>
          <p:spPr bwMode="auto">
            <a:xfrm>
              <a:off x="1792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1" name="Freeform 485"/>
            <p:cNvSpPr>
              <a:spLocks/>
            </p:cNvSpPr>
            <p:nvPr/>
          </p:nvSpPr>
          <p:spPr bwMode="auto">
            <a:xfrm>
              <a:off x="1791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2" name="Freeform 486"/>
            <p:cNvSpPr>
              <a:spLocks/>
            </p:cNvSpPr>
            <p:nvPr/>
          </p:nvSpPr>
          <p:spPr bwMode="auto">
            <a:xfrm>
              <a:off x="1792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3" name="Freeform 487"/>
            <p:cNvSpPr>
              <a:spLocks/>
            </p:cNvSpPr>
            <p:nvPr/>
          </p:nvSpPr>
          <p:spPr bwMode="auto">
            <a:xfrm>
              <a:off x="1791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4" name="Freeform 488"/>
            <p:cNvSpPr>
              <a:spLocks/>
            </p:cNvSpPr>
            <p:nvPr/>
          </p:nvSpPr>
          <p:spPr bwMode="auto">
            <a:xfrm>
              <a:off x="2065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5" name="Freeform 489"/>
            <p:cNvSpPr>
              <a:spLocks/>
            </p:cNvSpPr>
            <p:nvPr/>
          </p:nvSpPr>
          <p:spPr bwMode="auto">
            <a:xfrm>
              <a:off x="2063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6" name="Freeform 490"/>
            <p:cNvSpPr>
              <a:spLocks/>
            </p:cNvSpPr>
            <p:nvPr/>
          </p:nvSpPr>
          <p:spPr bwMode="auto">
            <a:xfrm>
              <a:off x="2065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7" name="Freeform 491"/>
            <p:cNvSpPr>
              <a:spLocks/>
            </p:cNvSpPr>
            <p:nvPr/>
          </p:nvSpPr>
          <p:spPr bwMode="auto">
            <a:xfrm>
              <a:off x="2063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8" name="Freeform 492"/>
            <p:cNvSpPr>
              <a:spLocks/>
            </p:cNvSpPr>
            <p:nvPr/>
          </p:nvSpPr>
          <p:spPr bwMode="auto">
            <a:xfrm>
              <a:off x="2065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69" name="Freeform 493"/>
            <p:cNvSpPr>
              <a:spLocks/>
            </p:cNvSpPr>
            <p:nvPr/>
          </p:nvSpPr>
          <p:spPr bwMode="auto">
            <a:xfrm>
              <a:off x="2063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0" name="Freeform 494"/>
            <p:cNvSpPr>
              <a:spLocks/>
            </p:cNvSpPr>
            <p:nvPr/>
          </p:nvSpPr>
          <p:spPr bwMode="auto">
            <a:xfrm>
              <a:off x="2335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1" name="Freeform 495"/>
            <p:cNvSpPr>
              <a:spLocks/>
            </p:cNvSpPr>
            <p:nvPr/>
          </p:nvSpPr>
          <p:spPr bwMode="auto">
            <a:xfrm>
              <a:off x="2334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2" name="Freeform 496"/>
            <p:cNvSpPr>
              <a:spLocks/>
            </p:cNvSpPr>
            <p:nvPr/>
          </p:nvSpPr>
          <p:spPr bwMode="auto">
            <a:xfrm>
              <a:off x="2335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3" name="Freeform 497"/>
            <p:cNvSpPr>
              <a:spLocks/>
            </p:cNvSpPr>
            <p:nvPr/>
          </p:nvSpPr>
          <p:spPr bwMode="auto">
            <a:xfrm>
              <a:off x="2334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4" name="Freeform 498"/>
            <p:cNvSpPr>
              <a:spLocks/>
            </p:cNvSpPr>
            <p:nvPr/>
          </p:nvSpPr>
          <p:spPr bwMode="auto">
            <a:xfrm>
              <a:off x="2335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5" name="Freeform 499"/>
            <p:cNvSpPr>
              <a:spLocks/>
            </p:cNvSpPr>
            <p:nvPr/>
          </p:nvSpPr>
          <p:spPr bwMode="auto">
            <a:xfrm>
              <a:off x="2334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6" name="Freeform 500"/>
            <p:cNvSpPr>
              <a:spLocks/>
            </p:cNvSpPr>
            <p:nvPr/>
          </p:nvSpPr>
          <p:spPr bwMode="auto">
            <a:xfrm>
              <a:off x="2599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7" name="Freeform 501"/>
            <p:cNvSpPr>
              <a:spLocks/>
            </p:cNvSpPr>
            <p:nvPr/>
          </p:nvSpPr>
          <p:spPr bwMode="auto">
            <a:xfrm>
              <a:off x="2598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8" name="Freeform 502"/>
            <p:cNvSpPr>
              <a:spLocks/>
            </p:cNvSpPr>
            <p:nvPr/>
          </p:nvSpPr>
          <p:spPr bwMode="auto">
            <a:xfrm>
              <a:off x="2599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79" name="Freeform 503"/>
            <p:cNvSpPr>
              <a:spLocks/>
            </p:cNvSpPr>
            <p:nvPr/>
          </p:nvSpPr>
          <p:spPr bwMode="auto">
            <a:xfrm>
              <a:off x="2598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0" name="Freeform 504"/>
            <p:cNvSpPr>
              <a:spLocks/>
            </p:cNvSpPr>
            <p:nvPr/>
          </p:nvSpPr>
          <p:spPr bwMode="auto">
            <a:xfrm>
              <a:off x="2599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1" name="Freeform 505"/>
            <p:cNvSpPr>
              <a:spLocks/>
            </p:cNvSpPr>
            <p:nvPr/>
          </p:nvSpPr>
          <p:spPr bwMode="auto">
            <a:xfrm>
              <a:off x="2598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2" name="Freeform 506"/>
            <p:cNvSpPr>
              <a:spLocks/>
            </p:cNvSpPr>
            <p:nvPr/>
          </p:nvSpPr>
          <p:spPr bwMode="auto">
            <a:xfrm>
              <a:off x="2863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3" name="Freeform 507"/>
            <p:cNvSpPr>
              <a:spLocks/>
            </p:cNvSpPr>
            <p:nvPr/>
          </p:nvSpPr>
          <p:spPr bwMode="auto">
            <a:xfrm>
              <a:off x="2862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4" name="Freeform 508"/>
            <p:cNvSpPr>
              <a:spLocks/>
            </p:cNvSpPr>
            <p:nvPr/>
          </p:nvSpPr>
          <p:spPr bwMode="auto">
            <a:xfrm>
              <a:off x="2863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5" name="Freeform 509"/>
            <p:cNvSpPr>
              <a:spLocks/>
            </p:cNvSpPr>
            <p:nvPr/>
          </p:nvSpPr>
          <p:spPr bwMode="auto">
            <a:xfrm>
              <a:off x="2862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6" name="Freeform 510"/>
            <p:cNvSpPr>
              <a:spLocks/>
            </p:cNvSpPr>
            <p:nvPr/>
          </p:nvSpPr>
          <p:spPr bwMode="auto">
            <a:xfrm>
              <a:off x="2863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7" name="Freeform 511"/>
            <p:cNvSpPr>
              <a:spLocks/>
            </p:cNvSpPr>
            <p:nvPr/>
          </p:nvSpPr>
          <p:spPr bwMode="auto">
            <a:xfrm>
              <a:off x="2862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8" name="Freeform 512"/>
            <p:cNvSpPr>
              <a:spLocks/>
            </p:cNvSpPr>
            <p:nvPr/>
          </p:nvSpPr>
          <p:spPr bwMode="auto">
            <a:xfrm>
              <a:off x="3129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89" name="Freeform 513"/>
            <p:cNvSpPr>
              <a:spLocks/>
            </p:cNvSpPr>
            <p:nvPr/>
          </p:nvSpPr>
          <p:spPr bwMode="auto">
            <a:xfrm>
              <a:off x="3127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0" name="Freeform 514"/>
            <p:cNvSpPr>
              <a:spLocks/>
            </p:cNvSpPr>
            <p:nvPr/>
          </p:nvSpPr>
          <p:spPr bwMode="auto">
            <a:xfrm>
              <a:off x="3129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1" name="Freeform 515"/>
            <p:cNvSpPr>
              <a:spLocks/>
            </p:cNvSpPr>
            <p:nvPr/>
          </p:nvSpPr>
          <p:spPr bwMode="auto">
            <a:xfrm>
              <a:off x="3127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2" name="Freeform 516"/>
            <p:cNvSpPr>
              <a:spLocks/>
            </p:cNvSpPr>
            <p:nvPr/>
          </p:nvSpPr>
          <p:spPr bwMode="auto">
            <a:xfrm>
              <a:off x="3129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3" name="Freeform 517"/>
            <p:cNvSpPr>
              <a:spLocks/>
            </p:cNvSpPr>
            <p:nvPr/>
          </p:nvSpPr>
          <p:spPr bwMode="auto">
            <a:xfrm>
              <a:off x="3127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4" name="Freeform 518"/>
            <p:cNvSpPr>
              <a:spLocks/>
            </p:cNvSpPr>
            <p:nvPr/>
          </p:nvSpPr>
          <p:spPr bwMode="auto">
            <a:xfrm>
              <a:off x="3386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5" name="Freeform 519"/>
            <p:cNvSpPr>
              <a:spLocks/>
            </p:cNvSpPr>
            <p:nvPr/>
          </p:nvSpPr>
          <p:spPr bwMode="auto">
            <a:xfrm>
              <a:off x="3385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6" name="Freeform 520"/>
            <p:cNvSpPr>
              <a:spLocks/>
            </p:cNvSpPr>
            <p:nvPr/>
          </p:nvSpPr>
          <p:spPr bwMode="auto">
            <a:xfrm>
              <a:off x="3386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7" name="Freeform 521"/>
            <p:cNvSpPr>
              <a:spLocks/>
            </p:cNvSpPr>
            <p:nvPr/>
          </p:nvSpPr>
          <p:spPr bwMode="auto">
            <a:xfrm>
              <a:off x="3385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8" name="Freeform 522"/>
            <p:cNvSpPr>
              <a:spLocks/>
            </p:cNvSpPr>
            <p:nvPr/>
          </p:nvSpPr>
          <p:spPr bwMode="auto">
            <a:xfrm>
              <a:off x="3386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99" name="Freeform 523"/>
            <p:cNvSpPr>
              <a:spLocks/>
            </p:cNvSpPr>
            <p:nvPr/>
          </p:nvSpPr>
          <p:spPr bwMode="auto">
            <a:xfrm>
              <a:off x="3385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0" name="Freeform 524"/>
            <p:cNvSpPr>
              <a:spLocks/>
            </p:cNvSpPr>
            <p:nvPr/>
          </p:nvSpPr>
          <p:spPr bwMode="auto">
            <a:xfrm>
              <a:off x="3653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1" name="Freeform 525"/>
            <p:cNvSpPr>
              <a:spLocks/>
            </p:cNvSpPr>
            <p:nvPr/>
          </p:nvSpPr>
          <p:spPr bwMode="auto">
            <a:xfrm>
              <a:off x="3652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2" name="Freeform 526"/>
            <p:cNvSpPr>
              <a:spLocks/>
            </p:cNvSpPr>
            <p:nvPr/>
          </p:nvSpPr>
          <p:spPr bwMode="auto">
            <a:xfrm>
              <a:off x="3653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3" name="Freeform 527"/>
            <p:cNvSpPr>
              <a:spLocks/>
            </p:cNvSpPr>
            <p:nvPr/>
          </p:nvSpPr>
          <p:spPr bwMode="auto">
            <a:xfrm>
              <a:off x="3652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4" name="Freeform 528"/>
            <p:cNvSpPr>
              <a:spLocks/>
            </p:cNvSpPr>
            <p:nvPr/>
          </p:nvSpPr>
          <p:spPr bwMode="auto">
            <a:xfrm>
              <a:off x="3653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5" name="Freeform 529"/>
            <p:cNvSpPr>
              <a:spLocks/>
            </p:cNvSpPr>
            <p:nvPr/>
          </p:nvSpPr>
          <p:spPr bwMode="auto">
            <a:xfrm>
              <a:off x="3652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6" name="Freeform 530"/>
            <p:cNvSpPr>
              <a:spLocks/>
            </p:cNvSpPr>
            <p:nvPr/>
          </p:nvSpPr>
          <p:spPr bwMode="auto">
            <a:xfrm>
              <a:off x="3653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7" name="Freeform 531"/>
            <p:cNvSpPr>
              <a:spLocks/>
            </p:cNvSpPr>
            <p:nvPr/>
          </p:nvSpPr>
          <p:spPr bwMode="auto">
            <a:xfrm>
              <a:off x="3652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8" name="Freeform 532"/>
            <p:cNvSpPr>
              <a:spLocks/>
            </p:cNvSpPr>
            <p:nvPr/>
          </p:nvSpPr>
          <p:spPr bwMode="auto">
            <a:xfrm>
              <a:off x="3653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09" name="Freeform 533"/>
            <p:cNvSpPr>
              <a:spLocks/>
            </p:cNvSpPr>
            <p:nvPr/>
          </p:nvSpPr>
          <p:spPr bwMode="auto">
            <a:xfrm>
              <a:off x="3652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0" name="Freeform 534"/>
            <p:cNvSpPr>
              <a:spLocks/>
            </p:cNvSpPr>
            <p:nvPr/>
          </p:nvSpPr>
          <p:spPr bwMode="auto">
            <a:xfrm>
              <a:off x="3918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1" name="Freeform 535"/>
            <p:cNvSpPr>
              <a:spLocks/>
            </p:cNvSpPr>
            <p:nvPr/>
          </p:nvSpPr>
          <p:spPr bwMode="auto">
            <a:xfrm>
              <a:off x="3917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2" name="Freeform 536"/>
            <p:cNvSpPr>
              <a:spLocks/>
            </p:cNvSpPr>
            <p:nvPr/>
          </p:nvSpPr>
          <p:spPr bwMode="auto">
            <a:xfrm>
              <a:off x="3918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3" name="Freeform 537"/>
            <p:cNvSpPr>
              <a:spLocks/>
            </p:cNvSpPr>
            <p:nvPr/>
          </p:nvSpPr>
          <p:spPr bwMode="auto">
            <a:xfrm>
              <a:off x="3917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4" name="Freeform 538"/>
            <p:cNvSpPr>
              <a:spLocks/>
            </p:cNvSpPr>
            <p:nvPr/>
          </p:nvSpPr>
          <p:spPr bwMode="auto">
            <a:xfrm>
              <a:off x="3918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5" name="Freeform 539"/>
            <p:cNvSpPr>
              <a:spLocks/>
            </p:cNvSpPr>
            <p:nvPr/>
          </p:nvSpPr>
          <p:spPr bwMode="auto">
            <a:xfrm>
              <a:off x="3917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6" name="Freeform 540"/>
            <p:cNvSpPr>
              <a:spLocks/>
            </p:cNvSpPr>
            <p:nvPr/>
          </p:nvSpPr>
          <p:spPr bwMode="auto">
            <a:xfrm>
              <a:off x="3918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7" name="Freeform 541"/>
            <p:cNvSpPr>
              <a:spLocks/>
            </p:cNvSpPr>
            <p:nvPr/>
          </p:nvSpPr>
          <p:spPr bwMode="auto">
            <a:xfrm>
              <a:off x="3917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8" name="Freeform 542"/>
            <p:cNvSpPr>
              <a:spLocks/>
            </p:cNvSpPr>
            <p:nvPr/>
          </p:nvSpPr>
          <p:spPr bwMode="auto">
            <a:xfrm>
              <a:off x="3918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19" name="Freeform 543"/>
            <p:cNvSpPr>
              <a:spLocks/>
            </p:cNvSpPr>
            <p:nvPr/>
          </p:nvSpPr>
          <p:spPr bwMode="auto">
            <a:xfrm>
              <a:off x="3917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0" name="Freeform 544"/>
            <p:cNvSpPr>
              <a:spLocks/>
            </p:cNvSpPr>
            <p:nvPr/>
          </p:nvSpPr>
          <p:spPr bwMode="auto">
            <a:xfrm>
              <a:off x="4190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1" name="Freeform 545"/>
            <p:cNvSpPr>
              <a:spLocks/>
            </p:cNvSpPr>
            <p:nvPr/>
          </p:nvSpPr>
          <p:spPr bwMode="auto">
            <a:xfrm>
              <a:off x="4188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2" name="Freeform 546"/>
            <p:cNvSpPr>
              <a:spLocks/>
            </p:cNvSpPr>
            <p:nvPr/>
          </p:nvSpPr>
          <p:spPr bwMode="auto">
            <a:xfrm>
              <a:off x="4190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3" name="Freeform 547"/>
            <p:cNvSpPr>
              <a:spLocks/>
            </p:cNvSpPr>
            <p:nvPr/>
          </p:nvSpPr>
          <p:spPr bwMode="auto">
            <a:xfrm>
              <a:off x="4188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4" name="Freeform 548"/>
            <p:cNvSpPr>
              <a:spLocks/>
            </p:cNvSpPr>
            <p:nvPr/>
          </p:nvSpPr>
          <p:spPr bwMode="auto">
            <a:xfrm>
              <a:off x="4190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5" name="Freeform 549"/>
            <p:cNvSpPr>
              <a:spLocks/>
            </p:cNvSpPr>
            <p:nvPr/>
          </p:nvSpPr>
          <p:spPr bwMode="auto">
            <a:xfrm>
              <a:off x="4188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6" name="Freeform 550"/>
            <p:cNvSpPr>
              <a:spLocks/>
            </p:cNvSpPr>
            <p:nvPr/>
          </p:nvSpPr>
          <p:spPr bwMode="auto">
            <a:xfrm>
              <a:off x="4190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7" name="Freeform 551"/>
            <p:cNvSpPr>
              <a:spLocks/>
            </p:cNvSpPr>
            <p:nvPr/>
          </p:nvSpPr>
          <p:spPr bwMode="auto">
            <a:xfrm>
              <a:off x="4190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8" name="Freeform 552"/>
            <p:cNvSpPr>
              <a:spLocks/>
            </p:cNvSpPr>
            <p:nvPr/>
          </p:nvSpPr>
          <p:spPr bwMode="auto">
            <a:xfrm>
              <a:off x="4188" y="174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29" name="Freeform 553"/>
            <p:cNvSpPr>
              <a:spLocks/>
            </p:cNvSpPr>
            <p:nvPr/>
          </p:nvSpPr>
          <p:spPr bwMode="auto">
            <a:xfrm>
              <a:off x="4188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0" name="Freeform 554"/>
            <p:cNvSpPr>
              <a:spLocks/>
            </p:cNvSpPr>
            <p:nvPr/>
          </p:nvSpPr>
          <p:spPr bwMode="auto">
            <a:xfrm>
              <a:off x="4455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1" name="Freeform 555"/>
            <p:cNvSpPr>
              <a:spLocks/>
            </p:cNvSpPr>
            <p:nvPr/>
          </p:nvSpPr>
          <p:spPr bwMode="auto">
            <a:xfrm>
              <a:off x="4453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2" name="Freeform 556"/>
            <p:cNvSpPr>
              <a:spLocks/>
            </p:cNvSpPr>
            <p:nvPr/>
          </p:nvSpPr>
          <p:spPr bwMode="auto">
            <a:xfrm>
              <a:off x="4455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3" name="Freeform 557"/>
            <p:cNvSpPr>
              <a:spLocks/>
            </p:cNvSpPr>
            <p:nvPr/>
          </p:nvSpPr>
          <p:spPr bwMode="auto">
            <a:xfrm>
              <a:off x="4453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4" name="Freeform 558"/>
            <p:cNvSpPr>
              <a:spLocks/>
            </p:cNvSpPr>
            <p:nvPr/>
          </p:nvSpPr>
          <p:spPr bwMode="auto">
            <a:xfrm>
              <a:off x="4455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5" name="Freeform 559"/>
            <p:cNvSpPr>
              <a:spLocks/>
            </p:cNvSpPr>
            <p:nvPr/>
          </p:nvSpPr>
          <p:spPr bwMode="auto">
            <a:xfrm>
              <a:off x="4453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6" name="Freeform 560"/>
            <p:cNvSpPr>
              <a:spLocks/>
            </p:cNvSpPr>
            <p:nvPr/>
          </p:nvSpPr>
          <p:spPr bwMode="auto">
            <a:xfrm>
              <a:off x="4455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7" name="Freeform 561"/>
            <p:cNvSpPr>
              <a:spLocks/>
            </p:cNvSpPr>
            <p:nvPr/>
          </p:nvSpPr>
          <p:spPr bwMode="auto">
            <a:xfrm>
              <a:off x="4453" y="174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8" name="Freeform 562"/>
            <p:cNvSpPr>
              <a:spLocks/>
            </p:cNvSpPr>
            <p:nvPr/>
          </p:nvSpPr>
          <p:spPr bwMode="auto">
            <a:xfrm>
              <a:off x="4455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39" name="Freeform 563"/>
            <p:cNvSpPr>
              <a:spLocks/>
            </p:cNvSpPr>
            <p:nvPr/>
          </p:nvSpPr>
          <p:spPr bwMode="auto">
            <a:xfrm>
              <a:off x="4453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0" name="Freeform 564"/>
            <p:cNvSpPr>
              <a:spLocks/>
            </p:cNvSpPr>
            <p:nvPr/>
          </p:nvSpPr>
          <p:spPr bwMode="auto">
            <a:xfrm>
              <a:off x="4717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1" name="Freeform 565"/>
            <p:cNvSpPr>
              <a:spLocks/>
            </p:cNvSpPr>
            <p:nvPr/>
          </p:nvSpPr>
          <p:spPr bwMode="auto">
            <a:xfrm>
              <a:off x="4716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2" name="Freeform 566"/>
            <p:cNvSpPr>
              <a:spLocks/>
            </p:cNvSpPr>
            <p:nvPr/>
          </p:nvSpPr>
          <p:spPr bwMode="auto">
            <a:xfrm>
              <a:off x="4717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3" name="Freeform 567"/>
            <p:cNvSpPr>
              <a:spLocks/>
            </p:cNvSpPr>
            <p:nvPr/>
          </p:nvSpPr>
          <p:spPr bwMode="auto">
            <a:xfrm>
              <a:off x="4716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4" name="Freeform 568"/>
            <p:cNvSpPr>
              <a:spLocks/>
            </p:cNvSpPr>
            <p:nvPr/>
          </p:nvSpPr>
          <p:spPr bwMode="auto">
            <a:xfrm>
              <a:off x="4717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5" name="Freeform 569"/>
            <p:cNvSpPr>
              <a:spLocks/>
            </p:cNvSpPr>
            <p:nvPr/>
          </p:nvSpPr>
          <p:spPr bwMode="auto">
            <a:xfrm>
              <a:off x="4716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6" name="Freeform 570"/>
            <p:cNvSpPr>
              <a:spLocks/>
            </p:cNvSpPr>
            <p:nvPr/>
          </p:nvSpPr>
          <p:spPr bwMode="auto">
            <a:xfrm>
              <a:off x="4717" y="174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7" name="Freeform 571"/>
            <p:cNvSpPr>
              <a:spLocks/>
            </p:cNvSpPr>
            <p:nvPr/>
          </p:nvSpPr>
          <p:spPr bwMode="auto">
            <a:xfrm>
              <a:off x="4716" y="174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8" name="Freeform 572"/>
            <p:cNvSpPr>
              <a:spLocks/>
            </p:cNvSpPr>
            <p:nvPr/>
          </p:nvSpPr>
          <p:spPr bwMode="auto">
            <a:xfrm>
              <a:off x="4717" y="1374"/>
              <a:ext cx="249" cy="262"/>
            </a:xfrm>
            <a:custGeom>
              <a:avLst/>
              <a:gdLst>
                <a:gd name="T0" fmla="*/ 0 w 249"/>
                <a:gd name="T1" fmla="*/ 261 h 262"/>
                <a:gd name="T2" fmla="*/ 0 w 249"/>
                <a:gd name="T3" fmla="*/ 0 h 262"/>
                <a:gd name="T4" fmla="*/ 248 w 249"/>
                <a:gd name="T5" fmla="*/ 0 h 262"/>
                <a:gd name="T6" fmla="*/ 248 w 249"/>
                <a:gd name="T7" fmla="*/ 261 h 262"/>
                <a:gd name="T8" fmla="*/ 0 w 24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2"/>
                <a:gd name="T17" fmla="*/ 249 w 24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2">
                  <a:moveTo>
                    <a:pt x="0" y="261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1"/>
                  </a:lnTo>
                  <a:lnTo>
                    <a:pt x="0" y="261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49" name="Freeform 573"/>
            <p:cNvSpPr>
              <a:spLocks/>
            </p:cNvSpPr>
            <p:nvPr/>
          </p:nvSpPr>
          <p:spPr bwMode="auto">
            <a:xfrm>
              <a:off x="4716" y="1374"/>
              <a:ext cx="256" cy="270"/>
            </a:xfrm>
            <a:custGeom>
              <a:avLst/>
              <a:gdLst>
                <a:gd name="T0" fmla="*/ 0 w 256"/>
                <a:gd name="T1" fmla="*/ 269 h 270"/>
                <a:gd name="T2" fmla="*/ 0 w 256"/>
                <a:gd name="T3" fmla="*/ 0 h 270"/>
                <a:gd name="T4" fmla="*/ 255 w 256"/>
                <a:gd name="T5" fmla="*/ 0 h 270"/>
                <a:gd name="T6" fmla="*/ 255 w 256"/>
                <a:gd name="T7" fmla="*/ 269 h 270"/>
                <a:gd name="T8" fmla="*/ 0 w 256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0"/>
                <a:gd name="T17" fmla="*/ 256 w 256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0">
                  <a:moveTo>
                    <a:pt x="0" y="269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0" name="Freeform 574"/>
            <p:cNvSpPr>
              <a:spLocks/>
            </p:cNvSpPr>
            <p:nvPr/>
          </p:nvSpPr>
          <p:spPr bwMode="auto">
            <a:xfrm>
              <a:off x="472" y="3148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1" name="Freeform 575"/>
            <p:cNvSpPr>
              <a:spLocks/>
            </p:cNvSpPr>
            <p:nvPr/>
          </p:nvSpPr>
          <p:spPr bwMode="auto">
            <a:xfrm>
              <a:off x="470" y="3148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2" name="Freeform 576"/>
            <p:cNvSpPr>
              <a:spLocks/>
            </p:cNvSpPr>
            <p:nvPr/>
          </p:nvSpPr>
          <p:spPr bwMode="auto">
            <a:xfrm>
              <a:off x="735" y="3148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3" name="Freeform 577"/>
            <p:cNvSpPr>
              <a:spLocks/>
            </p:cNvSpPr>
            <p:nvPr/>
          </p:nvSpPr>
          <p:spPr bwMode="auto">
            <a:xfrm>
              <a:off x="734" y="3148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4" name="Freeform 578"/>
            <p:cNvSpPr>
              <a:spLocks/>
            </p:cNvSpPr>
            <p:nvPr/>
          </p:nvSpPr>
          <p:spPr bwMode="auto">
            <a:xfrm>
              <a:off x="1001" y="3148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5" name="Freeform 579"/>
            <p:cNvSpPr>
              <a:spLocks/>
            </p:cNvSpPr>
            <p:nvPr/>
          </p:nvSpPr>
          <p:spPr bwMode="auto">
            <a:xfrm>
              <a:off x="999" y="3148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6" name="Freeform 580"/>
            <p:cNvSpPr>
              <a:spLocks/>
            </p:cNvSpPr>
            <p:nvPr/>
          </p:nvSpPr>
          <p:spPr bwMode="auto">
            <a:xfrm>
              <a:off x="206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7" name="Freeform 581"/>
            <p:cNvSpPr>
              <a:spLocks/>
            </p:cNvSpPr>
            <p:nvPr/>
          </p:nvSpPr>
          <p:spPr bwMode="auto">
            <a:xfrm>
              <a:off x="205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8" name="Freeform 582"/>
            <p:cNvSpPr>
              <a:spLocks/>
            </p:cNvSpPr>
            <p:nvPr/>
          </p:nvSpPr>
          <p:spPr bwMode="auto">
            <a:xfrm>
              <a:off x="206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59" name="Freeform 583"/>
            <p:cNvSpPr>
              <a:spLocks/>
            </p:cNvSpPr>
            <p:nvPr/>
          </p:nvSpPr>
          <p:spPr bwMode="auto">
            <a:xfrm>
              <a:off x="205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0" name="Freeform 584"/>
            <p:cNvSpPr>
              <a:spLocks/>
            </p:cNvSpPr>
            <p:nvPr/>
          </p:nvSpPr>
          <p:spPr bwMode="auto">
            <a:xfrm>
              <a:off x="2235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1" name="Freeform 585"/>
            <p:cNvSpPr>
              <a:spLocks/>
            </p:cNvSpPr>
            <p:nvPr/>
          </p:nvSpPr>
          <p:spPr bwMode="auto">
            <a:xfrm>
              <a:off x="2234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2" name="Freeform 586"/>
            <p:cNvSpPr>
              <a:spLocks/>
            </p:cNvSpPr>
            <p:nvPr/>
          </p:nvSpPr>
          <p:spPr bwMode="auto">
            <a:xfrm>
              <a:off x="2235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3" name="Freeform 587"/>
            <p:cNvSpPr>
              <a:spLocks/>
            </p:cNvSpPr>
            <p:nvPr/>
          </p:nvSpPr>
          <p:spPr bwMode="auto">
            <a:xfrm>
              <a:off x="2234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4" name="Freeform 588"/>
            <p:cNvSpPr>
              <a:spLocks/>
            </p:cNvSpPr>
            <p:nvPr/>
          </p:nvSpPr>
          <p:spPr bwMode="auto">
            <a:xfrm>
              <a:off x="2409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5" name="Freeform 589"/>
            <p:cNvSpPr>
              <a:spLocks/>
            </p:cNvSpPr>
            <p:nvPr/>
          </p:nvSpPr>
          <p:spPr bwMode="auto">
            <a:xfrm>
              <a:off x="2408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6" name="Freeform 590"/>
            <p:cNvSpPr>
              <a:spLocks/>
            </p:cNvSpPr>
            <p:nvPr/>
          </p:nvSpPr>
          <p:spPr bwMode="auto">
            <a:xfrm>
              <a:off x="2409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7" name="Freeform 591"/>
            <p:cNvSpPr>
              <a:spLocks/>
            </p:cNvSpPr>
            <p:nvPr/>
          </p:nvSpPr>
          <p:spPr bwMode="auto">
            <a:xfrm>
              <a:off x="2408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8" name="Freeform 592"/>
            <p:cNvSpPr>
              <a:spLocks/>
            </p:cNvSpPr>
            <p:nvPr/>
          </p:nvSpPr>
          <p:spPr bwMode="auto">
            <a:xfrm>
              <a:off x="2584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69" name="Freeform 593"/>
            <p:cNvSpPr>
              <a:spLocks/>
            </p:cNvSpPr>
            <p:nvPr/>
          </p:nvSpPr>
          <p:spPr bwMode="auto">
            <a:xfrm>
              <a:off x="2583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0" name="Freeform 594"/>
            <p:cNvSpPr>
              <a:spLocks/>
            </p:cNvSpPr>
            <p:nvPr/>
          </p:nvSpPr>
          <p:spPr bwMode="auto">
            <a:xfrm>
              <a:off x="2584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1" name="Freeform 595"/>
            <p:cNvSpPr>
              <a:spLocks/>
            </p:cNvSpPr>
            <p:nvPr/>
          </p:nvSpPr>
          <p:spPr bwMode="auto">
            <a:xfrm>
              <a:off x="2583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2" name="Freeform 596"/>
            <p:cNvSpPr>
              <a:spLocks/>
            </p:cNvSpPr>
            <p:nvPr/>
          </p:nvSpPr>
          <p:spPr bwMode="auto">
            <a:xfrm>
              <a:off x="276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3" name="Freeform 597"/>
            <p:cNvSpPr>
              <a:spLocks/>
            </p:cNvSpPr>
            <p:nvPr/>
          </p:nvSpPr>
          <p:spPr bwMode="auto">
            <a:xfrm>
              <a:off x="275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4" name="Freeform 598"/>
            <p:cNvSpPr>
              <a:spLocks/>
            </p:cNvSpPr>
            <p:nvPr/>
          </p:nvSpPr>
          <p:spPr bwMode="auto">
            <a:xfrm>
              <a:off x="276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5" name="Freeform 599"/>
            <p:cNvSpPr>
              <a:spLocks/>
            </p:cNvSpPr>
            <p:nvPr/>
          </p:nvSpPr>
          <p:spPr bwMode="auto">
            <a:xfrm>
              <a:off x="275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6" name="Freeform 600"/>
            <p:cNvSpPr>
              <a:spLocks/>
            </p:cNvSpPr>
            <p:nvPr/>
          </p:nvSpPr>
          <p:spPr bwMode="auto">
            <a:xfrm>
              <a:off x="2934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7" name="Freeform 601"/>
            <p:cNvSpPr>
              <a:spLocks/>
            </p:cNvSpPr>
            <p:nvPr/>
          </p:nvSpPr>
          <p:spPr bwMode="auto">
            <a:xfrm>
              <a:off x="2933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8" name="Freeform 602"/>
            <p:cNvSpPr>
              <a:spLocks/>
            </p:cNvSpPr>
            <p:nvPr/>
          </p:nvSpPr>
          <p:spPr bwMode="auto">
            <a:xfrm>
              <a:off x="2934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79" name="Freeform 603"/>
            <p:cNvSpPr>
              <a:spLocks/>
            </p:cNvSpPr>
            <p:nvPr/>
          </p:nvSpPr>
          <p:spPr bwMode="auto">
            <a:xfrm>
              <a:off x="2933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0" name="Freeform 604"/>
            <p:cNvSpPr>
              <a:spLocks/>
            </p:cNvSpPr>
            <p:nvPr/>
          </p:nvSpPr>
          <p:spPr bwMode="auto">
            <a:xfrm>
              <a:off x="3113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1" name="Freeform 605"/>
            <p:cNvSpPr>
              <a:spLocks/>
            </p:cNvSpPr>
            <p:nvPr/>
          </p:nvSpPr>
          <p:spPr bwMode="auto">
            <a:xfrm>
              <a:off x="3112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2" name="Freeform 606"/>
            <p:cNvSpPr>
              <a:spLocks/>
            </p:cNvSpPr>
            <p:nvPr/>
          </p:nvSpPr>
          <p:spPr bwMode="auto">
            <a:xfrm>
              <a:off x="3113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3" name="Freeform 607"/>
            <p:cNvSpPr>
              <a:spLocks/>
            </p:cNvSpPr>
            <p:nvPr/>
          </p:nvSpPr>
          <p:spPr bwMode="auto">
            <a:xfrm>
              <a:off x="3112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4" name="Freeform 608"/>
            <p:cNvSpPr>
              <a:spLocks/>
            </p:cNvSpPr>
            <p:nvPr/>
          </p:nvSpPr>
          <p:spPr bwMode="auto">
            <a:xfrm>
              <a:off x="3293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5" name="Freeform 609"/>
            <p:cNvSpPr>
              <a:spLocks/>
            </p:cNvSpPr>
            <p:nvPr/>
          </p:nvSpPr>
          <p:spPr bwMode="auto">
            <a:xfrm>
              <a:off x="3292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6" name="Freeform 610"/>
            <p:cNvSpPr>
              <a:spLocks/>
            </p:cNvSpPr>
            <p:nvPr/>
          </p:nvSpPr>
          <p:spPr bwMode="auto">
            <a:xfrm>
              <a:off x="3293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7" name="Freeform 611"/>
            <p:cNvSpPr>
              <a:spLocks/>
            </p:cNvSpPr>
            <p:nvPr/>
          </p:nvSpPr>
          <p:spPr bwMode="auto">
            <a:xfrm>
              <a:off x="3292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8" name="Freeform 612"/>
            <p:cNvSpPr>
              <a:spLocks/>
            </p:cNvSpPr>
            <p:nvPr/>
          </p:nvSpPr>
          <p:spPr bwMode="auto">
            <a:xfrm>
              <a:off x="3468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89" name="Freeform 613"/>
            <p:cNvSpPr>
              <a:spLocks/>
            </p:cNvSpPr>
            <p:nvPr/>
          </p:nvSpPr>
          <p:spPr bwMode="auto">
            <a:xfrm>
              <a:off x="3467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0" name="Freeform 614"/>
            <p:cNvSpPr>
              <a:spLocks/>
            </p:cNvSpPr>
            <p:nvPr/>
          </p:nvSpPr>
          <p:spPr bwMode="auto">
            <a:xfrm>
              <a:off x="3468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1" name="Freeform 615"/>
            <p:cNvSpPr>
              <a:spLocks/>
            </p:cNvSpPr>
            <p:nvPr/>
          </p:nvSpPr>
          <p:spPr bwMode="auto">
            <a:xfrm>
              <a:off x="3467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2" name="Freeform 616"/>
            <p:cNvSpPr>
              <a:spLocks/>
            </p:cNvSpPr>
            <p:nvPr/>
          </p:nvSpPr>
          <p:spPr bwMode="auto">
            <a:xfrm>
              <a:off x="3643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3" name="Freeform 617"/>
            <p:cNvSpPr>
              <a:spLocks/>
            </p:cNvSpPr>
            <p:nvPr/>
          </p:nvSpPr>
          <p:spPr bwMode="auto">
            <a:xfrm>
              <a:off x="3642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4" name="Freeform 618"/>
            <p:cNvSpPr>
              <a:spLocks/>
            </p:cNvSpPr>
            <p:nvPr/>
          </p:nvSpPr>
          <p:spPr bwMode="auto">
            <a:xfrm>
              <a:off x="3643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5" name="Freeform 619"/>
            <p:cNvSpPr>
              <a:spLocks/>
            </p:cNvSpPr>
            <p:nvPr/>
          </p:nvSpPr>
          <p:spPr bwMode="auto">
            <a:xfrm>
              <a:off x="3642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6" name="Freeform 620"/>
            <p:cNvSpPr>
              <a:spLocks/>
            </p:cNvSpPr>
            <p:nvPr/>
          </p:nvSpPr>
          <p:spPr bwMode="auto">
            <a:xfrm>
              <a:off x="3817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7" name="Freeform 621"/>
            <p:cNvSpPr>
              <a:spLocks/>
            </p:cNvSpPr>
            <p:nvPr/>
          </p:nvSpPr>
          <p:spPr bwMode="auto">
            <a:xfrm>
              <a:off x="3816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8" name="Freeform 622"/>
            <p:cNvSpPr>
              <a:spLocks/>
            </p:cNvSpPr>
            <p:nvPr/>
          </p:nvSpPr>
          <p:spPr bwMode="auto">
            <a:xfrm>
              <a:off x="3817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99" name="Freeform 623"/>
            <p:cNvSpPr>
              <a:spLocks/>
            </p:cNvSpPr>
            <p:nvPr/>
          </p:nvSpPr>
          <p:spPr bwMode="auto">
            <a:xfrm>
              <a:off x="3816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0" name="Freeform 624"/>
            <p:cNvSpPr>
              <a:spLocks/>
            </p:cNvSpPr>
            <p:nvPr/>
          </p:nvSpPr>
          <p:spPr bwMode="auto">
            <a:xfrm>
              <a:off x="3989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1" name="Freeform 625"/>
            <p:cNvSpPr>
              <a:spLocks/>
            </p:cNvSpPr>
            <p:nvPr/>
          </p:nvSpPr>
          <p:spPr bwMode="auto">
            <a:xfrm>
              <a:off x="3988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2" name="Freeform 626"/>
            <p:cNvSpPr>
              <a:spLocks/>
            </p:cNvSpPr>
            <p:nvPr/>
          </p:nvSpPr>
          <p:spPr bwMode="auto">
            <a:xfrm>
              <a:off x="3989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3" name="Freeform 627"/>
            <p:cNvSpPr>
              <a:spLocks/>
            </p:cNvSpPr>
            <p:nvPr/>
          </p:nvSpPr>
          <p:spPr bwMode="auto">
            <a:xfrm>
              <a:off x="3988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4" name="Freeform 628"/>
            <p:cNvSpPr>
              <a:spLocks/>
            </p:cNvSpPr>
            <p:nvPr/>
          </p:nvSpPr>
          <p:spPr bwMode="auto">
            <a:xfrm>
              <a:off x="4165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5" name="Freeform 629"/>
            <p:cNvSpPr>
              <a:spLocks/>
            </p:cNvSpPr>
            <p:nvPr/>
          </p:nvSpPr>
          <p:spPr bwMode="auto">
            <a:xfrm>
              <a:off x="4164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6" name="Freeform 630"/>
            <p:cNvSpPr>
              <a:spLocks/>
            </p:cNvSpPr>
            <p:nvPr/>
          </p:nvSpPr>
          <p:spPr bwMode="auto">
            <a:xfrm>
              <a:off x="4165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7" name="Freeform 631"/>
            <p:cNvSpPr>
              <a:spLocks/>
            </p:cNvSpPr>
            <p:nvPr/>
          </p:nvSpPr>
          <p:spPr bwMode="auto">
            <a:xfrm>
              <a:off x="4164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8" name="Freeform 632"/>
            <p:cNvSpPr>
              <a:spLocks/>
            </p:cNvSpPr>
            <p:nvPr/>
          </p:nvSpPr>
          <p:spPr bwMode="auto">
            <a:xfrm>
              <a:off x="434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09" name="Freeform 633"/>
            <p:cNvSpPr>
              <a:spLocks/>
            </p:cNvSpPr>
            <p:nvPr/>
          </p:nvSpPr>
          <p:spPr bwMode="auto">
            <a:xfrm>
              <a:off x="433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10" name="Freeform 634"/>
            <p:cNvSpPr>
              <a:spLocks/>
            </p:cNvSpPr>
            <p:nvPr/>
          </p:nvSpPr>
          <p:spPr bwMode="auto">
            <a:xfrm>
              <a:off x="434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11" name="Freeform 635"/>
            <p:cNvSpPr>
              <a:spLocks/>
            </p:cNvSpPr>
            <p:nvPr/>
          </p:nvSpPr>
          <p:spPr bwMode="auto">
            <a:xfrm>
              <a:off x="433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12" name="Freeform 636"/>
            <p:cNvSpPr>
              <a:spLocks/>
            </p:cNvSpPr>
            <p:nvPr/>
          </p:nvSpPr>
          <p:spPr bwMode="auto">
            <a:xfrm>
              <a:off x="4519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13" name="Freeform 637"/>
            <p:cNvSpPr>
              <a:spLocks/>
            </p:cNvSpPr>
            <p:nvPr/>
          </p:nvSpPr>
          <p:spPr bwMode="auto">
            <a:xfrm>
              <a:off x="4518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14" name="Freeform 638"/>
            <p:cNvSpPr>
              <a:spLocks/>
            </p:cNvSpPr>
            <p:nvPr/>
          </p:nvSpPr>
          <p:spPr bwMode="auto">
            <a:xfrm>
              <a:off x="4519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15" name="Freeform 639"/>
            <p:cNvSpPr>
              <a:spLocks/>
            </p:cNvSpPr>
            <p:nvPr/>
          </p:nvSpPr>
          <p:spPr bwMode="auto">
            <a:xfrm>
              <a:off x="4518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44"/>
          <p:cNvGrpSpPr>
            <a:grpSpLocks/>
          </p:cNvGrpSpPr>
          <p:nvPr/>
        </p:nvGrpSpPr>
        <p:grpSpPr bwMode="auto">
          <a:xfrm>
            <a:off x="1276350" y="3708400"/>
            <a:ext cx="7854950" cy="2227263"/>
            <a:chOff x="804" y="2336"/>
            <a:chExt cx="4948" cy="1403"/>
          </a:xfrm>
        </p:grpSpPr>
        <p:sp>
          <p:nvSpPr>
            <p:cNvPr id="50183" name="Rectangle 641"/>
            <p:cNvSpPr>
              <a:spLocks noChangeArrowheads="1"/>
            </p:cNvSpPr>
            <p:nvPr/>
          </p:nvSpPr>
          <p:spPr bwMode="auto">
            <a:xfrm>
              <a:off x="1831" y="2336"/>
              <a:ext cx="3921" cy="10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Char char="u"/>
              </a:pPr>
              <a:r>
                <a:rPr lang="en-US" altLang="en-US" sz="3200" b="1">
                  <a:solidFill>
                    <a:srgbClr val="003E00"/>
                  </a:solidFill>
                  <a:latin typeface="Arial" charset="0"/>
                  <a:cs typeface="Tahoma" pitchFamily="34" charset="0"/>
                </a:rPr>
                <a:t>These are called the inner transition elements, and they belong here</a:t>
              </a:r>
            </a:p>
          </p:txBody>
        </p:sp>
        <p:sp>
          <p:nvSpPr>
            <p:cNvPr id="50184" name="Arc 642"/>
            <p:cNvSpPr>
              <a:spLocks/>
            </p:cNvSpPr>
            <p:nvPr/>
          </p:nvSpPr>
          <p:spPr bwMode="auto">
            <a:xfrm>
              <a:off x="804" y="2863"/>
              <a:ext cx="1280" cy="642"/>
            </a:xfrm>
            <a:custGeom>
              <a:avLst/>
              <a:gdLst>
                <a:gd name="T0" fmla="*/ 0 w 21600"/>
                <a:gd name="T1" fmla="*/ 0 h 35236"/>
                <a:gd name="T2" fmla="*/ 0 w 21600"/>
                <a:gd name="T3" fmla="*/ 0 h 35236"/>
                <a:gd name="T4" fmla="*/ 0 w 21600"/>
                <a:gd name="T5" fmla="*/ 0 h 352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236"/>
                <a:gd name="T11" fmla="*/ 21600 w 21600"/>
                <a:gd name="T12" fmla="*/ 35236 h 352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236" fill="none" extrusionOk="0">
                  <a:moveTo>
                    <a:pt x="21600" y="35236"/>
                  </a:moveTo>
                  <a:cubicBezTo>
                    <a:pt x="9670" y="35236"/>
                    <a:pt x="0" y="25565"/>
                    <a:pt x="0" y="13636"/>
                  </a:cubicBezTo>
                  <a:cubicBezTo>
                    <a:pt x="0" y="8668"/>
                    <a:pt x="1712" y="3852"/>
                    <a:pt x="4848" y="-1"/>
                  </a:cubicBezTo>
                </a:path>
                <a:path w="21600" h="35236" stroke="0" extrusionOk="0">
                  <a:moveTo>
                    <a:pt x="21600" y="35236"/>
                  </a:moveTo>
                  <a:cubicBezTo>
                    <a:pt x="9670" y="35236"/>
                    <a:pt x="0" y="25565"/>
                    <a:pt x="0" y="13636"/>
                  </a:cubicBezTo>
                  <a:cubicBezTo>
                    <a:pt x="0" y="8668"/>
                    <a:pt x="1712" y="3852"/>
                    <a:pt x="4848" y="-1"/>
                  </a:cubicBezTo>
                  <a:lnTo>
                    <a:pt x="21600" y="13636"/>
                  </a:lnTo>
                  <a:lnTo>
                    <a:pt x="21600" y="35236"/>
                  </a:lnTo>
                  <a:close/>
                </a:path>
              </a:pathLst>
            </a:custGeom>
            <a:noFill/>
            <a:ln w="50799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Arc 643"/>
            <p:cNvSpPr>
              <a:spLocks/>
            </p:cNvSpPr>
            <p:nvPr/>
          </p:nvSpPr>
          <p:spPr bwMode="auto">
            <a:xfrm>
              <a:off x="833" y="3317"/>
              <a:ext cx="1229" cy="422"/>
            </a:xfrm>
            <a:custGeom>
              <a:avLst/>
              <a:gdLst>
                <a:gd name="T0" fmla="*/ 0 w 21600"/>
                <a:gd name="T1" fmla="*/ 0 h 32767"/>
                <a:gd name="T2" fmla="*/ 0 w 21600"/>
                <a:gd name="T3" fmla="*/ 0 h 32767"/>
                <a:gd name="T4" fmla="*/ 0 w 21600"/>
                <a:gd name="T5" fmla="*/ 0 h 327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767"/>
                <a:gd name="T11" fmla="*/ 21600 w 21600"/>
                <a:gd name="T12" fmla="*/ 32767 h 327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767" fill="none" extrusionOk="0">
                  <a:moveTo>
                    <a:pt x="21600" y="32767"/>
                  </a:moveTo>
                  <a:cubicBezTo>
                    <a:pt x="9670" y="32767"/>
                    <a:pt x="0" y="23096"/>
                    <a:pt x="0" y="11167"/>
                  </a:cubicBezTo>
                  <a:cubicBezTo>
                    <a:pt x="0" y="7230"/>
                    <a:pt x="1075" y="3369"/>
                    <a:pt x="3110" y="-1"/>
                  </a:cubicBezTo>
                </a:path>
                <a:path w="21600" h="32767" stroke="0" extrusionOk="0">
                  <a:moveTo>
                    <a:pt x="21600" y="32767"/>
                  </a:moveTo>
                  <a:cubicBezTo>
                    <a:pt x="9670" y="32767"/>
                    <a:pt x="0" y="23096"/>
                    <a:pt x="0" y="11167"/>
                  </a:cubicBezTo>
                  <a:cubicBezTo>
                    <a:pt x="0" y="7230"/>
                    <a:pt x="1075" y="3369"/>
                    <a:pt x="3110" y="-1"/>
                  </a:cubicBezTo>
                  <a:lnTo>
                    <a:pt x="21600" y="11167"/>
                  </a:lnTo>
                  <a:lnTo>
                    <a:pt x="21600" y="32767"/>
                  </a:lnTo>
                  <a:close/>
                </a:path>
              </a:pathLst>
            </a:custGeom>
            <a:noFill/>
            <a:ln w="50799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1" name="AutoShape 647"/>
          <p:cNvSpPr>
            <a:spLocks/>
          </p:cNvSpPr>
          <p:nvPr/>
        </p:nvSpPr>
        <p:spPr bwMode="auto">
          <a:xfrm rot="-5400000">
            <a:off x="3522663" y="942975"/>
            <a:ext cx="349250" cy="3952875"/>
          </a:xfrm>
          <a:prstGeom prst="rightBrace">
            <a:avLst>
              <a:gd name="adj1" fmla="val 94318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50182" name="Line 649"/>
          <p:cNvSpPr>
            <a:spLocks noChangeShapeType="1"/>
          </p:cNvSpPr>
          <p:nvPr/>
        </p:nvSpPr>
        <p:spPr bwMode="auto">
          <a:xfrm flipV="1">
            <a:off x="3697288" y="2312988"/>
            <a:ext cx="0" cy="33655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25450" y="431800"/>
            <a:ext cx="6842125" cy="1198563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indent="-173038" eaLnBrk="1" hangingPunct="1">
              <a:buFont typeface="Monotype Sorts" pitchFamily="2" charset="2"/>
              <a:buNone/>
            </a:pPr>
            <a:r>
              <a:rPr lang="en-US" altLang="en-US" smtClean="0">
                <a:solidFill>
                  <a:srgbClr val="FF33CC"/>
                </a:solidFill>
              </a:rPr>
              <a:t>Group 1A are the alkali metals </a:t>
            </a:r>
            <a:r>
              <a:rPr lang="en-US" altLang="en-US" smtClean="0"/>
              <a:t>(but NOT H)</a:t>
            </a:r>
          </a:p>
          <a:p>
            <a:pPr lvl="1" indent="-173038" eaLnBrk="1" hangingPunct="1">
              <a:buFontTx/>
              <a:buNone/>
            </a:pPr>
            <a:r>
              <a:rPr lang="en-US" altLang="en-US" smtClean="0">
                <a:solidFill>
                  <a:srgbClr val="00FF00"/>
                </a:solidFill>
              </a:rPr>
              <a:t>    Group 2A are the alkaline earth metals</a:t>
            </a:r>
          </a:p>
        </p:txBody>
      </p:sp>
      <p:grpSp>
        <p:nvGrpSpPr>
          <p:cNvPr id="51203" name="Group 633"/>
          <p:cNvGrpSpPr>
            <a:grpSpLocks/>
          </p:cNvGrpSpPr>
          <p:nvPr/>
        </p:nvGrpSpPr>
        <p:grpSpPr bwMode="auto">
          <a:xfrm>
            <a:off x="736600" y="1524000"/>
            <a:ext cx="7646988" cy="4578350"/>
            <a:chOff x="464" y="960"/>
            <a:chExt cx="4817" cy="2884"/>
          </a:xfrm>
        </p:grpSpPr>
        <p:sp>
          <p:nvSpPr>
            <p:cNvPr id="51211" name="Freeform 3"/>
            <p:cNvSpPr>
              <a:spLocks/>
            </p:cNvSpPr>
            <p:nvPr/>
          </p:nvSpPr>
          <p:spPr bwMode="auto">
            <a:xfrm>
              <a:off x="4990" y="2768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4"/>
            <p:cNvSpPr>
              <a:spLocks/>
            </p:cNvSpPr>
            <p:nvPr/>
          </p:nvSpPr>
          <p:spPr bwMode="auto">
            <a:xfrm>
              <a:off x="4989" y="2768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5"/>
            <p:cNvSpPr>
              <a:spLocks/>
            </p:cNvSpPr>
            <p:nvPr/>
          </p:nvSpPr>
          <p:spPr bwMode="auto">
            <a:xfrm>
              <a:off x="5197" y="2768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6"/>
            <p:cNvSpPr>
              <a:spLocks/>
            </p:cNvSpPr>
            <p:nvPr/>
          </p:nvSpPr>
          <p:spPr bwMode="auto">
            <a:xfrm>
              <a:off x="5196" y="2768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7"/>
            <p:cNvSpPr>
              <a:spLocks/>
            </p:cNvSpPr>
            <p:nvPr/>
          </p:nvSpPr>
          <p:spPr bwMode="auto">
            <a:xfrm>
              <a:off x="4990" y="2426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8"/>
            <p:cNvSpPr>
              <a:spLocks/>
            </p:cNvSpPr>
            <p:nvPr/>
          </p:nvSpPr>
          <p:spPr bwMode="auto">
            <a:xfrm>
              <a:off x="4989" y="2426"/>
              <a:ext cx="292" cy="60"/>
            </a:xfrm>
            <a:custGeom>
              <a:avLst/>
              <a:gdLst>
                <a:gd name="T0" fmla="*/ 0 w 292"/>
                <a:gd name="T1" fmla="*/ 38 h 60"/>
                <a:gd name="T2" fmla="*/ 37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9"/>
            <p:cNvSpPr>
              <a:spLocks/>
            </p:cNvSpPr>
            <p:nvPr/>
          </p:nvSpPr>
          <p:spPr bwMode="auto">
            <a:xfrm>
              <a:off x="5197" y="2426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0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0"/>
            <p:cNvSpPr>
              <a:spLocks/>
            </p:cNvSpPr>
            <p:nvPr/>
          </p:nvSpPr>
          <p:spPr bwMode="auto">
            <a:xfrm>
              <a:off x="5196" y="2426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2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1"/>
            <p:cNvSpPr>
              <a:spLocks/>
            </p:cNvSpPr>
            <p:nvPr/>
          </p:nvSpPr>
          <p:spPr bwMode="auto">
            <a:xfrm>
              <a:off x="4990" y="2047"/>
              <a:ext cx="285" cy="52"/>
            </a:xfrm>
            <a:custGeom>
              <a:avLst/>
              <a:gdLst>
                <a:gd name="T0" fmla="*/ 0 w 285"/>
                <a:gd name="T1" fmla="*/ 34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12"/>
            <p:cNvSpPr>
              <a:spLocks/>
            </p:cNvSpPr>
            <p:nvPr/>
          </p:nvSpPr>
          <p:spPr bwMode="auto">
            <a:xfrm>
              <a:off x="4989" y="2047"/>
              <a:ext cx="292" cy="60"/>
            </a:xfrm>
            <a:custGeom>
              <a:avLst/>
              <a:gdLst>
                <a:gd name="T0" fmla="*/ 0 w 292"/>
                <a:gd name="T1" fmla="*/ 39 h 60"/>
                <a:gd name="T2" fmla="*/ 37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13"/>
            <p:cNvSpPr>
              <a:spLocks/>
            </p:cNvSpPr>
            <p:nvPr/>
          </p:nvSpPr>
          <p:spPr bwMode="auto">
            <a:xfrm>
              <a:off x="5197" y="204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1 h 299"/>
                <a:gd name="T4" fmla="*/ 77 w 78"/>
                <a:gd name="T5" fmla="*/ 0 h 299"/>
                <a:gd name="T6" fmla="*/ 77 w 78"/>
                <a:gd name="T7" fmla="*/ 268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14"/>
            <p:cNvSpPr>
              <a:spLocks/>
            </p:cNvSpPr>
            <p:nvPr/>
          </p:nvSpPr>
          <p:spPr bwMode="auto">
            <a:xfrm>
              <a:off x="5196" y="204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3 h 307"/>
                <a:gd name="T4" fmla="*/ 84 w 85"/>
                <a:gd name="T5" fmla="*/ 0 h 307"/>
                <a:gd name="T6" fmla="*/ 84 w 85"/>
                <a:gd name="T7" fmla="*/ 275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15"/>
            <p:cNvSpPr>
              <a:spLocks/>
            </p:cNvSpPr>
            <p:nvPr/>
          </p:nvSpPr>
          <p:spPr bwMode="auto">
            <a:xfrm>
              <a:off x="4990" y="1698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16"/>
            <p:cNvSpPr>
              <a:spLocks/>
            </p:cNvSpPr>
            <p:nvPr/>
          </p:nvSpPr>
          <p:spPr bwMode="auto">
            <a:xfrm>
              <a:off x="4989" y="1698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17"/>
            <p:cNvSpPr>
              <a:spLocks/>
            </p:cNvSpPr>
            <p:nvPr/>
          </p:nvSpPr>
          <p:spPr bwMode="auto">
            <a:xfrm>
              <a:off x="5197" y="1698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18"/>
            <p:cNvSpPr>
              <a:spLocks/>
            </p:cNvSpPr>
            <p:nvPr/>
          </p:nvSpPr>
          <p:spPr bwMode="auto">
            <a:xfrm>
              <a:off x="5196" y="1698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19"/>
            <p:cNvSpPr>
              <a:spLocks/>
            </p:cNvSpPr>
            <p:nvPr/>
          </p:nvSpPr>
          <p:spPr bwMode="auto">
            <a:xfrm>
              <a:off x="4990" y="1329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20"/>
            <p:cNvSpPr>
              <a:spLocks/>
            </p:cNvSpPr>
            <p:nvPr/>
          </p:nvSpPr>
          <p:spPr bwMode="auto">
            <a:xfrm>
              <a:off x="4989" y="1329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21"/>
            <p:cNvSpPr>
              <a:spLocks/>
            </p:cNvSpPr>
            <p:nvPr/>
          </p:nvSpPr>
          <p:spPr bwMode="auto">
            <a:xfrm>
              <a:off x="5197" y="1329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22"/>
            <p:cNvSpPr>
              <a:spLocks/>
            </p:cNvSpPr>
            <p:nvPr/>
          </p:nvSpPr>
          <p:spPr bwMode="auto">
            <a:xfrm>
              <a:off x="5196" y="1329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23"/>
            <p:cNvSpPr>
              <a:spLocks/>
            </p:cNvSpPr>
            <p:nvPr/>
          </p:nvSpPr>
          <p:spPr bwMode="auto">
            <a:xfrm>
              <a:off x="4990" y="960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24"/>
            <p:cNvSpPr>
              <a:spLocks/>
            </p:cNvSpPr>
            <p:nvPr/>
          </p:nvSpPr>
          <p:spPr bwMode="auto">
            <a:xfrm>
              <a:off x="4989" y="960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25"/>
            <p:cNvSpPr>
              <a:spLocks/>
            </p:cNvSpPr>
            <p:nvPr/>
          </p:nvSpPr>
          <p:spPr bwMode="auto">
            <a:xfrm>
              <a:off x="5197" y="960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Freeform 26"/>
            <p:cNvSpPr>
              <a:spLocks/>
            </p:cNvSpPr>
            <p:nvPr/>
          </p:nvSpPr>
          <p:spPr bwMode="auto">
            <a:xfrm>
              <a:off x="5196" y="960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27"/>
            <p:cNvSpPr>
              <a:spLocks/>
            </p:cNvSpPr>
            <p:nvPr/>
          </p:nvSpPr>
          <p:spPr bwMode="auto">
            <a:xfrm>
              <a:off x="465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28"/>
            <p:cNvSpPr>
              <a:spLocks/>
            </p:cNvSpPr>
            <p:nvPr/>
          </p:nvSpPr>
          <p:spPr bwMode="auto">
            <a:xfrm>
              <a:off x="464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29"/>
            <p:cNvSpPr>
              <a:spLocks/>
            </p:cNvSpPr>
            <p:nvPr/>
          </p:nvSpPr>
          <p:spPr bwMode="auto">
            <a:xfrm>
              <a:off x="672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30"/>
            <p:cNvSpPr>
              <a:spLocks/>
            </p:cNvSpPr>
            <p:nvPr/>
          </p:nvSpPr>
          <p:spPr bwMode="auto">
            <a:xfrm>
              <a:off x="671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31"/>
            <p:cNvSpPr>
              <a:spLocks/>
            </p:cNvSpPr>
            <p:nvPr/>
          </p:nvSpPr>
          <p:spPr bwMode="auto">
            <a:xfrm>
              <a:off x="465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32"/>
            <p:cNvSpPr>
              <a:spLocks/>
            </p:cNvSpPr>
            <p:nvPr/>
          </p:nvSpPr>
          <p:spPr bwMode="auto">
            <a:xfrm>
              <a:off x="464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33"/>
            <p:cNvSpPr>
              <a:spLocks/>
            </p:cNvSpPr>
            <p:nvPr/>
          </p:nvSpPr>
          <p:spPr bwMode="auto">
            <a:xfrm>
              <a:off x="672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34"/>
            <p:cNvSpPr>
              <a:spLocks/>
            </p:cNvSpPr>
            <p:nvPr/>
          </p:nvSpPr>
          <p:spPr bwMode="auto">
            <a:xfrm>
              <a:off x="671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35"/>
            <p:cNvSpPr>
              <a:spLocks/>
            </p:cNvSpPr>
            <p:nvPr/>
          </p:nvSpPr>
          <p:spPr bwMode="auto">
            <a:xfrm>
              <a:off x="465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Freeform 36"/>
            <p:cNvSpPr>
              <a:spLocks/>
            </p:cNvSpPr>
            <p:nvPr/>
          </p:nvSpPr>
          <p:spPr bwMode="auto">
            <a:xfrm>
              <a:off x="464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37"/>
            <p:cNvSpPr>
              <a:spLocks/>
            </p:cNvSpPr>
            <p:nvPr/>
          </p:nvSpPr>
          <p:spPr bwMode="auto">
            <a:xfrm>
              <a:off x="672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38"/>
            <p:cNvSpPr>
              <a:spLocks/>
            </p:cNvSpPr>
            <p:nvPr/>
          </p:nvSpPr>
          <p:spPr bwMode="auto">
            <a:xfrm>
              <a:off x="671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Freeform 39"/>
            <p:cNvSpPr>
              <a:spLocks/>
            </p:cNvSpPr>
            <p:nvPr/>
          </p:nvSpPr>
          <p:spPr bwMode="auto">
            <a:xfrm>
              <a:off x="465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Freeform 40"/>
            <p:cNvSpPr>
              <a:spLocks/>
            </p:cNvSpPr>
            <p:nvPr/>
          </p:nvSpPr>
          <p:spPr bwMode="auto">
            <a:xfrm>
              <a:off x="464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Freeform 41"/>
            <p:cNvSpPr>
              <a:spLocks/>
            </p:cNvSpPr>
            <p:nvPr/>
          </p:nvSpPr>
          <p:spPr bwMode="auto">
            <a:xfrm>
              <a:off x="672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Freeform 42"/>
            <p:cNvSpPr>
              <a:spLocks/>
            </p:cNvSpPr>
            <p:nvPr/>
          </p:nvSpPr>
          <p:spPr bwMode="auto">
            <a:xfrm>
              <a:off x="671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Freeform 43"/>
            <p:cNvSpPr>
              <a:spLocks/>
            </p:cNvSpPr>
            <p:nvPr/>
          </p:nvSpPr>
          <p:spPr bwMode="auto">
            <a:xfrm>
              <a:off x="465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44"/>
            <p:cNvSpPr>
              <a:spLocks/>
            </p:cNvSpPr>
            <p:nvPr/>
          </p:nvSpPr>
          <p:spPr bwMode="auto">
            <a:xfrm>
              <a:off x="464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Freeform 45"/>
            <p:cNvSpPr>
              <a:spLocks/>
            </p:cNvSpPr>
            <p:nvPr/>
          </p:nvSpPr>
          <p:spPr bwMode="auto">
            <a:xfrm>
              <a:off x="672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Freeform 46"/>
            <p:cNvSpPr>
              <a:spLocks/>
            </p:cNvSpPr>
            <p:nvPr/>
          </p:nvSpPr>
          <p:spPr bwMode="auto">
            <a:xfrm>
              <a:off x="671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47"/>
            <p:cNvSpPr>
              <a:spLocks/>
            </p:cNvSpPr>
            <p:nvPr/>
          </p:nvSpPr>
          <p:spPr bwMode="auto">
            <a:xfrm>
              <a:off x="465" y="967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Freeform 48"/>
            <p:cNvSpPr>
              <a:spLocks/>
            </p:cNvSpPr>
            <p:nvPr/>
          </p:nvSpPr>
          <p:spPr bwMode="auto">
            <a:xfrm>
              <a:off x="464" y="967"/>
              <a:ext cx="292" cy="60"/>
            </a:xfrm>
            <a:custGeom>
              <a:avLst/>
              <a:gdLst>
                <a:gd name="T0" fmla="*/ 0 w 292"/>
                <a:gd name="T1" fmla="*/ 38 h 60"/>
                <a:gd name="T2" fmla="*/ 38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Freeform 49"/>
            <p:cNvSpPr>
              <a:spLocks/>
            </p:cNvSpPr>
            <p:nvPr/>
          </p:nvSpPr>
          <p:spPr bwMode="auto">
            <a:xfrm>
              <a:off x="672" y="967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50"/>
            <p:cNvSpPr>
              <a:spLocks/>
            </p:cNvSpPr>
            <p:nvPr/>
          </p:nvSpPr>
          <p:spPr bwMode="auto">
            <a:xfrm>
              <a:off x="671" y="967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Freeform 51"/>
            <p:cNvSpPr>
              <a:spLocks/>
            </p:cNvSpPr>
            <p:nvPr/>
          </p:nvSpPr>
          <p:spPr bwMode="auto">
            <a:xfrm>
              <a:off x="729" y="2774"/>
              <a:ext cx="287" cy="53"/>
            </a:xfrm>
            <a:custGeom>
              <a:avLst/>
              <a:gdLst>
                <a:gd name="T0" fmla="*/ 0 w 287"/>
                <a:gd name="T1" fmla="*/ 33 h 53"/>
                <a:gd name="T2" fmla="*/ 37 w 287"/>
                <a:gd name="T3" fmla="*/ 0 h 53"/>
                <a:gd name="T4" fmla="*/ 286 w 287"/>
                <a:gd name="T5" fmla="*/ 0 h 53"/>
                <a:gd name="T6" fmla="*/ 224 w 287"/>
                <a:gd name="T7" fmla="*/ 52 h 53"/>
                <a:gd name="T8" fmla="*/ 0 w 287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3"/>
                <a:gd name="T17" fmla="*/ 287 w 28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3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Freeform 52"/>
            <p:cNvSpPr>
              <a:spLocks/>
            </p:cNvSpPr>
            <p:nvPr/>
          </p:nvSpPr>
          <p:spPr bwMode="auto">
            <a:xfrm>
              <a:off x="727" y="2774"/>
              <a:ext cx="295" cy="61"/>
            </a:xfrm>
            <a:custGeom>
              <a:avLst/>
              <a:gdLst>
                <a:gd name="T0" fmla="*/ 0 w 295"/>
                <a:gd name="T1" fmla="*/ 38 h 61"/>
                <a:gd name="T2" fmla="*/ 38 w 295"/>
                <a:gd name="T3" fmla="*/ 0 h 61"/>
                <a:gd name="T4" fmla="*/ 294 w 295"/>
                <a:gd name="T5" fmla="*/ 0 h 61"/>
                <a:gd name="T6" fmla="*/ 231 w 295"/>
                <a:gd name="T7" fmla="*/ 60 h 61"/>
                <a:gd name="T8" fmla="*/ 0 w 295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61"/>
                <a:gd name="T17" fmla="*/ 295 w 29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61">
                  <a:moveTo>
                    <a:pt x="0" y="38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Freeform 53"/>
            <p:cNvSpPr>
              <a:spLocks/>
            </p:cNvSpPr>
            <p:nvPr/>
          </p:nvSpPr>
          <p:spPr bwMode="auto">
            <a:xfrm>
              <a:off x="937" y="2774"/>
              <a:ext cx="79" cy="301"/>
            </a:xfrm>
            <a:custGeom>
              <a:avLst/>
              <a:gdLst>
                <a:gd name="T0" fmla="*/ 40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0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0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0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Freeform 54"/>
            <p:cNvSpPr>
              <a:spLocks/>
            </p:cNvSpPr>
            <p:nvPr/>
          </p:nvSpPr>
          <p:spPr bwMode="auto">
            <a:xfrm>
              <a:off x="936" y="277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Freeform 55"/>
            <p:cNvSpPr>
              <a:spLocks/>
            </p:cNvSpPr>
            <p:nvPr/>
          </p:nvSpPr>
          <p:spPr bwMode="auto">
            <a:xfrm>
              <a:off x="729" y="2433"/>
              <a:ext cx="287" cy="52"/>
            </a:xfrm>
            <a:custGeom>
              <a:avLst/>
              <a:gdLst>
                <a:gd name="T0" fmla="*/ 0 w 287"/>
                <a:gd name="T1" fmla="*/ 33 h 52"/>
                <a:gd name="T2" fmla="*/ 37 w 287"/>
                <a:gd name="T3" fmla="*/ 0 h 52"/>
                <a:gd name="T4" fmla="*/ 286 w 287"/>
                <a:gd name="T5" fmla="*/ 0 h 52"/>
                <a:gd name="T6" fmla="*/ 224 w 287"/>
                <a:gd name="T7" fmla="*/ 51 h 52"/>
                <a:gd name="T8" fmla="*/ 0 w 287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2"/>
                <a:gd name="T17" fmla="*/ 287 w 28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2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Freeform 56"/>
            <p:cNvSpPr>
              <a:spLocks/>
            </p:cNvSpPr>
            <p:nvPr/>
          </p:nvSpPr>
          <p:spPr bwMode="auto">
            <a:xfrm>
              <a:off x="727" y="2433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Freeform 57"/>
            <p:cNvSpPr>
              <a:spLocks/>
            </p:cNvSpPr>
            <p:nvPr/>
          </p:nvSpPr>
          <p:spPr bwMode="auto">
            <a:xfrm>
              <a:off x="937" y="2433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Freeform 58"/>
            <p:cNvSpPr>
              <a:spLocks/>
            </p:cNvSpPr>
            <p:nvPr/>
          </p:nvSpPr>
          <p:spPr bwMode="auto">
            <a:xfrm>
              <a:off x="936" y="2433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Freeform 59"/>
            <p:cNvSpPr>
              <a:spLocks/>
            </p:cNvSpPr>
            <p:nvPr/>
          </p:nvSpPr>
          <p:spPr bwMode="auto">
            <a:xfrm>
              <a:off x="729" y="2054"/>
              <a:ext cx="287" cy="51"/>
            </a:xfrm>
            <a:custGeom>
              <a:avLst/>
              <a:gdLst>
                <a:gd name="T0" fmla="*/ 0 w 287"/>
                <a:gd name="T1" fmla="*/ 33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8" name="Freeform 60"/>
            <p:cNvSpPr>
              <a:spLocks/>
            </p:cNvSpPr>
            <p:nvPr/>
          </p:nvSpPr>
          <p:spPr bwMode="auto">
            <a:xfrm>
              <a:off x="727" y="2054"/>
              <a:ext cx="295" cy="59"/>
            </a:xfrm>
            <a:custGeom>
              <a:avLst/>
              <a:gdLst>
                <a:gd name="T0" fmla="*/ 0 w 295"/>
                <a:gd name="T1" fmla="*/ 39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9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Freeform 61"/>
            <p:cNvSpPr>
              <a:spLocks/>
            </p:cNvSpPr>
            <p:nvPr/>
          </p:nvSpPr>
          <p:spPr bwMode="auto">
            <a:xfrm>
              <a:off x="937" y="2054"/>
              <a:ext cx="79" cy="300"/>
            </a:xfrm>
            <a:custGeom>
              <a:avLst/>
              <a:gdLst>
                <a:gd name="T0" fmla="*/ 40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0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0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0" y="299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0" name="Freeform 62"/>
            <p:cNvSpPr>
              <a:spLocks/>
            </p:cNvSpPr>
            <p:nvPr/>
          </p:nvSpPr>
          <p:spPr bwMode="auto">
            <a:xfrm>
              <a:off x="936" y="2054"/>
              <a:ext cx="86" cy="308"/>
            </a:xfrm>
            <a:custGeom>
              <a:avLst/>
              <a:gdLst>
                <a:gd name="T0" fmla="*/ 45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5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5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5" y="30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1" name="Freeform 63"/>
            <p:cNvSpPr>
              <a:spLocks/>
            </p:cNvSpPr>
            <p:nvPr/>
          </p:nvSpPr>
          <p:spPr bwMode="auto">
            <a:xfrm>
              <a:off x="729" y="1704"/>
              <a:ext cx="287" cy="53"/>
            </a:xfrm>
            <a:custGeom>
              <a:avLst/>
              <a:gdLst>
                <a:gd name="T0" fmla="*/ 0 w 287"/>
                <a:gd name="T1" fmla="*/ 33 h 53"/>
                <a:gd name="T2" fmla="*/ 37 w 287"/>
                <a:gd name="T3" fmla="*/ 0 h 53"/>
                <a:gd name="T4" fmla="*/ 286 w 287"/>
                <a:gd name="T5" fmla="*/ 0 h 53"/>
                <a:gd name="T6" fmla="*/ 224 w 287"/>
                <a:gd name="T7" fmla="*/ 52 h 53"/>
                <a:gd name="T8" fmla="*/ 0 w 287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3"/>
                <a:gd name="T17" fmla="*/ 287 w 28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3">
                  <a:moveTo>
                    <a:pt x="0" y="33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2" name="Freeform 64"/>
            <p:cNvSpPr>
              <a:spLocks/>
            </p:cNvSpPr>
            <p:nvPr/>
          </p:nvSpPr>
          <p:spPr bwMode="auto">
            <a:xfrm>
              <a:off x="727" y="1704"/>
              <a:ext cx="295" cy="61"/>
            </a:xfrm>
            <a:custGeom>
              <a:avLst/>
              <a:gdLst>
                <a:gd name="T0" fmla="*/ 0 w 295"/>
                <a:gd name="T1" fmla="*/ 38 h 61"/>
                <a:gd name="T2" fmla="*/ 38 w 295"/>
                <a:gd name="T3" fmla="*/ 0 h 61"/>
                <a:gd name="T4" fmla="*/ 294 w 295"/>
                <a:gd name="T5" fmla="*/ 0 h 61"/>
                <a:gd name="T6" fmla="*/ 231 w 295"/>
                <a:gd name="T7" fmla="*/ 60 h 61"/>
                <a:gd name="T8" fmla="*/ 0 w 295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61"/>
                <a:gd name="T17" fmla="*/ 295 w 29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61">
                  <a:moveTo>
                    <a:pt x="0" y="38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Freeform 65"/>
            <p:cNvSpPr>
              <a:spLocks/>
            </p:cNvSpPr>
            <p:nvPr/>
          </p:nvSpPr>
          <p:spPr bwMode="auto">
            <a:xfrm>
              <a:off x="937" y="1704"/>
              <a:ext cx="79" cy="301"/>
            </a:xfrm>
            <a:custGeom>
              <a:avLst/>
              <a:gdLst>
                <a:gd name="T0" fmla="*/ 40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0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0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0" y="30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Freeform 66"/>
            <p:cNvSpPr>
              <a:spLocks/>
            </p:cNvSpPr>
            <p:nvPr/>
          </p:nvSpPr>
          <p:spPr bwMode="auto">
            <a:xfrm>
              <a:off x="936" y="170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Freeform 67"/>
            <p:cNvSpPr>
              <a:spLocks/>
            </p:cNvSpPr>
            <p:nvPr/>
          </p:nvSpPr>
          <p:spPr bwMode="auto">
            <a:xfrm>
              <a:off x="729" y="1337"/>
              <a:ext cx="287" cy="51"/>
            </a:xfrm>
            <a:custGeom>
              <a:avLst/>
              <a:gdLst>
                <a:gd name="T0" fmla="*/ 0 w 287"/>
                <a:gd name="T1" fmla="*/ 32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2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6" name="Freeform 68"/>
            <p:cNvSpPr>
              <a:spLocks/>
            </p:cNvSpPr>
            <p:nvPr/>
          </p:nvSpPr>
          <p:spPr bwMode="auto">
            <a:xfrm>
              <a:off x="727" y="1337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Freeform 69"/>
            <p:cNvSpPr>
              <a:spLocks/>
            </p:cNvSpPr>
            <p:nvPr/>
          </p:nvSpPr>
          <p:spPr bwMode="auto">
            <a:xfrm>
              <a:off x="937" y="1337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Freeform 70"/>
            <p:cNvSpPr>
              <a:spLocks/>
            </p:cNvSpPr>
            <p:nvPr/>
          </p:nvSpPr>
          <p:spPr bwMode="auto">
            <a:xfrm>
              <a:off x="936" y="1337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Freeform 71"/>
            <p:cNvSpPr>
              <a:spLocks/>
            </p:cNvSpPr>
            <p:nvPr/>
          </p:nvSpPr>
          <p:spPr bwMode="auto">
            <a:xfrm>
              <a:off x="994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Freeform 72"/>
            <p:cNvSpPr>
              <a:spLocks/>
            </p:cNvSpPr>
            <p:nvPr/>
          </p:nvSpPr>
          <p:spPr bwMode="auto">
            <a:xfrm>
              <a:off x="993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73"/>
            <p:cNvSpPr>
              <a:spLocks/>
            </p:cNvSpPr>
            <p:nvPr/>
          </p:nvSpPr>
          <p:spPr bwMode="auto">
            <a:xfrm>
              <a:off x="1202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Freeform 74"/>
            <p:cNvSpPr>
              <a:spLocks/>
            </p:cNvSpPr>
            <p:nvPr/>
          </p:nvSpPr>
          <p:spPr bwMode="auto">
            <a:xfrm>
              <a:off x="1201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Freeform 75"/>
            <p:cNvSpPr>
              <a:spLocks/>
            </p:cNvSpPr>
            <p:nvPr/>
          </p:nvSpPr>
          <p:spPr bwMode="auto">
            <a:xfrm>
              <a:off x="994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Freeform 76"/>
            <p:cNvSpPr>
              <a:spLocks/>
            </p:cNvSpPr>
            <p:nvPr/>
          </p:nvSpPr>
          <p:spPr bwMode="auto">
            <a:xfrm>
              <a:off x="993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Freeform 77"/>
            <p:cNvSpPr>
              <a:spLocks/>
            </p:cNvSpPr>
            <p:nvPr/>
          </p:nvSpPr>
          <p:spPr bwMode="auto">
            <a:xfrm>
              <a:off x="1202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Freeform 78"/>
            <p:cNvSpPr>
              <a:spLocks/>
            </p:cNvSpPr>
            <p:nvPr/>
          </p:nvSpPr>
          <p:spPr bwMode="auto">
            <a:xfrm>
              <a:off x="1201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Freeform 79"/>
            <p:cNvSpPr>
              <a:spLocks/>
            </p:cNvSpPr>
            <p:nvPr/>
          </p:nvSpPr>
          <p:spPr bwMode="auto">
            <a:xfrm>
              <a:off x="994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Freeform 80"/>
            <p:cNvSpPr>
              <a:spLocks/>
            </p:cNvSpPr>
            <p:nvPr/>
          </p:nvSpPr>
          <p:spPr bwMode="auto">
            <a:xfrm>
              <a:off x="993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81"/>
            <p:cNvSpPr>
              <a:spLocks/>
            </p:cNvSpPr>
            <p:nvPr/>
          </p:nvSpPr>
          <p:spPr bwMode="auto">
            <a:xfrm>
              <a:off x="1202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Freeform 82"/>
            <p:cNvSpPr>
              <a:spLocks/>
            </p:cNvSpPr>
            <p:nvPr/>
          </p:nvSpPr>
          <p:spPr bwMode="auto">
            <a:xfrm>
              <a:off x="1201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Freeform 83"/>
            <p:cNvSpPr>
              <a:spLocks/>
            </p:cNvSpPr>
            <p:nvPr/>
          </p:nvSpPr>
          <p:spPr bwMode="auto">
            <a:xfrm>
              <a:off x="1258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6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Freeform 84"/>
            <p:cNvSpPr>
              <a:spLocks/>
            </p:cNvSpPr>
            <p:nvPr/>
          </p:nvSpPr>
          <p:spPr bwMode="auto">
            <a:xfrm>
              <a:off x="1257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1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85"/>
            <p:cNvSpPr>
              <a:spLocks/>
            </p:cNvSpPr>
            <p:nvPr/>
          </p:nvSpPr>
          <p:spPr bwMode="auto">
            <a:xfrm>
              <a:off x="1465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4" name="Freeform 86"/>
            <p:cNvSpPr>
              <a:spLocks/>
            </p:cNvSpPr>
            <p:nvPr/>
          </p:nvSpPr>
          <p:spPr bwMode="auto">
            <a:xfrm>
              <a:off x="1464" y="2774"/>
              <a:ext cx="86" cy="309"/>
            </a:xfrm>
            <a:custGeom>
              <a:avLst/>
              <a:gdLst>
                <a:gd name="T0" fmla="*/ 46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6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6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6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Freeform 87"/>
            <p:cNvSpPr>
              <a:spLocks/>
            </p:cNvSpPr>
            <p:nvPr/>
          </p:nvSpPr>
          <p:spPr bwMode="auto">
            <a:xfrm>
              <a:off x="1258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6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Freeform 88"/>
            <p:cNvSpPr>
              <a:spLocks/>
            </p:cNvSpPr>
            <p:nvPr/>
          </p:nvSpPr>
          <p:spPr bwMode="auto">
            <a:xfrm>
              <a:off x="1257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89"/>
            <p:cNvSpPr>
              <a:spLocks/>
            </p:cNvSpPr>
            <p:nvPr/>
          </p:nvSpPr>
          <p:spPr bwMode="auto">
            <a:xfrm>
              <a:off x="1465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Freeform 90"/>
            <p:cNvSpPr>
              <a:spLocks/>
            </p:cNvSpPr>
            <p:nvPr/>
          </p:nvSpPr>
          <p:spPr bwMode="auto">
            <a:xfrm>
              <a:off x="1464" y="2433"/>
              <a:ext cx="86" cy="307"/>
            </a:xfrm>
            <a:custGeom>
              <a:avLst/>
              <a:gdLst>
                <a:gd name="T0" fmla="*/ 46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6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6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6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Freeform 91"/>
            <p:cNvSpPr>
              <a:spLocks/>
            </p:cNvSpPr>
            <p:nvPr/>
          </p:nvSpPr>
          <p:spPr bwMode="auto">
            <a:xfrm>
              <a:off x="1258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6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Freeform 92"/>
            <p:cNvSpPr>
              <a:spLocks/>
            </p:cNvSpPr>
            <p:nvPr/>
          </p:nvSpPr>
          <p:spPr bwMode="auto">
            <a:xfrm>
              <a:off x="1257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93"/>
            <p:cNvSpPr>
              <a:spLocks/>
            </p:cNvSpPr>
            <p:nvPr/>
          </p:nvSpPr>
          <p:spPr bwMode="auto">
            <a:xfrm>
              <a:off x="1465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Freeform 94"/>
            <p:cNvSpPr>
              <a:spLocks/>
            </p:cNvSpPr>
            <p:nvPr/>
          </p:nvSpPr>
          <p:spPr bwMode="auto">
            <a:xfrm>
              <a:off x="1464" y="2054"/>
              <a:ext cx="86" cy="308"/>
            </a:xfrm>
            <a:custGeom>
              <a:avLst/>
              <a:gdLst>
                <a:gd name="T0" fmla="*/ 46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6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6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6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Freeform 95"/>
            <p:cNvSpPr>
              <a:spLocks/>
            </p:cNvSpPr>
            <p:nvPr/>
          </p:nvSpPr>
          <p:spPr bwMode="auto">
            <a:xfrm>
              <a:off x="152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4" name="Freeform 96"/>
            <p:cNvSpPr>
              <a:spLocks/>
            </p:cNvSpPr>
            <p:nvPr/>
          </p:nvSpPr>
          <p:spPr bwMode="auto">
            <a:xfrm>
              <a:off x="152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5" name="Freeform 97"/>
            <p:cNvSpPr>
              <a:spLocks/>
            </p:cNvSpPr>
            <p:nvPr/>
          </p:nvSpPr>
          <p:spPr bwMode="auto">
            <a:xfrm>
              <a:off x="1731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6" name="Freeform 98"/>
            <p:cNvSpPr>
              <a:spLocks/>
            </p:cNvSpPr>
            <p:nvPr/>
          </p:nvSpPr>
          <p:spPr bwMode="auto">
            <a:xfrm>
              <a:off x="1730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7" name="Freeform 99"/>
            <p:cNvSpPr>
              <a:spLocks/>
            </p:cNvSpPr>
            <p:nvPr/>
          </p:nvSpPr>
          <p:spPr bwMode="auto">
            <a:xfrm>
              <a:off x="152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8" name="Freeform 100"/>
            <p:cNvSpPr>
              <a:spLocks/>
            </p:cNvSpPr>
            <p:nvPr/>
          </p:nvSpPr>
          <p:spPr bwMode="auto">
            <a:xfrm>
              <a:off x="152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9" name="Freeform 101"/>
            <p:cNvSpPr>
              <a:spLocks/>
            </p:cNvSpPr>
            <p:nvPr/>
          </p:nvSpPr>
          <p:spPr bwMode="auto">
            <a:xfrm>
              <a:off x="1731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0" name="Freeform 102"/>
            <p:cNvSpPr>
              <a:spLocks/>
            </p:cNvSpPr>
            <p:nvPr/>
          </p:nvSpPr>
          <p:spPr bwMode="auto">
            <a:xfrm>
              <a:off x="1730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1" name="Freeform 103"/>
            <p:cNvSpPr>
              <a:spLocks/>
            </p:cNvSpPr>
            <p:nvPr/>
          </p:nvSpPr>
          <p:spPr bwMode="auto">
            <a:xfrm>
              <a:off x="152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2" name="Freeform 104"/>
            <p:cNvSpPr>
              <a:spLocks/>
            </p:cNvSpPr>
            <p:nvPr/>
          </p:nvSpPr>
          <p:spPr bwMode="auto">
            <a:xfrm>
              <a:off x="152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3" name="Freeform 105"/>
            <p:cNvSpPr>
              <a:spLocks/>
            </p:cNvSpPr>
            <p:nvPr/>
          </p:nvSpPr>
          <p:spPr bwMode="auto">
            <a:xfrm>
              <a:off x="1731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4" name="Freeform 106"/>
            <p:cNvSpPr>
              <a:spLocks/>
            </p:cNvSpPr>
            <p:nvPr/>
          </p:nvSpPr>
          <p:spPr bwMode="auto">
            <a:xfrm>
              <a:off x="1730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5" name="Freeform 107"/>
            <p:cNvSpPr>
              <a:spLocks/>
            </p:cNvSpPr>
            <p:nvPr/>
          </p:nvSpPr>
          <p:spPr bwMode="auto">
            <a:xfrm>
              <a:off x="1787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6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6" name="Freeform 108"/>
            <p:cNvSpPr>
              <a:spLocks/>
            </p:cNvSpPr>
            <p:nvPr/>
          </p:nvSpPr>
          <p:spPr bwMode="auto">
            <a:xfrm>
              <a:off x="1786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1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7" name="Freeform 109"/>
            <p:cNvSpPr>
              <a:spLocks/>
            </p:cNvSpPr>
            <p:nvPr/>
          </p:nvSpPr>
          <p:spPr bwMode="auto">
            <a:xfrm>
              <a:off x="1994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8" name="Freeform 110"/>
            <p:cNvSpPr>
              <a:spLocks/>
            </p:cNvSpPr>
            <p:nvPr/>
          </p:nvSpPr>
          <p:spPr bwMode="auto">
            <a:xfrm>
              <a:off x="1993" y="2774"/>
              <a:ext cx="86" cy="309"/>
            </a:xfrm>
            <a:custGeom>
              <a:avLst/>
              <a:gdLst>
                <a:gd name="T0" fmla="*/ 46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6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6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6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9" name="Freeform 111"/>
            <p:cNvSpPr>
              <a:spLocks/>
            </p:cNvSpPr>
            <p:nvPr/>
          </p:nvSpPr>
          <p:spPr bwMode="auto">
            <a:xfrm>
              <a:off x="1787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6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0" name="Freeform 112"/>
            <p:cNvSpPr>
              <a:spLocks/>
            </p:cNvSpPr>
            <p:nvPr/>
          </p:nvSpPr>
          <p:spPr bwMode="auto">
            <a:xfrm>
              <a:off x="1786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1" name="Freeform 113"/>
            <p:cNvSpPr>
              <a:spLocks/>
            </p:cNvSpPr>
            <p:nvPr/>
          </p:nvSpPr>
          <p:spPr bwMode="auto">
            <a:xfrm>
              <a:off x="1994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Freeform 114"/>
            <p:cNvSpPr>
              <a:spLocks/>
            </p:cNvSpPr>
            <p:nvPr/>
          </p:nvSpPr>
          <p:spPr bwMode="auto">
            <a:xfrm>
              <a:off x="1993" y="2433"/>
              <a:ext cx="86" cy="307"/>
            </a:xfrm>
            <a:custGeom>
              <a:avLst/>
              <a:gdLst>
                <a:gd name="T0" fmla="*/ 46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6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6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6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3" name="Freeform 115"/>
            <p:cNvSpPr>
              <a:spLocks/>
            </p:cNvSpPr>
            <p:nvPr/>
          </p:nvSpPr>
          <p:spPr bwMode="auto">
            <a:xfrm>
              <a:off x="1787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6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6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4" name="Freeform 116"/>
            <p:cNvSpPr>
              <a:spLocks/>
            </p:cNvSpPr>
            <p:nvPr/>
          </p:nvSpPr>
          <p:spPr bwMode="auto">
            <a:xfrm>
              <a:off x="1786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1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1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5" name="Freeform 117"/>
            <p:cNvSpPr>
              <a:spLocks/>
            </p:cNvSpPr>
            <p:nvPr/>
          </p:nvSpPr>
          <p:spPr bwMode="auto">
            <a:xfrm>
              <a:off x="1994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6" name="Freeform 118"/>
            <p:cNvSpPr>
              <a:spLocks/>
            </p:cNvSpPr>
            <p:nvPr/>
          </p:nvSpPr>
          <p:spPr bwMode="auto">
            <a:xfrm>
              <a:off x="1993" y="2054"/>
              <a:ext cx="86" cy="308"/>
            </a:xfrm>
            <a:custGeom>
              <a:avLst/>
              <a:gdLst>
                <a:gd name="T0" fmla="*/ 46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6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6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6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7" name="Freeform 119"/>
            <p:cNvSpPr>
              <a:spLocks/>
            </p:cNvSpPr>
            <p:nvPr/>
          </p:nvSpPr>
          <p:spPr bwMode="auto">
            <a:xfrm>
              <a:off x="2059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8" name="Freeform 120"/>
            <p:cNvSpPr>
              <a:spLocks/>
            </p:cNvSpPr>
            <p:nvPr/>
          </p:nvSpPr>
          <p:spPr bwMode="auto">
            <a:xfrm>
              <a:off x="2058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9" name="Freeform 121"/>
            <p:cNvSpPr>
              <a:spLocks/>
            </p:cNvSpPr>
            <p:nvPr/>
          </p:nvSpPr>
          <p:spPr bwMode="auto">
            <a:xfrm>
              <a:off x="2265" y="2774"/>
              <a:ext cx="79" cy="301"/>
            </a:xfrm>
            <a:custGeom>
              <a:avLst/>
              <a:gdLst>
                <a:gd name="T0" fmla="*/ 42 w 79"/>
                <a:gd name="T1" fmla="*/ 300 h 301"/>
                <a:gd name="T2" fmla="*/ 0 w 79"/>
                <a:gd name="T3" fmla="*/ 81 h 301"/>
                <a:gd name="T4" fmla="*/ 78 w 79"/>
                <a:gd name="T5" fmla="*/ 0 h 301"/>
                <a:gd name="T6" fmla="*/ 78 w 79"/>
                <a:gd name="T7" fmla="*/ 268 h 301"/>
                <a:gd name="T8" fmla="*/ 42 w 79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1"/>
                <a:gd name="T17" fmla="*/ 79 w 79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1">
                  <a:moveTo>
                    <a:pt x="42" y="300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0" name="Freeform 122"/>
            <p:cNvSpPr>
              <a:spLocks/>
            </p:cNvSpPr>
            <p:nvPr/>
          </p:nvSpPr>
          <p:spPr bwMode="auto">
            <a:xfrm>
              <a:off x="2264" y="2774"/>
              <a:ext cx="86" cy="309"/>
            </a:xfrm>
            <a:custGeom>
              <a:avLst/>
              <a:gdLst>
                <a:gd name="T0" fmla="*/ 45 w 86"/>
                <a:gd name="T1" fmla="*/ 308 h 309"/>
                <a:gd name="T2" fmla="*/ 0 w 86"/>
                <a:gd name="T3" fmla="*/ 84 h 309"/>
                <a:gd name="T4" fmla="*/ 85 w 86"/>
                <a:gd name="T5" fmla="*/ 0 h 309"/>
                <a:gd name="T6" fmla="*/ 85 w 86"/>
                <a:gd name="T7" fmla="*/ 275 h 309"/>
                <a:gd name="T8" fmla="*/ 45 w 86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9"/>
                <a:gd name="T17" fmla="*/ 86 w 86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9">
                  <a:moveTo>
                    <a:pt x="45" y="308"/>
                  </a:moveTo>
                  <a:lnTo>
                    <a:pt x="0" y="84"/>
                  </a:lnTo>
                  <a:lnTo>
                    <a:pt x="85" y="0"/>
                  </a:lnTo>
                  <a:lnTo>
                    <a:pt x="85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1" name="Freeform 123"/>
            <p:cNvSpPr>
              <a:spLocks/>
            </p:cNvSpPr>
            <p:nvPr/>
          </p:nvSpPr>
          <p:spPr bwMode="auto">
            <a:xfrm>
              <a:off x="2059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2" name="Freeform 124"/>
            <p:cNvSpPr>
              <a:spLocks/>
            </p:cNvSpPr>
            <p:nvPr/>
          </p:nvSpPr>
          <p:spPr bwMode="auto">
            <a:xfrm>
              <a:off x="2058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3" name="Freeform 125"/>
            <p:cNvSpPr>
              <a:spLocks/>
            </p:cNvSpPr>
            <p:nvPr/>
          </p:nvSpPr>
          <p:spPr bwMode="auto">
            <a:xfrm>
              <a:off x="2265" y="2433"/>
              <a:ext cx="79" cy="299"/>
            </a:xfrm>
            <a:custGeom>
              <a:avLst/>
              <a:gdLst>
                <a:gd name="T0" fmla="*/ 42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2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2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4" name="Freeform 126"/>
            <p:cNvSpPr>
              <a:spLocks/>
            </p:cNvSpPr>
            <p:nvPr/>
          </p:nvSpPr>
          <p:spPr bwMode="auto">
            <a:xfrm>
              <a:off x="2264" y="2433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5" name="Freeform 127"/>
            <p:cNvSpPr>
              <a:spLocks/>
            </p:cNvSpPr>
            <p:nvPr/>
          </p:nvSpPr>
          <p:spPr bwMode="auto">
            <a:xfrm>
              <a:off x="2059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6" name="Freeform 128"/>
            <p:cNvSpPr>
              <a:spLocks/>
            </p:cNvSpPr>
            <p:nvPr/>
          </p:nvSpPr>
          <p:spPr bwMode="auto">
            <a:xfrm>
              <a:off x="2058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7" name="Freeform 129"/>
            <p:cNvSpPr>
              <a:spLocks/>
            </p:cNvSpPr>
            <p:nvPr/>
          </p:nvSpPr>
          <p:spPr bwMode="auto">
            <a:xfrm>
              <a:off x="2265" y="2054"/>
              <a:ext cx="79" cy="300"/>
            </a:xfrm>
            <a:custGeom>
              <a:avLst/>
              <a:gdLst>
                <a:gd name="T0" fmla="*/ 42 w 79"/>
                <a:gd name="T1" fmla="*/ 299 h 300"/>
                <a:gd name="T2" fmla="*/ 0 w 79"/>
                <a:gd name="T3" fmla="*/ 81 h 300"/>
                <a:gd name="T4" fmla="*/ 78 w 79"/>
                <a:gd name="T5" fmla="*/ 0 h 300"/>
                <a:gd name="T6" fmla="*/ 78 w 79"/>
                <a:gd name="T7" fmla="*/ 267 h 300"/>
                <a:gd name="T8" fmla="*/ 42 w 79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00"/>
                <a:gd name="T17" fmla="*/ 79 w 79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00">
                  <a:moveTo>
                    <a:pt x="42" y="299"/>
                  </a:moveTo>
                  <a:lnTo>
                    <a:pt x="0" y="81"/>
                  </a:lnTo>
                  <a:lnTo>
                    <a:pt x="78" y="0"/>
                  </a:lnTo>
                  <a:lnTo>
                    <a:pt x="78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8" name="Freeform 130"/>
            <p:cNvSpPr>
              <a:spLocks/>
            </p:cNvSpPr>
            <p:nvPr/>
          </p:nvSpPr>
          <p:spPr bwMode="auto">
            <a:xfrm>
              <a:off x="2264" y="2054"/>
              <a:ext cx="86" cy="308"/>
            </a:xfrm>
            <a:custGeom>
              <a:avLst/>
              <a:gdLst>
                <a:gd name="T0" fmla="*/ 45 w 86"/>
                <a:gd name="T1" fmla="*/ 307 h 308"/>
                <a:gd name="T2" fmla="*/ 0 w 86"/>
                <a:gd name="T3" fmla="*/ 83 h 308"/>
                <a:gd name="T4" fmla="*/ 85 w 86"/>
                <a:gd name="T5" fmla="*/ 0 h 308"/>
                <a:gd name="T6" fmla="*/ 85 w 86"/>
                <a:gd name="T7" fmla="*/ 274 h 308"/>
                <a:gd name="T8" fmla="*/ 45 w 86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8"/>
                <a:gd name="T17" fmla="*/ 86 w 8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8">
                  <a:moveTo>
                    <a:pt x="45" y="307"/>
                  </a:moveTo>
                  <a:lnTo>
                    <a:pt x="0" y="83"/>
                  </a:lnTo>
                  <a:lnTo>
                    <a:pt x="85" y="0"/>
                  </a:lnTo>
                  <a:lnTo>
                    <a:pt x="85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9" name="Freeform 131"/>
            <p:cNvSpPr>
              <a:spLocks/>
            </p:cNvSpPr>
            <p:nvPr/>
          </p:nvSpPr>
          <p:spPr bwMode="auto">
            <a:xfrm>
              <a:off x="2329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7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0" name="Freeform 132"/>
            <p:cNvSpPr>
              <a:spLocks/>
            </p:cNvSpPr>
            <p:nvPr/>
          </p:nvSpPr>
          <p:spPr bwMode="auto">
            <a:xfrm>
              <a:off x="2328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8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1" name="Freeform 133"/>
            <p:cNvSpPr>
              <a:spLocks/>
            </p:cNvSpPr>
            <p:nvPr/>
          </p:nvSpPr>
          <p:spPr bwMode="auto">
            <a:xfrm>
              <a:off x="2537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2" name="Freeform 134"/>
            <p:cNvSpPr>
              <a:spLocks/>
            </p:cNvSpPr>
            <p:nvPr/>
          </p:nvSpPr>
          <p:spPr bwMode="auto">
            <a:xfrm>
              <a:off x="2536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3" name="Freeform 135"/>
            <p:cNvSpPr>
              <a:spLocks/>
            </p:cNvSpPr>
            <p:nvPr/>
          </p:nvSpPr>
          <p:spPr bwMode="auto">
            <a:xfrm>
              <a:off x="2329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7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4" name="Freeform 136"/>
            <p:cNvSpPr>
              <a:spLocks/>
            </p:cNvSpPr>
            <p:nvPr/>
          </p:nvSpPr>
          <p:spPr bwMode="auto">
            <a:xfrm>
              <a:off x="2328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5" name="Freeform 137"/>
            <p:cNvSpPr>
              <a:spLocks/>
            </p:cNvSpPr>
            <p:nvPr/>
          </p:nvSpPr>
          <p:spPr bwMode="auto">
            <a:xfrm>
              <a:off x="2537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6" name="Freeform 138"/>
            <p:cNvSpPr>
              <a:spLocks/>
            </p:cNvSpPr>
            <p:nvPr/>
          </p:nvSpPr>
          <p:spPr bwMode="auto">
            <a:xfrm>
              <a:off x="2536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7" name="Freeform 139"/>
            <p:cNvSpPr>
              <a:spLocks/>
            </p:cNvSpPr>
            <p:nvPr/>
          </p:nvSpPr>
          <p:spPr bwMode="auto">
            <a:xfrm>
              <a:off x="2329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7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8" name="Freeform 140"/>
            <p:cNvSpPr>
              <a:spLocks/>
            </p:cNvSpPr>
            <p:nvPr/>
          </p:nvSpPr>
          <p:spPr bwMode="auto">
            <a:xfrm>
              <a:off x="2328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9" name="Freeform 141"/>
            <p:cNvSpPr>
              <a:spLocks/>
            </p:cNvSpPr>
            <p:nvPr/>
          </p:nvSpPr>
          <p:spPr bwMode="auto">
            <a:xfrm>
              <a:off x="2537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0" name="Freeform 142"/>
            <p:cNvSpPr>
              <a:spLocks/>
            </p:cNvSpPr>
            <p:nvPr/>
          </p:nvSpPr>
          <p:spPr bwMode="auto">
            <a:xfrm>
              <a:off x="2536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1" name="Freeform 143"/>
            <p:cNvSpPr>
              <a:spLocks/>
            </p:cNvSpPr>
            <p:nvPr/>
          </p:nvSpPr>
          <p:spPr bwMode="auto">
            <a:xfrm>
              <a:off x="2593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7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2" name="Freeform 144"/>
            <p:cNvSpPr>
              <a:spLocks/>
            </p:cNvSpPr>
            <p:nvPr/>
          </p:nvSpPr>
          <p:spPr bwMode="auto">
            <a:xfrm>
              <a:off x="2592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8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3" name="Freeform 145"/>
            <p:cNvSpPr>
              <a:spLocks/>
            </p:cNvSpPr>
            <p:nvPr/>
          </p:nvSpPr>
          <p:spPr bwMode="auto">
            <a:xfrm>
              <a:off x="2801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4" name="Freeform 146"/>
            <p:cNvSpPr>
              <a:spLocks/>
            </p:cNvSpPr>
            <p:nvPr/>
          </p:nvSpPr>
          <p:spPr bwMode="auto">
            <a:xfrm>
              <a:off x="2800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5" name="Freeform 147"/>
            <p:cNvSpPr>
              <a:spLocks/>
            </p:cNvSpPr>
            <p:nvPr/>
          </p:nvSpPr>
          <p:spPr bwMode="auto">
            <a:xfrm>
              <a:off x="2593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7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6" name="Freeform 148"/>
            <p:cNvSpPr>
              <a:spLocks/>
            </p:cNvSpPr>
            <p:nvPr/>
          </p:nvSpPr>
          <p:spPr bwMode="auto">
            <a:xfrm>
              <a:off x="2592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7" name="Freeform 149"/>
            <p:cNvSpPr>
              <a:spLocks/>
            </p:cNvSpPr>
            <p:nvPr/>
          </p:nvSpPr>
          <p:spPr bwMode="auto">
            <a:xfrm>
              <a:off x="2801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8" name="Freeform 150"/>
            <p:cNvSpPr>
              <a:spLocks/>
            </p:cNvSpPr>
            <p:nvPr/>
          </p:nvSpPr>
          <p:spPr bwMode="auto">
            <a:xfrm>
              <a:off x="2800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9" name="Freeform 151"/>
            <p:cNvSpPr>
              <a:spLocks/>
            </p:cNvSpPr>
            <p:nvPr/>
          </p:nvSpPr>
          <p:spPr bwMode="auto">
            <a:xfrm>
              <a:off x="2593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7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7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0" name="Freeform 152"/>
            <p:cNvSpPr>
              <a:spLocks/>
            </p:cNvSpPr>
            <p:nvPr/>
          </p:nvSpPr>
          <p:spPr bwMode="auto">
            <a:xfrm>
              <a:off x="2592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8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8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1" name="Freeform 153"/>
            <p:cNvSpPr>
              <a:spLocks/>
            </p:cNvSpPr>
            <p:nvPr/>
          </p:nvSpPr>
          <p:spPr bwMode="auto">
            <a:xfrm>
              <a:off x="2801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2" name="Freeform 154"/>
            <p:cNvSpPr>
              <a:spLocks/>
            </p:cNvSpPr>
            <p:nvPr/>
          </p:nvSpPr>
          <p:spPr bwMode="auto">
            <a:xfrm>
              <a:off x="2800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3" name="Freeform 155"/>
            <p:cNvSpPr>
              <a:spLocks/>
            </p:cNvSpPr>
            <p:nvPr/>
          </p:nvSpPr>
          <p:spPr bwMode="auto">
            <a:xfrm>
              <a:off x="2858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4" name="Freeform 156"/>
            <p:cNvSpPr>
              <a:spLocks/>
            </p:cNvSpPr>
            <p:nvPr/>
          </p:nvSpPr>
          <p:spPr bwMode="auto">
            <a:xfrm>
              <a:off x="2857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5" name="Freeform 157"/>
            <p:cNvSpPr>
              <a:spLocks/>
            </p:cNvSpPr>
            <p:nvPr/>
          </p:nvSpPr>
          <p:spPr bwMode="auto">
            <a:xfrm>
              <a:off x="3066" y="277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6" name="Freeform 158"/>
            <p:cNvSpPr>
              <a:spLocks/>
            </p:cNvSpPr>
            <p:nvPr/>
          </p:nvSpPr>
          <p:spPr bwMode="auto">
            <a:xfrm>
              <a:off x="3065" y="277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7" name="Freeform 159"/>
            <p:cNvSpPr>
              <a:spLocks/>
            </p:cNvSpPr>
            <p:nvPr/>
          </p:nvSpPr>
          <p:spPr bwMode="auto">
            <a:xfrm>
              <a:off x="2858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8" name="Freeform 160"/>
            <p:cNvSpPr>
              <a:spLocks/>
            </p:cNvSpPr>
            <p:nvPr/>
          </p:nvSpPr>
          <p:spPr bwMode="auto">
            <a:xfrm>
              <a:off x="2857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9" name="Freeform 161"/>
            <p:cNvSpPr>
              <a:spLocks/>
            </p:cNvSpPr>
            <p:nvPr/>
          </p:nvSpPr>
          <p:spPr bwMode="auto">
            <a:xfrm>
              <a:off x="3066" y="2433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0" name="Freeform 162"/>
            <p:cNvSpPr>
              <a:spLocks/>
            </p:cNvSpPr>
            <p:nvPr/>
          </p:nvSpPr>
          <p:spPr bwMode="auto">
            <a:xfrm>
              <a:off x="3065" y="2433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1" name="Freeform 163"/>
            <p:cNvSpPr>
              <a:spLocks/>
            </p:cNvSpPr>
            <p:nvPr/>
          </p:nvSpPr>
          <p:spPr bwMode="auto">
            <a:xfrm>
              <a:off x="2858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2" name="Freeform 164"/>
            <p:cNvSpPr>
              <a:spLocks/>
            </p:cNvSpPr>
            <p:nvPr/>
          </p:nvSpPr>
          <p:spPr bwMode="auto">
            <a:xfrm>
              <a:off x="2857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3" name="Freeform 165"/>
            <p:cNvSpPr>
              <a:spLocks/>
            </p:cNvSpPr>
            <p:nvPr/>
          </p:nvSpPr>
          <p:spPr bwMode="auto">
            <a:xfrm>
              <a:off x="3066" y="2054"/>
              <a:ext cx="77" cy="300"/>
            </a:xfrm>
            <a:custGeom>
              <a:avLst/>
              <a:gdLst>
                <a:gd name="T0" fmla="*/ 42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2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2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4" name="Freeform 166"/>
            <p:cNvSpPr>
              <a:spLocks/>
            </p:cNvSpPr>
            <p:nvPr/>
          </p:nvSpPr>
          <p:spPr bwMode="auto">
            <a:xfrm>
              <a:off x="3065" y="2054"/>
              <a:ext cx="84" cy="308"/>
            </a:xfrm>
            <a:custGeom>
              <a:avLst/>
              <a:gdLst>
                <a:gd name="T0" fmla="*/ 45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5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5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5" name="Freeform 167"/>
            <p:cNvSpPr>
              <a:spLocks/>
            </p:cNvSpPr>
            <p:nvPr/>
          </p:nvSpPr>
          <p:spPr bwMode="auto">
            <a:xfrm>
              <a:off x="3123" y="2774"/>
              <a:ext cx="284" cy="53"/>
            </a:xfrm>
            <a:custGeom>
              <a:avLst/>
              <a:gdLst>
                <a:gd name="T0" fmla="*/ 0 w 284"/>
                <a:gd name="T1" fmla="*/ 33 h 53"/>
                <a:gd name="T2" fmla="*/ 36 w 284"/>
                <a:gd name="T3" fmla="*/ 0 h 53"/>
                <a:gd name="T4" fmla="*/ 283 w 284"/>
                <a:gd name="T5" fmla="*/ 0 h 53"/>
                <a:gd name="T6" fmla="*/ 223 w 284"/>
                <a:gd name="T7" fmla="*/ 52 h 53"/>
                <a:gd name="T8" fmla="*/ 0 w 284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3"/>
                <a:gd name="T17" fmla="*/ 284 w 28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3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6" name="Freeform 168"/>
            <p:cNvSpPr>
              <a:spLocks/>
            </p:cNvSpPr>
            <p:nvPr/>
          </p:nvSpPr>
          <p:spPr bwMode="auto">
            <a:xfrm>
              <a:off x="3122" y="2774"/>
              <a:ext cx="291" cy="61"/>
            </a:xfrm>
            <a:custGeom>
              <a:avLst/>
              <a:gdLst>
                <a:gd name="T0" fmla="*/ 0 w 291"/>
                <a:gd name="T1" fmla="*/ 38 h 61"/>
                <a:gd name="T2" fmla="*/ 37 w 291"/>
                <a:gd name="T3" fmla="*/ 0 h 61"/>
                <a:gd name="T4" fmla="*/ 290 w 291"/>
                <a:gd name="T5" fmla="*/ 0 h 61"/>
                <a:gd name="T6" fmla="*/ 229 w 291"/>
                <a:gd name="T7" fmla="*/ 60 h 61"/>
                <a:gd name="T8" fmla="*/ 0 w 291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61"/>
                <a:gd name="T17" fmla="*/ 291 w 29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61">
                  <a:moveTo>
                    <a:pt x="0" y="38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7" name="Freeform 169"/>
            <p:cNvSpPr>
              <a:spLocks/>
            </p:cNvSpPr>
            <p:nvPr/>
          </p:nvSpPr>
          <p:spPr bwMode="auto">
            <a:xfrm>
              <a:off x="3329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8" name="Freeform 170"/>
            <p:cNvSpPr>
              <a:spLocks/>
            </p:cNvSpPr>
            <p:nvPr/>
          </p:nvSpPr>
          <p:spPr bwMode="auto">
            <a:xfrm>
              <a:off x="3328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9" name="Freeform 171"/>
            <p:cNvSpPr>
              <a:spLocks/>
            </p:cNvSpPr>
            <p:nvPr/>
          </p:nvSpPr>
          <p:spPr bwMode="auto">
            <a:xfrm>
              <a:off x="3123" y="2433"/>
              <a:ext cx="284" cy="52"/>
            </a:xfrm>
            <a:custGeom>
              <a:avLst/>
              <a:gdLst>
                <a:gd name="T0" fmla="*/ 0 w 284"/>
                <a:gd name="T1" fmla="*/ 33 h 52"/>
                <a:gd name="T2" fmla="*/ 36 w 284"/>
                <a:gd name="T3" fmla="*/ 0 h 52"/>
                <a:gd name="T4" fmla="*/ 283 w 284"/>
                <a:gd name="T5" fmla="*/ 0 h 52"/>
                <a:gd name="T6" fmla="*/ 223 w 284"/>
                <a:gd name="T7" fmla="*/ 51 h 52"/>
                <a:gd name="T8" fmla="*/ 0 w 284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2"/>
                <a:gd name="T17" fmla="*/ 284 w 28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2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0" name="Freeform 172"/>
            <p:cNvSpPr>
              <a:spLocks/>
            </p:cNvSpPr>
            <p:nvPr/>
          </p:nvSpPr>
          <p:spPr bwMode="auto">
            <a:xfrm>
              <a:off x="3122" y="2433"/>
              <a:ext cx="291" cy="59"/>
            </a:xfrm>
            <a:custGeom>
              <a:avLst/>
              <a:gdLst>
                <a:gd name="T0" fmla="*/ 0 w 291"/>
                <a:gd name="T1" fmla="*/ 37 h 59"/>
                <a:gd name="T2" fmla="*/ 37 w 291"/>
                <a:gd name="T3" fmla="*/ 0 h 59"/>
                <a:gd name="T4" fmla="*/ 290 w 291"/>
                <a:gd name="T5" fmla="*/ 0 h 59"/>
                <a:gd name="T6" fmla="*/ 229 w 291"/>
                <a:gd name="T7" fmla="*/ 58 h 59"/>
                <a:gd name="T8" fmla="*/ 0 w 291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59"/>
                <a:gd name="T17" fmla="*/ 291 w 29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59">
                  <a:moveTo>
                    <a:pt x="0" y="37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1" name="Freeform 173"/>
            <p:cNvSpPr>
              <a:spLocks/>
            </p:cNvSpPr>
            <p:nvPr/>
          </p:nvSpPr>
          <p:spPr bwMode="auto">
            <a:xfrm>
              <a:off x="3329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2" name="Freeform 174"/>
            <p:cNvSpPr>
              <a:spLocks/>
            </p:cNvSpPr>
            <p:nvPr/>
          </p:nvSpPr>
          <p:spPr bwMode="auto">
            <a:xfrm>
              <a:off x="3328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3" name="Freeform 175"/>
            <p:cNvSpPr>
              <a:spLocks/>
            </p:cNvSpPr>
            <p:nvPr/>
          </p:nvSpPr>
          <p:spPr bwMode="auto">
            <a:xfrm>
              <a:off x="3123" y="2054"/>
              <a:ext cx="284" cy="51"/>
            </a:xfrm>
            <a:custGeom>
              <a:avLst/>
              <a:gdLst>
                <a:gd name="T0" fmla="*/ 0 w 284"/>
                <a:gd name="T1" fmla="*/ 33 h 51"/>
                <a:gd name="T2" fmla="*/ 36 w 284"/>
                <a:gd name="T3" fmla="*/ 0 h 51"/>
                <a:gd name="T4" fmla="*/ 283 w 284"/>
                <a:gd name="T5" fmla="*/ 0 h 51"/>
                <a:gd name="T6" fmla="*/ 223 w 284"/>
                <a:gd name="T7" fmla="*/ 50 h 51"/>
                <a:gd name="T8" fmla="*/ 0 w 284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51"/>
                <a:gd name="T17" fmla="*/ 284 w 28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51">
                  <a:moveTo>
                    <a:pt x="0" y="33"/>
                  </a:moveTo>
                  <a:lnTo>
                    <a:pt x="36" y="0"/>
                  </a:lnTo>
                  <a:lnTo>
                    <a:pt x="283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4" name="Freeform 176"/>
            <p:cNvSpPr>
              <a:spLocks/>
            </p:cNvSpPr>
            <p:nvPr/>
          </p:nvSpPr>
          <p:spPr bwMode="auto">
            <a:xfrm>
              <a:off x="3122" y="2054"/>
              <a:ext cx="291" cy="59"/>
            </a:xfrm>
            <a:custGeom>
              <a:avLst/>
              <a:gdLst>
                <a:gd name="T0" fmla="*/ 0 w 291"/>
                <a:gd name="T1" fmla="*/ 39 h 59"/>
                <a:gd name="T2" fmla="*/ 37 w 291"/>
                <a:gd name="T3" fmla="*/ 0 h 59"/>
                <a:gd name="T4" fmla="*/ 290 w 291"/>
                <a:gd name="T5" fmla="*/ 0 h 59"/>
                <a:gd name="T6" fmla="*/ 229 w 291"/>
                <a:gd name="T7" fmla="*/ 58 h 59"/>
                <a:gd name="T8" fmla="*/ 0 w 291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59"/>
                <a:gd name="T17" fmla="*/ 291 w 29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59">
                  <a:moveTo>
                    <a:pt x="0" y="39"/>
                  </a:moveTo>
                  <a:lnTo>
                    <a:pt x="37" y="0"/>
                  </a:lnTo>
                  <a:lnTo>
                    <a:pt x="290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5" name="Freeform 177"/>
            <p:cNvSpPr>
              <a:spLocks/>
            </p:cNvSpPr>
            <p:nvPr/>
          </p:nvSpPr>
          <p:spPr bwMode="auto">
            <a:xfrm>
              <a:off x="3329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6" name="Freeform 178"/>
            <p:cNvSpPr>
              <a:spLocks/>
            </p:cNvSpPr>
            <p:nvPr/>
          </p:nvSpPr>
          <p:spPr bwMode="auto">
            <a:xfrm>
              <a:off x="3328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7" name="Freeform 179"/>
            <p:cNvSpPr>
              <a:spLocks/>
            </p:cNvSpPr>
            <p:nvPr/>
          </p:nvSpPr>
          <p:spPr bwMode="auto">
            <a:xfrm>
              <a:off x="3381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8" name="Freeform 180"/>
            <p:cNvSpPr>
              <a:spLocks/>
            </p:cNvSpPr>
            <p:nvPr/>
          </p:nvSpPr>
          <p:spPr bwMode="auto">
            <a:xfrm>
              <a:off x="3380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9" name="Freeform 181"/>
            <p:cNvSpPr>
              <a:spLocks/>
            </p:cNvSpPr>
            <p:nvPr/>
          </p:nvSpPr>
          <p:spPr bwMode="auto">
            <a:xfrm>
              <a:off x="3588" y="277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0" name="Freeform 182"/>
            <p:cNvSpPr>
              <a:spLocks/>
            </p:cNvSpPr>
            <p:nvPr/>
          </p:nvSpPr>
          <p:spPr bwMode="auto">
            <a:xfrm>
              <a:off x="3587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1" name="Freeform 183"/>
            <p:cNvSpPr>
              <a:spLocks/>
            </p:cNvSpPr>
            <p:nvPr/>
          </p:nvSpPr>
          <p:spPr bwMode="auto">
            <a:xfrm>
              <a:off x="3381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2" name="Freeform 184"/>
            <p:cNvSpPr>
              <a:spLocks/>
            </p:cNvSpPr>
            <p:nvPr/>
          </p:nvSpPr>
          <p:spPr bwMode="auto">
            <a:xfrm>
              <a:off x="3380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3" name="Freeform 185"/>
            <p:cNvSpPr>
              <a:spLocks/>
            </p:cNvSpPr>
            <p:nvPr/>
          </p:nvSpPr>
          <p:spPr bwMode="auto">
            <a:xfrm>
              <a:off x="3588" y="2433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4" name="Freeform 186"/>
            <p:cNvSpPr>
              <a:spLocks/>
            </p:cNvSpPr>
            <p:nvPr/>
          </p:nvSpPr>
          <p:spPr bwMode="auto">
            <a:xfrm>
              <a:off x="3587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5" name="Freeform 187"/>
            <p:cNvSpPr>
              <a:spLocks/>
            </p:cNvSpPr>
            <p:nvPr/>
          </p:nvSpPr>
          <p:spPr bwMode="auto">
            <a:xfrm>
              <a:off x="3381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6" name="Freeform 188"/>
            <p:cNvSpPr>
              <a:spLocks/>
            </p:cNvSpPr>
            <p:nvPr/>
          </p:nvSpPr>
          <p:spPr bwMode="auto">
            <a:xfrm>
              <a:off x="3380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7" name="Freeform 189"/>
            <p:cNvSpPr>
              <a:spLocks/>
            </p:cNvSpPr>
            <p:nvPr/>
          </p:nvSpPr>
          <p:spPr bwMode="auto">
            <a:xfrm>
              <a:off x="3588" y="2054"/>
              <a:ext cx="78" cy="300"/>
            </a:xfrm>
            <a:custGeom>
              <a:avLst/>
              <a:gdLst>
                <a:gd name="T0" fmla="*/ 40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0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0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0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8" name="Freeform 190"/>
            <p:cNvSpPr>
              <a:spLocks/>
            </p:cNvSpPr>
            <p:nvPr/>
          </p:nvSpPr>
          <p:spPr bwMode="auto">
            <a:xfrm>
              <a:off x="3587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9" name="Freeform 191"/>
            <p:cNvSpPr>
              <a:spLocks/>
            </p:cNvSpPr>
            <p:nvPr/>
          </p:nvSpPr>
          <p:spPr bwMode="auto">
            <a:xfrm>
              <a:off x="3648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0" name="Freeform 192"/>
            <p:cNvSpPr>
              <a:spLocks/>
            </p:cNvSpPr>
            <p:nvPr/>
          </p:nvSpPr>
          <p:spPr bwMode="auto">
            <a:xfrm>
              <a:off x="3647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1" name="Freeform 193"/>
            <p:cNvSpPr>
              <a:spLocks/>
            </p:cNvSpPr>
            <p:nvPr/>
          </p:nvSpPr>
          <p:spPr bwMode="auto">
            <a:xfrm>
              <a:off x="3855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2" name="Freeform 194"/>
            <p:cNvSpPr>
              <a:spLocks/>
            </p:cNvSpPr>
            <p:nvPr/>
          </p:nvSpPr>
          <p:spPr bwMode="auto">
            <a:xfrm>
              <a:off x="3854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3" name="Freeform 195"/>
            <p:cNvSpPr>
              <a:spLocks/>
            </p:cNvSpPr>
            <p:nvPr/>
          </p:nvSpPr>
          <p:spPr bwMode="auto">
            <a:xfrm>
              <a:off x="3648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4" name="Freeform 196"/>
            <p:cNvSpPr>
              <a:spLocks/>
            </p:cNvSpPr>
            <p:nvPr/>
          </p:nvSpPr>
          <p:spPr bwMode="auto">
            <a:xfrm>
              <a:off x="3647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5" name="Freeform 197"/>
            <p:cNvSpPr>
              <a:spLocks/>
            </p:cNvSpPr>
            <p:nvPr/>
          </p:nvSpPr>
          <p:spPr bwMode="auto">
            <a:xfrm>
              <a:off x="3855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6" name="Freeform 198"/>
            <p:cNvSpPr>
              <a:spLocks/>
            </p:cNvSpPr>
            <p:nvPr/>
          </p:nvSpPr>
          <p:spPr bwMode="auto">
            <a:xfrm>
              <a:off x="3854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7" name="Freeform 199"/>
            <p:cNvSpPr>
              <a:spLocks/>
            </p:cNvSpPr>
            <p:nvPr/>
          </p:nvSpPr>
          <p:spPr bwMode="auto">
            <a:xfrm>
              <a:off x="3648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8" name="Freeform 200"/>
            <p:cNvSpPr>
              <a:spLocks/>
            </p:cNvSpPr>
            <p:nvPr/>
          </p:nvSpPr>
          <p:spPr bwMode="auto">
            <a:xfrm>
              <a:off x="3647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9" name="Freeform 201"/>
            <p:cNvSpPr>
              <a:spLocks/>
            </p:cNvSpPr>
            <p:nvPr/>
          </p:nvSpPr>
          <p:spPr bwMode="auto">
            <a:xfrm>
              <a:off x="3855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0" name="Freeform 202"/>
            <p:cNvSpPr>
              <a:spLocks/>
            </p:cNvSpPr>
            <p:nvPr/>
          </p:nvSpPr>
          <p:spPr bwMode="auto">
            <a:xfrm>
              <a:off x="3854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1" name="Freeform 203"/>
            <p:cNvSpPr>
              <a:spLocks/>
            </p:cNvSpPr>
            <p:nvPr/>
          </p:nvSpPr>
          <p:spPr bwMode="auto">
            <a:xfrm>
              <a:off x="3648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2" name="Freeform 204"/>
            <p:cNvSpPr>
              <a:spLocks/>
            </p:cNvSpPr>
            <p:nvPr/>
          </p:nvSpPr>
          <p:spPr bwMode="auto">
            <a:xfrm>
              <a:off x="3647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3" name="Freeform 205"/>
            <p:cNvSpPr>
              <a:spLocks/>
            </p:cNvSpPr>
            <p:nvPr/>
          </p:nvSpPr>
          <p:spPr bwMode="auto">
            <a:xfrm>
              <a:off x="3855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4" name="Freeform 206"/>
            <p:cNvSpPr>
              <a:spLocks/>
            </p:cNvSpPr>
            <p:nvPr/>
          </p:nvSpPr>
          <p:spPr bwMode="auto">
            <a:xfrm>
              <a:off x="3854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5" name="Freeform 207"/>
            <p:cNvSpPr>
              <a:spLocks/>
            </p:cNvSpPr>
            <p:nvPr/>
          </p:nvSpPr>
          <p:spPr bwMode="auto">
            <a:xfrm>
              <a:off x="3648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6" name="Freeform 208"/>
            <p:cNvSpPr>
              <a:spLocks/>
            </p:cNvSpPr>
            <p:nvPr/>
          </p:nvSpPr>
          <p:spPr bwMode="auto">
            <a:xfrm>
              <a:off x="3647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7" name="Freeform 209"/>
            <p:cNvSpPr>
              <a:spLocks/>
            </p:cNvSpPr>
            <p:nvPr/>
          </p:nvSpPr>
          <p:spPr bwMode="auto">
            <a:xfrm>
              <a:off x="3855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8" name="Freeform 210"/>
            <p:cNvSpPr>
              <a:spLocks/>
            </p:cNvSpPr>
            <p:nvPr/>
          </p:nvSpPr>
          <p:spPr bwMode="auto">
            <a:xfrm>
              <a:off x="3854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9" name="Freeform 211"/>
            <p:cNvSpPr>
              <a:spLocks/>
            </p:cNvSpPr>
            <p:nvPr/>
          </p:nvSpPr>
          <p:spPr bwMode="auto">
            <a:xfrm>
              <a:off x="391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0" name="Freeform 212"/>
            <p:cNvSpPr>
              <a:spLocks/>
            </p:cNvSpPr>
            <p:nvPr/>
          </p:nvSpPr>
          <p:spPr bwMode="auto">
            <a:xfrm>
              <a:off x="391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1" name="Freeform 213"/>
            <p:cNvSpPr>
              <a:spLocks/>
            </p:cNvSpPr>
            <p:nvPr/>
          </p:nvSpPr>
          <p:spPr bwMode="auto">
            <a:xfrm>
              <a:off x="4120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2" name="Freeform 214"/>
            <p:cNvSpPr>
              <a:spLocks/>
            </p:cNvSpPr>
            <p:nvPr/>
          </p:nvSpPr>
          <p:spPr bwMode="auto">
            <a:xfrm>
              <a:off x="4119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3" name="Freeform 215"/>
            <p:cNvSpPr>
              <a:spLocks/>
            </p:cNvSpPr>
            <p:nvPr/>
          </p:nvSpPr>
          <p:spPr bwMode="auto">
            <a:xfrm>
              <a:off x="391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4" name="Freeform 216"/>
            <p:cNvSpPr>
              <a:spLocks/>
            </p:cNvSpPr>
            <p:nvPr/>
          </p:nvSpPr>
          <p:spPr bwMode="auto">
            <a:xfrm>
              <a:off x="391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5" name="Freeform 217"/>
            <p:cNvSpPr>
              <a:spLocks/>
            </p:cNvSpPr>
            <p:nvPr/>
          </p:nvSpPr>
          <p:spPr bwMode="auto">
            <a:xfrm>
              <a:off x="4120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6" name="Freeform 218"/>
            <p:cNvSpPr>
              <a:spLocks/>
            </p:cNvSpPr>
            <p:nvPr/>
          </p:nvSpPr>
          <p:spPr bwMode="auto">
            <a:xfrm>
              <a:off x="4119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7" name="Freeform 219"/>
            <p:cNvSpPr>
              <a:spLocks/>
            </p:cNvSpPr>
            <p:nvPr/>
          </p:nvSpPr>
          <p:spPr bwMode="auto">
            <a:xfrm>
              <a:off x="391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8" name="Freeform 220"/>
            <p:cNvSpPr>
              <a:spLocks/>
            </p:cNvSpPr>
            <p:nvPr/>
          </p:nvSpPr>
          <p:spPr bwMode="auto">
            <a:xfrm>
              <a:off x="391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9" name="Freeform 221"/>
            <p:cNvSpPr>
              <a:spLocks/>
            </p:cNvSpPr>
            <p:nvPr/>
          </p:nvSpPr>
          <p:spPr bwMode="auto">
            <a:xfrm>
              <a:off x="4120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0" name="Freeform 222"/>
            <p:cNvSpPr>
              <a:spLocks/>
            </p:cNvSpPr>
            <p:nvPr/>
          </p:nvSpPr>
          <p:spPr bwMode="auto">
            <a:xfrm>
              <a:off x="4119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1" name="Freeform 223"/>
            <p:cNvSpPr>
              <a:spLocks/>
            </p:cNvSpPr>
            <p:nvPr/>
          </p:nvSpPr>
          <p:spPr bwMode="auto">
            <a:xfrm>
              <a:off x="3913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2" name="Freeform 224"/>
            <p:cNvSpPr>
              <a:spLocks/>
            </p:cNvSpPr>
            <p:nvPr/>
          </p:nvSpPr>
          <p:spPr bwMode="auto">
            <a:xfrm>
              <a:off x="3912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3" name="Freeform 225"/>
            <p:cNvSpPr>
              <a:spLocks/>
            </p:cNvSpPr>
            <p:nvPr/>
          </p:nvSpPr>
          <p:spPr bwMode="auto">
            <a:xfrm>
              <a:off x="4120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4" name="Freeform 226"/>
            <p:cNvSpPr>
              <a:spLocks/>
            </p:cNvSpPr>
            <p:nvPr/>
          </p:nvSpPr>
          <p:spPr bwMode="auto">
            <a:xfrm>
              <a:off x="4119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5" name="Freeform 227"/>
            <p:cNvSpPr>
              <a:spLocks/>
            </p:cNvSpPr>
            <p:nvPr/>
          </p:nvSpPr>
          <p:spPr bwMode="auto">
            <a:xfrm>
              <a:off x="3913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6" name="Freeform 228"/>
            <p:cNvSpPr>
              <a:spLocks/>
            </p:cNvSpPr>
            <p:nvPr/>
          </p:nvSpPr>
          <p:spPr bwMode="auto">
            <a:xfrm>
              <a:off x="3912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7" name="Freeform 229"/>
            <p:cNvSpPr>
              <a:spLocks/>
            </p:cNvSpPr>
            <p:nvPr/>
          </p:nvSpPr>
          <p:spPr bwMode="auto">
            <a:xfrm>
              <a:off x="4120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8" name="Freeform 230"/>
            <p:cNvSpPr>
              <a:spLocks/>
            </p:cNvSpPr>
            <p:nvPr/>
          </p:nvSpPr>
          <p:spPr bwMode="auto">
            <a:xfrm>
              <a:off x="4119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9" name="Freeform 231"/>
            <p:cNvSpPr>
              <a:spLocks/>
            </p:cNvSpPr>
            <p:nvPr/>
          </p:nvSpPr>
          <p:spPr bwMode="auto">
            <a:xfrm>
              <a:off x="418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0" name="Freeform 232"/>
            <p:cNvSpPr>
              <a:spLocks/>
            </p:cNvSpPr>
            <p:nvPr/>
          </p:nvSpPr>
          <p:spPr bwMode="auto">
            <a:xfrm>
              <a:off x="418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1" name="Freeform 233"/>
            <p:cNvSpPr>
              <a:spLocks/>
            </p:cNvSpPr>
            <p:nvPr/>
          </p:nvSpPr>
          <p:spPr bwMode="auto">
            <a:xfrm>
              <a:off x="4391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2" name="Freeform 234"/>
            <p:cNvSpPr>
              <a:spLocks/>
            </p:cNvSpPr>
            <p:nvPr/>
          </p:nvSpPr>
          <p:spPr bwMode="auto">
            <a:xfrm>
              <a:off x="4390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3" name="Freeform 235"/>
            <p:cNvSpPr>
              <a:spLocks/>
            </p:cNvSpPr>
            <p:nvPr/>
          </p:nvSpPr>
          <p:spPr bwMode="auto">
            <a:xfrm>
              <a:off x="418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4" name="Freeform 236"/>
            <p:cNvSpPr>
              <a:spLocks/>
            </p:cNvSpPr>
            <p:nvPr/>
          </p:nvSpPr>
          <p:spPr bwMode="auto">
            <a:xfrm>
              <a:off x="418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5" name="Freeform 237"/>
            <p:cNvSpPr>
              <a:spLocks/>
            </p:cNvSpPr>
            <p:nvPr/>
          </p:nvSpPr>
          <p:spPr bwMode="auto">
            <a:xfrm>
              <a:off x="4391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6" name="Freeform 238"/>
            <p:cNvSpPr>
              <a:spLocks/>
            </p:cNvSpPr>
            <p:nvPr/>
          </p:nvSpPr>
          <p:spPr bwMode="auto">
            <a:xfrm>
              <a:off x="4390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7" name="Freeform 239"/>
            <p:cNvSpPr>
              <a:spLocks/>
            </p:cNvSpPr>
            <p:nvPr/>
          </p:nvSpPr>
          <p:spPr bwMode="auto">
            <a:xfrm>
              <a:off x="418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8" name="Freeform 240"/>
            <p:cNvSpPr>
              <a:spLocks/>
            </p:cNvSpPr>
            <p:nvPr/>
          </p:nvSpPr>
          <p:spPr bwMode="auto">
            <a:xfrm>
              <a:off x="418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9" name="Freeform 241"/>
            <p:cNvSpPr>
              <a:spLocks/>
            </p:cNvSpPr>
            <p:nvPr/>
          </p:nvSpPr>
          <p:spPr bwMode="auto">
            <a:xfrm>
              <a:off x="4391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0" name="Freeform 242"/>
            <p:cNvSpPr>
              <a:spLocks/>
            </p:cNvSpPr>
            <p:nvPr/>
          </p:nvSpPr>
          <p:spPr bwMode="auto">
            <a:xfrm>
              <a:off x="4390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1" name="Freeform 243"/>
            <p:cNvSpPr>
              <a:spLocks/>
            </p:cNvSpPr>
            <p:nvPr/>
          </p:nvSpPr>
          <p:spPr bwMode="auto">
            <a:xfrm>
              <a:off x="4183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2" name="Freeform 244"/>
            <p:cNvSpPr>
              <a:spLocks/>
            </p:cNvSpPr>
            <p:nvPr/>
          </p:nvSpPr>
          <p:spPr bwMode="auto">
            <a:xfrm>
              <a:off x="4182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3" name="Freeform 245"/>
            <p:cNvSpPr>
              <a:spLocks/>
            </p:cNvSpPr>
            <p:nvPr/>
          </p:nvSpPr>
          <p:spPr bwMode="auto">
            <a:xfrm>
              <a:off x="4391" y="170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4" name="Freeform 246"/>
            <p:cNvSpPr>
              <a:spLocks/>
            </p:cNvSpPr>
            <p:nvPr/>
          </p:nvSpPr>
          <p:spPr bwMode="auto">
            <a:xfrm>
              <a:off x="4390" y="170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5" name="Freeform 247"/>
            <p:cNvSpPr>
              <a:spLocks/>
            </p:cNvSpPr>
            <p:nvPr/>
          </p:nvSpPr>
          <p:spPr bwMode="auto">
            <a:xfrm>
              <a:off x="4183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6" name="Freeform 248"/>
            <p:cNvSpPr>
              <a:spLocks/>
            </p:cNvSpPr>
            <p:nvPr/>
          </p:nvSpPr>
          <p:spPr bwMode="auto">
            <a:xfrm>
              <a:off x="4182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7" name="Freeform 249"/>
            <p:cNvSpPr>
              <a:spLocks/>
            </p:cNvSpPr>
            <p:nvPr/>
          </p:nvSpPr>
          <p:spPr bwMode="auto">
            <a:xfrm>
              <a:off x="4391" y="1337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8" name="Freeform 250"/>
            <p:cNvSpPr>
              <a:spLocks/>
            </p:cNvSpPr>
            <p:nvPr/>
          </p:nvSpPr>
          <p:spPr bwMode="auto">
            <a:xfrm>
              <a:off x="4390" y="1337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9" name="Freeform 251"/>
            <p:cNvSpPr>
              <a:spLocks/>
            </p:cNvSpPr>
            <p:nvPr/>
          </p:nvSpPr>
          <p:spPr bwMode="auto">
            <a:xfrm>
              <a:off x="4448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0" name="Freeform 252"/>
            <p:cNvSpPr>
              <a:spLocks/>
            </p:cNvSpPr>
            <p:nvPr/>
          </p:nvSpPr>
          <p:spPr bwMode="auto">
            <a:xfrm>
              <a:off x="4447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1" name="Freeform 253"/>
            <p:cNvSpPr>
              <a:spLocks/>
            </p:cNvSpPr>
            <p:nvPr/>
          </p:nvSpPr>
          <p:spPr bwMode="auto">
            <a:xfrm>
              <a:off x="4656" y="277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2" name="Freeform 254"/>
            <p:cNvSpPr>
              <a:spLocks/>
            </p:cNvSpPr>
            <p:nvPr/>
          </p:nvSpPr>
          <p:spPr bwMode="auto">
            <a:xfrm>
              <a:off x="4655" y="2774"/>
              <a:ext cx="85" cy="309"/>
            </a:xfrm>
            <a:custGeom>
              <a:avLst/>
              <a:gdLst>
                <a:gd name="T0" fmla="*/ 44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4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4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3" name="Freeform 255"/>
            <p:cNvSpPr>
              <a:spLocks/>
            </p:cNvSpPr>
            <p:nvPr/>
          </p:nvSpPr>
          <p:spPr bwMode="auto">
            <a:xfrm>
              <a:off x="4448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4" name="Freeform 256"/>
            <p:cNvSpPr>
              <a:spLocks/>
            </p:cNvSpPr>
            <p:nvPr/>
          </p:nvSpPr>
          <p:spPr bwMode="auto">
            <a:xfrm>
              <a:off x="4447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5" name="Freeform 257"/>
            <p:cNvSpPr>
              <a:spLocks/>
            </p:cNvSpPr>
            <p:nvPr/>
          </p:nvSpPr>
          <p:spPr bwMode="auto">
            <a:xfrm>
              <a:off x="4656" y="2433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6" name="Freeform 258"/>
            <p:cNvSpPr>
              <a:spLocks/>
            </p:cNvSpPr>
            <p:nvPr/>
          </p:nvSpPr>
          <p:spPr bwMode="auto">
            <a:xfrm>
              <a:off x="4655" y="2433"/>
              <a:ext cx="85" cy="307"/>
            </a:xfrm>
            <a:custGeom>
              <a:avLst/>
              <a:gdLst>
                <a:gd name="T0" fmla="*/ 44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4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4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7" name="Freeform 259"/>
            <p:cNvSpPr>
              <a:spLocks/>
            </p:cNvSpPr>
            <p:nvPr/>
          </p:nvSpPr>
          <p:spPr bwMode="auto">
            <a:xfrm>
              <a:off x="4448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8" name="Freeform 260"/>
            <p:cNvSpPr>
              <a:spLocks/>
            </p:cNvSpPr>
            <p:nvPr/>
          </p:nvSpPr>
          <p:spPr bwMode="auto">
            <a:xfrm>
              <a:off x="4447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9" name="Freeform 261"/>
            <p:cNvSpPr>
              <a:spLocks/>
            </p:cNvSpPr>
            <p:nvPr/>
          </p:nvSpPr>
          <p:spPr bwMode="auto">
            <a:xfrm>
              <a:off x="4656" y="2054"/>
              <a:ext cx="78" cy="300"/>
            </a:xfrm>
            <a:custGeom>
              <a:avLst/>
              <a:gdLst>
                <a:gd name="T0" fmla="*/ 40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0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0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0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0" name="Freeform 262"/>
            <p:cNvSpPr>
              <a:spLocks/>
            </p:cNvSpPr>
            <p:nvPr/>
          </p:nvSpPr>
          <p:spPr bwMode="auto">
            <a:xfrm>
              <a:off x="4655" y="2054"/>
              <a:ext cx="85" cy="308"/>
            </a:xfrm>
            <a:custGeom>
              <a:avLst/>
              <a:gdLst>
                <a:gd name="T0" fmla="*/ 44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4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4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1" name="Freeform 263"/>
            <p:cNvSpPr>
              <a:spLocks/>
            </p:cNvSpPr>
            <p:nvPr/>
          </p:nvSpPr>
          <p:spPr bwMode="auto">
            <a:xfrm>
              <a:off x="4448" y="170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2" name="Freeform 264"/>
            <p:cNvSpPr>
              <a:spLocks/>
            </p:cNvSpPr>
            <p:nvPr/>
          </p:nvSpPr>
          <p:spPr bwMode="auto">
            <a:xfrm>
              <a:off x="4447" y="170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3" name="Freeform 265"/>
            <p:cNvSpPr>
              <a:spLocks/>
            </p:cNvSpPr>
            <p:nvPr/>
          </p:nvSpPr>
          <p:spPr bwMode="auto">
            <a:xfrm>
              <a:off x="4656" y="170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4" name="Freeform 266"/>
            <p:cNvSpPr>
              <a:spLocks/>
            </p:cNvSpPr>
            <p:nvPr/>
          </p:nvSpPr>
          <p:spPr bwMode="auto">
            <a:xfrm>
              <a:off x="4655" y="1704"/>
              <a:ext cx="85" cy="309"/>
            </a:xfrm>
            <a:custGeom>
              <a:avLst/>
              <a:gdLst>
                <a:gd name="T0" fmla="*/ 44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4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4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5" name="Freeform 267"/>
            <p:cNvSpPr>
              <a:spLocks/>
            </p:cNvSpPr>
            <p:nvPr/>
          </p:nvSpPr>
          <p:spPr bwMode="auto">
            <a:xfrm>
              <a:off x="4448" y="1337"/>
              <a:ext cx="286" cy="51"/>
            </a:xfrm>
            <a:custGeom>
              <a:avLst/>
              <a:gdLst>
                <a:gd name="T0" fmla="*/ 0 w 286"/>
                <a:gd name="T1" fmla="*/ 32 h 51"/>
                <a:gd name="T2" fmla="*/ 36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2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6" name="Freeform 268"/>
            <p:cNvSpPr>
              <a:spLocks/>
            </p:cNvSpPr>
            <p:nvPr/>
          </p:nvSpPr>
          <p:spPr bwMode="auto">
            <a:xfrm>
              <a:off x="4447" y="1337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7" name="Freeform 269"/>
            <p:cNvSpPr>
              <a:spLocks/>
            </p:cNvSpPr>
            <p:nvPr/>
          </p:nvSpPr>
          <p:spPr bwMode="auto">
            <a:xfrm>
              <a:off x="4656" y="1337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8" name="Freeform 270"/>
            <p:cNvSpPr>
              <a:spLocks/>
            </p:cNvSpPr>
            <p:nvPr/>
          </p:nvSpPr>
          <p:spPr bwMode="auto">
            <a:xfrm>
              <a:off x="4655" y="1337"/>
              <a:ext cx="85" cy="307"/>
            </a:xfrm>
            <a:custGeom>
              <a:avLst/>
              <a:gdLst>
                <a:gd name="T0" fmla="*/ 44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4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4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9" name="Freeform 271"/>
            <p:cNvSpPr>
              <a:spLocks/>
            </p:cNvSpPr>
            <p:nvPr/>
          </p:nvSpPr>
          <p:spPr bwMode="auto">
            <a:xfrm>
              <a:off x="4712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0" name="Freeform 272"/>
            <p:cNvSpPr>
              <a:spLocks/>
            </p:cNvSpPr>
            <p:nvPr/>
          </p:nvSpPr>
          <p:spPr bwMode="auto">
            <a:xfrm>
              <a:off x="4711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1" name="Freeform 273"/>
            <p:cNvSpPr>
              <a:spLocks/>
            </p:cNvSpPr>
            <p:nvPr/>
          </p:nvSpPr>
          <p:spPr bwMode="auto">
            <a:xfrm>
              <a:off x="4920" y="277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2" name="Freeform 274"/>
            <p:cNvSpPr>
              <a:spLocks/>
            </p:cNvSpPr>
            <p:nvPr/>
          </p:nvSpPr>
          <p:spPr bwMode="auto">
            <a:xfrm>
              <a:off x="4919" y="277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3" name="Freeform 275"/>
            <p:cNvSpPr>
              <a:spLocks/>
            </p:cNvSpPr>
            <p:nvPr/>
          </p:nvSpPr>
          <p:spPr bwMode="auto">
            <a:xfrm>
              <a:off x="4712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4" name="Freeform 276"/>
            <p:cNvSpPr>
              <a:spLocks/>
            </p:cNvSpPr>
            <p:nvPr/>
          </p:nvSpPr>
          <p:spPr bwMode="auto">
            <a:xfrm>
              <a:off x="4711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5" name="Freeform 277"/>
            <p:cNvSpPr>
              <a:spLocks/>
            </p:cNvSpPr>
            <p:nvPr/>
          </p:nvSpPr>
          <p:spPr bwMode="auto">
            <a:xfrm>
              <a:off x="4920" y="2433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6" name="Freeform 278"/>
            <p:cNvSpPr>
              <a:spLocks/>
            </p:cNvSpPr>
            <p:nvPr/>
          </p:nvSpPr>
          <p:spPr bwMode="auto">
            <a:xfrm>
              <a:off x="4919" y="2433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7" name="Freeform 279"/>
            <p:cNvSpPr>
              <a:spLocks/>
            </p:cNvSpPr>
            <p:nvPr/>
          </p:nvSpPr>
          <p:spPr bwMode="auto">
            <a:xfrm>
              <a:off x="4712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8" name="Freeform 280"/>
            <p:cNvSpPr>
              <a:spLocks/>
            </p:cNvSpPr>
            <p:nvPr/>
          </p:nvSpPr>
          <p:spPr bwMode="auto">
            <a:xfrm>
              <a:off x="4711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9" name="Freeform 281"/>
            <p:cNvSpPr>
              <a:spLocks/>
            </p:cNvSpPr>
            <p:nvPr/>
          </p:nvSpPr>
          <p:spPr bwMode="auto">
            <a:xfrm>
              <a:off x="4920" y="2054"/>
              <a:ext cx="77" cy="300"/>
            </a:xfrm>
            <a:custGeom>
              <a:avLst/>
              <a:gdLst>
                <a:gd name="T0" fmla="*/ 42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2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2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0" name="Freeform 282"/>
            <p:cNvSpPr>
              <a:spLocks/>
            </p:cNvSpPr>
            <p:nvPr/>
          </p:nvSpPr>
          <p:spPr bwMode="auto">
            <a:xfrm>
              <a:off x="4919" y="2054"/>
              <a:ext cx="84" cy="308"/>
            </a:xfrm>
            <a:custGeom>
              <a:avLst/>
              <a:gdLst>
                <a:gd name="T0" fmla="*/ 45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5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5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1" name="Freeform 283"/>
            <p:cNvSpPr>
              <a:spLocks/>
            </p:cNvSpPr>
            <p:nvPr/>
          </p:nvSpPr>
          <p:spPr bwMode="auto">
            <a:xfrm>
              <a:off x="4712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2" name="Freeform 284"/>
            <p:cNvSpPr>
              <a:spLocks/>
            </p:cNvSpPr>
            <p:nvPr/>
          </p:nvSpPr>
          <p:spPr bwMode="auto">
            <a:xfrm>
              <a:off x="4711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3" name="Freeform 285"/>
            <p:cNvSpPr>
              <a:spLocks/>
            </p:cNvSpPr>
            <p:nvPr/>
          </p:nvSpPr>
          <p:spPr bwMode="auto">
            <a:xfrm>
              <a:off x="4920" y="170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4" name="Freeform 286"/>
            <p:cNvSpPr>
              <a:spLocks/>
            </p:cNvSpPr>
            <p:nvPr/>
          </p:nvSpPr>
          <p:spPr bwMode="auto">
            <a:xfrm>
              <a:off x="4919" y="170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5" name="Freeform 287"/>
            <p:cNvSpPr>
              <a:spLocks/>
            </p:cNvSpPr>
            <p:nvPr/>
          </p:nvSpPr>
          <p:spPr bwMode="auto">
            <a:xfrm>
              <a:off x="4712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6" name="Freeform 288"/>
            <p:cNvSpPr>
              <a:spLocks/>
            </p:cNvSpPr>
            <p:nvPr/>
          </p:nvSpPr>
          <p:spPr bwMode="auto">
            <a:xfrm>
              <a:off x="4711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7" name="Freeform 289"/>
            <p:cNvSpPr>
              <a:spLocks/>
            </p:cNvSpPr>
            <p:nvPr/>
          </p:nvSpPr>
          <p:spPr bwMode="auto">
            <a:xfrm>
              <a:off x="4920" y="1337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8" name="Freeform 290"/>
            <p:cNvSpPr>
              <a:spLocks/>
            </p:cNvSpPr>
            <p:nvPr/>
          </p:nvSpPr>
          <p:spPr bwMode="auto">
            <a:xfrm>
              <a:off x="4919" y="1337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9" name="Freeform 291"/>
            <p:cNvSpPr>
              <a:spLocks/>
            </p:cNvSpPr>
            <p:nvPr/>
          </p:nvSpPr>
          <p:spPr bwMode="auto">
            <a:xfrm>
              <a:off x="465" y="3111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0" name="Freeform 292"/>
            <p:cNvSpPr>
              <a:spLocks/>
            </p:cNvSpPr>
            <p:nvPr/>
          </p:nvSpPr>
          <p:spPr bwMode="auto">
            <a:xfrm>
              <a:off x="464" y="3111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1" name="Freeform 293"/>
            <p:cNvSpPr>
              <a:spLocks/>
            </p:cNvSpPr>
            <p:nvPr/>
          </p:nvSpPr>
          <p:spPr bwMode="auto">
            <a:xfrm>
              <a:off x="672" y="3111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2" name="Freeform 294"/>
            <p:cNvSpPr>
              <a:spLocks/>
            </p:cNvSpPr>
            <p:nvPr/>
          </p:nvSpPr>
          <p:spPr bwMode="auto">
            <a:xfrm>
              <a:off x="671" y="3111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3" name="Freeform 295"/>
            <p:cNvSpPr>
              <a:spLocks/>
            </p:cNvSpPr>
            <p:nvPr/>
          </p:nvSpPr>
          <p:spPr bwMode="auto">
            <a:xfrm>
              <a:off x="729" y="3111"/>
              <a:ext cx="287" cy="51"/>
            </a:xfrm>
            <a:custGeom>
              <a:avLst/>
              <a:gdLst>
                <a:gd name="T0" fmla="*/ 0 w 287"/>
                <a:gd name="T1" fmla="*/ 32 h 51"/>
                <a:gd name="T2" fmla="*/ 37 w 287"/>
                <a:gd name="T3" fmla="*/ 0 h 51"/>
                <a:gd name="T4" fmla="*/ 286 w 287"/>
                <a:gd name="T5" fmla="*/ 0 h 51"/>
                <a:gd name="T6" fmla="*/ 224 w 287"/>
                <a:gd name="T7" fmla="*/ 50 h 51"/>
                <a:gd name="T8" fmla="*/ 0 w 287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1"/>
                <a:gd name="T17" fmla="*/ 287 w 2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1">
                  <a:moveTo>
                    <a:pt x="0" y="32"/>
                  </a:moveTo>
                  <a:lnTo>
                    <a:pt x="37" y="0"/>
                  </a:lnTo>
                  <a:lnTo>
                    <a:pt x="286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4" name="Freeform 296"/>
            <p:cNvSpPr>
              <a:spLocks/>
            </p:cNvSpPr>
            <p:nvPr/>
          </p:nvSpPr>
          <p:spPr bwMode="auto">
            <a:xfrm>
              <a:off x="727" y="3111"/>
              <a:ext cx="295" cy="59"/>
            </a:xfrm>
            <a:custGeom>
              <a:avLst/>
              <a:gdLst>
                <a:gd name="T0" fmla="*/ 0 w 295"/>
                <a:gd name="T1" fmla="*/ 37 h 59"/>
                <a:gd name="T2" fmla="*/ 38 w 295"/>
                <a:gd name="T3" fmla="*/ 0 h 59"/>
                <a:gd name="T4" fmla="*/ 294 w 295"/>
                <a:gd name="T5" fmla="*/ 0 h 59"/>
                <a:gd name="T6" fmla="*/ 231 w 295"/>
                <a:gd name="T7" fmla="*/ 58 h 59"/>
                <a:gd name="T8" fmla="*/ 0 w 295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59"/>
                <a:gd name="T17" fmla="*/ 295 w 29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59">
                  <a:moveTo>
                    <a:pt x="0" y="37"/>
                  </a:moveTo>
                  <a:lnTo>
                    <a:pt x="38" y="0"/>
                  </a:lnTo>
                  <a:lnTo>
                    <a:pt x="294" y="0"/>
                  </a:lnTo>
                  <a:lnTo>
                    <a:pt x="231" y="58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5" name="Freeform 297"/>
            <p:cNvSpPr>
              <a:spLocks/>
            </p:cNvSpPr>
            <p:nvPr/>
          </p:nvSpPr>
          <p:spPr bwMode="auto">
            <a:xfrm>
              <a:off x="937" y="3111"/>
              <a:ext cx="79" cy="299"/>
            </a:xfrm>
            <a:custGeom>
              <a:avLst/>
              <a:gdLst>
                <a:gd name="T0" fmla="*/ 40 w 79"/>
                <a:gd name="T1" fmla="*/ 298 h 299"/>
                <a:gd name="T2" fmla="*/ 0 w 79"/>
                <a:gd name="T3" fmla="*/ 80 h 299"/>
                <a:gd name="T4" fmla="*/ 78 w 79"/>
                <a:gd name="T5" fmla="*/ 0 h 299"/>
                <a:gd name="T6" fmla="*/ 78 w 79"/>
                <a:gd name="T7" fmla="*/ 266 h 299"/>
                <a:gd name="T8" fmla="*/ 40 w 7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99"/>
                <a:gd name="T17" fmla="*/ 79 w 7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99">
                  <a:moveTo>
                    <a:pt x="40" y="298"/>
                  </a:moveTo>
                  <a:lnTo>
                    <a:pt x="0" y="80"/>
                  </a:lnTo>
                  <a:lnTo>
                    <a:pt x="78" y="0"/>
                  </a:lnTo>
                  <a:lnTo>
                    <a:pt x="78" y="266"/>
                  </a:lnTo>
                  <a:lnTo>
                    <a:pt x="40" y="29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6" name="Freeform 298"/>
            <p:cNvSpPr>
              <a:spLocks/>
            </p:cNvSpPr>
            <p:nvPr/>
          </p:nvSpPr>
          <p:spPr bwMode="auto">
            <a:xfrm>
              <a:off x="936" y="3111"/>
              <a:ext cx="86" cy="307"/>
            </a:xfrm>
            <a:custGeom>
              <a:avLst/>
              <a:gdLst>
                <a:gd name="T0" fmla="*/ 45 w 86"/>
                <a:gd name="T1" fmla="*/ 306 h 307"/>
                <a:gd name="T2" fmla="*/ 0 w 86"/>
                <a:gd name="T3" fmla="*/ 82 h 307"/>
                <a:gd name="T4" fmla="*/ 85 w 86"/>
                <a:gd name="T5" fmla="*/ 0 h 307"/>
                <a:gd name="T6" fmla="*/ 85 w 86"/>
                <a:gd name="T7" fmla="*/ 273 h 307"/>
                <a:gd name="T8" fmla="*/ 45 w 86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07"/>
                <a:gd name="T17" fmla="*/ 86 w 86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07">
                  <a:moveTo>
                    <a:pt x="45" y="306"/>
                  </a:moveTo>
                  <a:lnTo>
                    <a:pt x="0" y="82"/>
                  </a:lnTo>
                  <a:lnTo>
                    <a:pt x="85" y="0"/>
                  </a:lnTo>
                  <a:lnTo>
                    <a:pt x="85" y="273"/>
                  </a:lnTo>
                  <a:lnTo>
                    <a:pt x="45" y="30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7" name="Freeform 299"/>
            <p:cNvSpPr>
              <a:spLocks/>
            </p:cNvSpPr>
            <p:nvPr/>
          </p:nvSpPr>
          <p:spPr bwMode="auto">
            <a:xfrm>
              <a:off x="994" y="3111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8" name="Freeform 300"/>
            <p:cNvSpPr>
              <a:spLocks/>
            </p:cNvSpPr>
            <p:nvPr/>
          </p:nvSpPr>
          <p:spPr bwMode="auto">
            <a:xfrm>
              <a:off x="993" y="3111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9" name="Freeform 301"/>
            <p:cNvSpPr>
              <a:spLocks/>
            </p:cNvSpPr>
            <p:nvPr/>
          </p:nvSpPr>
          <p:spPr bwMode="auto">
            <a:xfrm>
              <a:off x="1202" y="3111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0" name="Freeform 302"/>
            <p:cNvSpPr>
              <a:spLocks/>
            </p:cNvSpPr>
            <p:nvPr/>
          </p:nvSpPr>
          <p:spPr bwMode="auto">
            <a:xfrm>
              <a:off x="1201" y="3111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1" name="Freeform 303"/>
            <p:cNvSpPr>
              <a:spLocks/>
            </p:cNvSpPr>
            <p:nvPr/>
          </p:nvSpPr>
          <p:spPr bwMode="auto">
            <a:xfrm>
              <a:off x="205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2" name="Freeform 304"/>
            <p:cNvSpPr>
              <a:spLocks/>
            </p:cNvSpPr>
            <p:nvPr/>
          </p:nvSpPr>
          <p:spPr bwMode="auto">
            <a:xfrm>
              <a:off x="205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3" name="Freeform 305"/>
            <p:cNvSpPr>
              <a:spLocks/>
            </p:cNvSpPr>
            <p:nvPr/>
          </p:nvSpPr>
          <p:spPr bwMode="auto">
            <a:xfrm>
              <a:off x="2193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4" name="Freeform 306"/>
            <p:cNvSpPr>
              <a:spLocks/>
            </p:cNvSpPr>
            <p:nvPr/>
          </p:nvSpPr>
          <p:spPr bwMode="auto">
            <a:xfrm>
              <a:off x="219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5" name="Freeform 307"/>
            <p:cNvSpPr>
              <a:spLocks/>
            </p:cNvSpPr>
            <p:nvPr/>
          </p:nvSpPr>
          <p:spPr bwMode="auto">
            <a:xfrm>
              <a:off x="205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6" name="Freeform 308"/>
            <p:cNvSpPr>
              <a:spLocks/>
            </p:cNvSpPr>
            <p:nvPr/>
          </p:nvSpPr>
          <p:spPr bwMode="auto">
            <a:xfrm>
              <a:off x="205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7" name="Freeform 309"/>
            <p:cNvSpPr>
              <a:spLocks/>
            </p:cNvSpPr>
            <p:nvPr/>
          </p:nvSpPr>
          <p:spPr bwMode="auto">
            <a:xfrm>
              <a:off x="2193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8" name="Freeform 310"/>
            <p:cNvSpPr>
              <a:spLocks/>
            </p:cNvSpPr>
            <p:nvPr/>
          </p:nvSpPr>
          <p:spPr bwMode="auto">
            <a:xfrm>
              <a:off x="219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9" name="Freeform 311"/>
            <p:cNvSpPr>
              <a:spLocks/>
            </p:cNvSpPr>
            <p:nvPr/>
          </p:nvSpPr>
          <p:spPr bwMode="auto">
            <a:xfrm>
              <a:off x="2232" y="3640"/>
              <a:ext cx="185" cy="32"/>
            </a:xfrm>
            <a:custGeom>
              <a:avLst/>
              <a:gdLst>
                <a:gd name="T0" fmla="*/ 0 w 185"/>
                <a:gd name="T1" fmla="*/ 20 h 32"/>
                <a:gd name="T2" fmla="*/ 22 w 185"/>
                <a:gd name="T3" fmla="*/ 0 h 32"/>
                <a:gd name="T4" fmla="*/ 184 w 185"/>
                <a:gd name="T5" fmla="*/ 0 h 32"/>
                <a:gd name="T6" fmla="*/ 145 w 185"/>
                <a:gd name="T7" fmla="*/ 31 h 32"/>
                <a:gd name="T8" fmla="*/ 0 w 185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32"/>
                <a:gd name="T17" fmla="*/ 185 w 18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32">
                  <a:moveTo>
                    <a:pt x="0" y="20"/>
                  </a:moveTo>
                  <a:lnTo>
                    <a:pt x="22" y="0"/>
                  </a:lnTo>
                  <a:lnTo>
                    <a:pt x="184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0" name="Freeform 312"/>
            <p:cNvSpPr>
              <a:spLocks/>
            </p:cNvSpPr>
            <p:nvPr/>
          </p:nvSpPr>
          <p:spPr bwMode="auto">
            <a:xfrm>
              <a:off x="2231" y="3640"/>
              <a:ext cx="192" cy="40"/>
            </a:xfrm>
            <a:custGeom>
              <a:avLst/>
              <a:gdLst>
                <a:gd name="T0" fmla="*/ 0 w 192"/>
                <a:gd name="T1" fmla="*/ 25 h 40"/>
                <a:gd name="T2" fmla="*/ 24 w 192"/>
                <a:gd name="T3" fmla="*/ 0 h 40"/>
                <a:gd name="T4" fmla="*/ 191 w 192"/>
                <a:gd name="T5" fmla="*/ 0 h 40"/>
                <a:gd name="T6" fmla="*/ 151 w 192"/>
                <a:gd name="T7" fmla="*/ 39 h 40"/>
                <a:gd name="T8" fmla="*/ 0 w 192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0" y="25"/>
                  </a:moveTo>
                  <a:lnTo>
                    <a:pt x="24" y="0"/>
                  </a:lnTo>
                  <a:lnTo>
                    <a:pt x="191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1" name="Freeform 313"/>
            <p:cNvSpPr>
              <a:spLocks/>
            </p:cNvSpPr>
            <p:nvPr/>
          </p:nvSpPr>
          <p:spPr bwMode="auto">
            <a:xfrm>
              <a:off x="2368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2" name="Freeform 314"/>
            <p:cNvSpPr>
              <a:spLocks/>
            </p:cNvSpPr>
            <p:nvPr/>
          </p:nvSpPr>
          <p:spPr bwMode="auto">
            <a:xfrm>
              <a:off x="2367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3" name="Freeform 315"/>
            <p:cNvSpPr>
              <a:spLocks/>
            </p:cNvSpPr>
            <p:nvPr/>
          </p:nvSpPr>
          <p:spPr bwMode="auto">
            <a:xfrm>
              <a:off x="2232" y="3389"/>
              <a:ext cx="185" cy="33"/>
            </a:xfrm>
            <a:custGeom>
              <a:avLst/>
              <a:gdLst>
                <a:gd name="T0" fmla="*/ 0 w 185"/>
                <a:gd name="T1" fmla="*/ 20 h 33"/>
                <a:gd name="T2" fmla="*/ 22 w 185"/>
                <a:gd name="T3" fmla="*/ 0 h 33"/>
                <a:gd name="T4" fmla="*/ 184 w 185"/>
                <a:gd name="T5" fmla="*/ 0 h 33"/>
                <a:gd name="T6" fmla="*/ 145 w 185"/>
                <a:gd name="T7" fmla="*/ 32 h 33"/>
                <a:gd name="T8" fmla="*/ 0 w 185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33"/>
                <a:gd name="T17" fmla="*/ 185 w 18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33">
                  <a:moveTo>
                    <a:pt x="0" y="20"/>
                  </a:moveTo>
                  <a:lnTo>
                    <a:pt x="22" y="0"/>
                  </a:lnTo>
                  <a:lnTo>
                    <a:pt x="184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4" name="Freeform 316"/>
            <p:cNvSpPr>
              <a:spLocks/>
            </p:cNvSpPr>
            <p:nvPr/>
          </p:nvSpPr>
          <p:spPr bwMode="auto">
            <a:xfrm>
              <a:off x="2231" y="3389"/>
              <a:ext cx="192" cy="41"/>
            </a:xfrm>
            <a:custGeom>
              <a:avLst/>
              <a:gdLst>
                <a:gd name="T0" fmla="*/ 0 w 192"/>
                <a:gd name="T1" fmla="*/ 25 h 41"/>
                <a:gd name="T2" fmla="*/ 24 w 192"/>
                <a:gd name="T3" fmla="*/ 0 h 41"/>
                <a:gd name="T4" fmla="*/ 191 w 192"/>
                <a:gd name="T5" fmla="*/ 0 h 41"/>
                <a:gd name="T6" fmla="*/ 151 w 192"/>
                <a:gd name="T7" fmla="*/ 40 h 41"/>
                <a:gd name="T8" fmla="*/ 0 w 192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1"/>
                <a:gd name="T17" fmla="*/ 192 w 19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1">
                  <a:moveTo>
                    <a:pt x="0" y="25"/>
                  </a:moveTo>
                  <a:lnTo>
                    <a:pt x="24" y="0"/>
                  </a:lnTo>
                  <a:lnTo>
                    <a:pt x="191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5" name="Freeform 317"/>
            <p:cNvSpPr>
              <a:spLocks/>
            </p:cNvSpPr>
            <p:nvPr/>
          </p:nvSpPr>
          <p:spPr bwMode="auto">
            <a:xfrm>
              <a:off x="2368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6" name="Freeform 318"/>
            <p:cNvSpPr>
              <a:spLocks/>
            </p:cNvSpPr>
            <p:nvPr/>
          </p:nvSpPr>
          <p:spPr bwMode="auto">
            <a:xfrm>
              <a:off x="2367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7" name="Freeform 319"/>
            <p:cNvSpPr>
              <a:spLocks/>
            </p:cNvSpPr>
            <p:nvPr/>
          </p:nvSpPr>
          <p:spPr bwMode="auto">
            <a:xfrm>
              <a:off x="240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8" name="Freeform 320"/>
            <p:cNvSpPr>
              <a:spLocks/>
            </p:cNvSpPr>
            <p:nvPr/>
          </p:nvSpPr>
          <p:spPr bwMode="auto">
            <a:xfrm>
              <a:off x="240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9" name="Freeform 321"/>
            <p:cNvSpPr>
              <a:spLocks/>
            </p:cNvSpPr>
            <p:nvPr/>
          </p:nvSpPr>
          <p:spPr bwMode="auto">
            <a:xfrm>
              <a:off x="2543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0" name="Freeform 322"/>
            <p:cNvSpPr>
              <a:spLocks/>
            </p:cNvSpPr>
            <p:nvPr/>
          </p:nvSpPr>
          <p:spPr bwMode="auto">
            <a:xfrm>
              <a:off x="2541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1" name="Freeform 323"/>
            <p:cNvSpPr>
              <a:spLocks/>
            </p:cNvSpPr>
            <p:nvPr/>
          </p:nvSpPr>
          <p:spPr bwMode="auto">
            <a:xfrm>
              <a:off x="240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2" name="Freeform 324"/>
            <p:cNvSpPr>
              <a:spLocks/>
            </p:cNvSpPr>
            <p:nvPr/>
          </p:nvSpPr>
          <p:spPr bwMode="auto">
            <a:xfrm>
              <a:off x="240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3" name="Freeform 325"/>
            <p:cNvSpPr>
              <a:spLocks/>
            </p:cNvSpPr>
            <p:nvPr/>
          </p:nvSpPr>
          <p:spPr bwMode="auto">
            <a:xfrm>
              <a:off x="2543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4" name="Freeform 326"/>
            <p:cNvSpPr>
              <a:spLocks/>
            </p:cNvSpPr>
            <p:nvPr/>
          </p:nvSpPr>
          <p:spPr bwMode="auto">
            <a:xfrm>
              <a:off x="2541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5" name="Freeform 327"/>
            <p:cNvSpPr>
              <a:spLocks/>
            </p:cNvSpPr>
            <p:nvPr/>
          </p:nvSpPr>
          <p:spPr bwMode="auto">
            <a:xfrm>
              <a:off x="2581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6" name="Freeform 328"/>
            <p:cNvSpPr>
              <a:spLocks/>
            </p:cNvSpPr>
            <p:nvPr/>
          </p:nvSpPr>
          <p:spPr bwMode="auto">
            <a:xfrm>
              <a:off x="2579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7" name="Freeform 329"/>
            <p:cNvSpPr>
              <a:spLocks/>
            </p:cNvSpPr>
            <p:nvPr/>
          </p:nvSpPr>
          <p:spPr bwMode="auto">
            <a:xfrm>
              <a:off x="2718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8" name="Freeform 330"/>
            <p:cNvSpPr>
              <a:spLocks/>
            </p:cNvSpPr>
            <p:nvPr/>
          </p:nvSpPr>
          <p:spPr bwMode="auto">
            <a:xfrm>
              <a:off x="2716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9" name="Freeform 331"/>
            <p:cNvSpPr>
              <a:spLocks/>
            </p:cNvSpPr>
            <p:nvPr/>
          </p:nvSpPr>
          <p:spPr bwMode="auto">
            <a:xfrm>
              <a:off x="2581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0" name="Freeform 332"/>
            <p:cNvSpPr>
              <a:spLocks/>
            </p:cNvSpPr>
            <p:nvPr/>
          </p:nvSpPr>
          <p:spPr bwMode="auto">
            <a:xfrm>
              <a:off x="2579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1" name="Freeform 333"/>
            <p:cNvSpPr>
              <a:spLocks/>
            </p:cNvSpPr>
            <p:nvPr/>
          </p:nvSpPr>
          <p:spPr bwMode="auto">
            <a:xfrm>
              <a:off x="2718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2" name="Freeform 334"/>
            <p:cNvSpPr>
              <a:spLocks/>
            </p:cNvSpPr>
            <p:nvPr/>
          </p:nvSpPr>
          <p:spPr bwMode="auto">
            <a:xfrm>
              <a:off x="2716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3" name="Freeform 335"/>
            <p:cNvSpPr>
              <a:spLocks/>
            </p:cNvSpPr>
            <p:nvPr/>
          </p:nvSpPr>
          <p:spPr bwMode="auto">
            <a:xfrm>
              <a:off x="275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4" name="Freeform 336"/>
            <p:cNvSpPr>
              <a:spLocks/>
            </p:cNvSpPr>
            <p:nvPr/>
          </p:nvSpPr>
          <p:spPr bwMode="auto">
            <a:xfrm>
              <a:off x="275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5" name="Freeform 337"/>
            <p:cNvSpPr>
              <a:spLocks/>
            </p:cNvSpPr>
            <p:nvPr/>
          </p:nvSpPr>
          <p:spPr bwMode="auto">
            <a:xfrm>
              <a:off x="2893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6" name="Freeform 338"/>
            <p:cNvSpPr>
              <a:spLocks/>
            </p:cNvSpPr>
            <p:nvPr/>
          </p:nvSpPr>
          <p:spPr bwMode="auto">
            <a:xfrm>
              <a:off x="289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7" name="Freeform 339"/>
            <p:cNvSpPr>
              <a:spLocks/>
            </p:cNvSpPr>
            <p:nvPr/>
          </p:nvSpPr>
          <p:spPr bwMode="auto">
            <a:xfrm>
              <a:off x="275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8" name="Freeform 340"/>
            <p:cNvSpPr>
              <a:spLocks/>
            </p:cNvSpPr>
            <p:nvPr/>
          </p:nvSpPr>
          <p:spPr bwMode="auto">
            <a:xfrm>
              <a:off x="275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9" name="Freeform 341"/>
            <p:cNvSpPr>
              <a:spLocks/>
            </p:cNvSpPr>
            <p:nvPr/>
          </p:nvSpPr>
          <p:spPr bwMode="auto">
            <a:xfrm>
              <a:off x="2893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0" name="Freeform 342"/>
            <p:cNvSpPr>
              <a:spLocks/>
            </p:cNvSpPr>
            <p:nvPr/>
          </p:nvSpPr>
          <p:spPr bwMode="auto">
            <a:xfrm>
              <a:off x="289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1" name="Freeform 343"/>
            <p:cNvSpPr>
              <a:spLocks/>
            </p:cNvSpPr>
            <p:nvPr/>
          </p:nvSpPr>
          <p:spPr bwMode="auto">
            <a:xfrm>
              <a:off x="2930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5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5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2" name="Freeform 344"/>
            <p:cNvSpPr>
              <a:spLocks/>
            </p:cNvSpPr>
            <p:nvPr/>
          </p:nvSpPr>
          <p:spPr bwMode="auto">
            <a:xfrm>
              <a:off x="2928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6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6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3" name="Freeform 345"/>
            <p:cNvSpPr>
              <a:spLocks/>
            </p:cNvSpPr>
            <p:nvPr/>
          </p:nvSpPr>
          <p:spPr bwMode="auto">
            <a:xfrm>
              <a:off x="3068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4" name="Freeform 346"/>
            <p:cNvSpPr>
              <a:spLocks/>
            </p:cNvSpPr>
            <p:nvPr/>
          </p:nvSpPr>
          <p:spPr bwMode="auto">
            <a:xfrm>
              <a:off x="3067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5" name="Freeform 347"/>
            <p:cNvSpPr>
              <a:spLocks/>
            </p:cNvSpPr>
            <p:nvPr/>
          </p:nvSpPr>
          <p:spPr bwMode="auto">
            <a:xfrm>
              <a:off x="2930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5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5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6" name="Freeform 348"/>
            <p:cNvSpPr>
              <a:spLocks/>
            </p:cNvSpPr>
            <p:nvPr/>
          </p:nvSpPr>
          <p:spPr bwMode="auto">
            <a:xfrm>
              <a:off x="2928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6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6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7" name="Freeform 349"/>
            <p:cNvSpPr>
              <a:spLocks/>
            </p:cNvSpPr>
            <p:nvPr/>
          </p:nvSpPr>
          <p:spPr bwMode="auto">
            <a:xfrm>
              <a:off x="3068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8" name="Freeform 350"/>
            <p:cNvSpPr>
              <a:spLocks/>
            </p:cNvSpPr>
            <p:nvPr/>
          </p:nvSpPr>
          <p:spPr bwMode="auto">
            <a:xfrm>
              <a:off x="3067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9" name="Freeform 351"/>
            <p:cNvSpPr>
              <a:spLocks/>
            </p:cNvSpPr>
            <p:nvPr/>
          </p:nvSpPr>
          <p:spPr bwMode="auto">
            <a:xfrm>
              <a:off x="3108" y="3640"/>
              <a:ext cx="189" cy="32"/>
            </a:xfrm>
            <a:custGeom>
              <a:avLst/>
              <a:gdLst>
                <a:gd name="T0" fmla="*/ 0 w 189"/>
                <a:gd name="T1" fmla="*/ 20 h 32"/>
                <a:gd name="T2" fmla="*/ 25 w 189"/>
                <a:gd name="T3" fmla="*/ 0 h 32"/>
                <a:gd name="T4" fmla="*/ 188 w 189"/>
                <a:gd name="T5" fmla="*/ 0 h 32"/>
                <a:gd name="T6" fmla="*/ 148 w 189"/>
                <a:gd name="T7" fmla="*/ 31 h 32"/>
                <a:gd name="T8" fmla="*/ 0 w 189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32"/>
                <a:gd name="T17" fmla="*/ 189 w 18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32">
                  <a:moveTo>
                    <a:pt x="0" y="20"/>
                  </a:moveTo>
                  <a:lnTo>
                    <a:pt x="25" y="0"/>
                  </a:lnTo>
                  <a:lnTo>
                    <a:pt x="188" y="0"/>
                  </a:lnTo>
                  <a:lnTo>
                    <a:pt x="148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0" name="Freeform 352"/>
            <p:cNvSpPr>
              <a:spLocks/>
            </p:cNvSpPr>
            <p:nvPr/>
          </p:nvSpPr>
          <p:spPr bwMode="auto">
            <a:xfrm>
              <a:off x="3107" y="3640"/>
              <a:ext cx="196" cy="40"/>
            </a:xfrm>
            <a:custGeom>
              <a:avLst/>
              <a:gdLst>
                <a:gd name="T0" fmla="*/ 0 w 196"/>
                <a:gd name="T1" fmla="*/ 25 h 40"/>
                <a:gd name="T2" fmla="*/ 26 w 196"/>
                <a:gd name="T3" fmla="*/ 0 h 40"/>
                <a:gd name="T4" fmla="*/ 195 w 196"/>
                <a:gd name="T5" fmla="*/ 0 h 40"/>
                <a:gd name="T6" fmla="*/ 154 w 196"/>
                <a:gd name="T7" fmla="*/ 39 h 40"/>
                <a:gd name="T8" fmla="*/ 0 w 196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0"/>
                <a:gd name="T17" fmla="*/ 196 w 19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0">
                  <a:moveTo>
                    <a:pt x="0" y="25"/>
                  </a:moveTo>
                  <a:lnTo>
                    <a:pt x="26" y="0"/>
                  </a:lnTo>
                  <a:lnTo>
                    <a:pt x="195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1" name="Freeform 353"/>
            <p:cNvSpPr>
              <a:spLocks/>
            </p:cNvSpPr>
            <p:nvPr/>
          </p:nvSpPr>
          <p:spPr bwMode="auto">
            <a:xfrm>
              <a:off x="3247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2" name="Freeform 354"/>
            <p:cNvSpPr>
              <a:spLocks/>
            </p:cNvSpPr>
            <p:nvPr/>
          </p:nvSpPr>
          <p:spPr bwMode="auto">
            <a:xfrm>
              <a:off x="3245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3" name="Freeform 355"/>
            <p:cNvSpPr>
              <a:spLocks/>
            </p:cNvSpPr>
            <p:nvPr/>
          </p:nvSpPr>
          <p:spPr bwMode="auto">
            <a:xfrm>
              <a:off x="3108" y="3389"/>
              <a:ext cx="189" cy="33"/>
            </a:xfrm>
            <a:custGeom>
              <a:avLst/>
              <a:gdLst>
                <a:gd name="T0" fmla="*/ 0 w 189"/>
                <a:gd name="T1" fmla="*/ 20 h 33"/>
                <a:gd name="T2" fmla="*/ 25 w 189"/>
                <a:gd name="T3" fmla="*/ 0 h 33"/>
                <a:gd name="T4" fmla="*/ 188 w 189"/>
                <a:gd name="T5" fmla="*/ 0 h 33"/>
                <a:gd name="T6" fmla="*/ 148 w 189"/>
                <a:gd name="T7" fmla="*/ 32 h 33"/>
                <a:gd name="T8" fmla="*/ 0 w 189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33"/>
                <a:gd name="T17" fmla="*/ 189 w 18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33">
                  <a:moveTo>
                    <a:pt x="0" y="20"/>
                  </a:moveTo>
                  <a:lnTo>
                    <a:pt x="25" y="0"/>
                  </a:lnTo>
                  <a:lnTo>
                    <a:pt x="188" y="0"/>
                  </a:lnTo>
                  <a:lnTo>
                    <a:pt x="148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4" name="Freeform 356"/>
            <p:cNvSpPr>
              <a:spLocks/>
            </p:cNvSpPr>
            <p:nvPr/>
          </p:nvSpPr>
          <p:spPr bwMode="auto">
            <a:xfrm>
              <a:off x="3107" y="3389"/>
              <a:ext cx="196" cy="41"/>
            </a:xfrm>
            <a:custGeom>
              <a:avLst/>
              <a:gdLst>
                <a:gd name="T0" fmla="*/ 0 w 196"/>
                <a:gd name="T1" fmla="*/ 25 h 41"/>
                <a:gd name="T2" fmla="*/ 26 w 196"/>
                <a:gd name="T3" fmla="*/ 0 h 41"/>
                <a:gd name="T4" fmla="*/ 195 w 196"/>
                <a:gd name="T5" fmla="*/ 0 h 41"/>
                <a:gd name="T6" fmla="*/ 154 w 196"/>
                <a:gd name="T7" fmla="*/ 40 h 41"/>
                <a:gd name="T8" fmla="*/ 0 w 196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1"/>
                <a:gd name="T17" fmla="*/ 196 w 19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1">
                  <a:moveTo>
                    <a:pt x="0" y="25"/>
                  </a:moveTo>
                  <a:lnTo>
                    <a:pt x="26" y="0"/>
                  </a:lnTo>
                  <a:lnTo>
                    <a:pt x="195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5" name="Freeform 357"/>
            <p:cNvSpPr>
              <a:spLocks/>
            </p:cNvSpPr>
            <p:nvPr/>
          </p:nvSpPr>
          <p:spPr bwMode="auto">
            <a:xfrm>
              <a:off x="3247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6" name="Freeform 358"/>
            <p:cNvSpPr>
              <a:spLocks/>
            </p:cNvSpPr>
            <p:nvPr/>
          </p:nvSpPr>
          <p:spPr bwMode="auto">
            <a:xfrm>
              <a:off x="3245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7" name="Freeform 359"/>
            <p:cNvSpPr>
              <a:spLocks/>
            </p:cNvSpPr>
            <p:nvPr/>
          </p:nvSpPr>
          <p:spPr bwMode="auto">
            <a:xfrm>
              <a:off x="3289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7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8" name="Freeform 360"/>
            <p:cNvSpPr>
              <a:spLocks/>
            </p:cNvSpPr>
            <p:nvPr/>
          </p:nvSpPr>
          <p:spPr bwMode="auto">
            <a:xfrm>
              <a:off x="3287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4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9" name="Freeform 361"/>
            <p:cNvSpPr>
              <a:spLocks/>
            </p:cNvSpPr>
            <p:nvPr/>
          </p:nvSpPr>
          <p:spPr bwMode="auto">
            <a:xfrm>
              <a:off x="3426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0" name="Freeform 362"/>
            <p:cNvSpPr>
              <a:spLocks/>
            </p:cNvSpPr>
            <p:nvPr/>
          </p:nvSpPr>
          <p:spPr bwMode="auto">
            <a:xfrm>
              <a:off x="3424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1" name="Freeform 363"/>
            <p:cNvSpPr>
              <a:spLocks/>
            </p:cNvSpPr>
            <p:nvPr/>
          </p:nvSpPr>
          <p:spPr bwMode="auto">
            <a:xfrm>
              <a:off x="3289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7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7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2" name="Freeform 364"/>
            <p:cNvSpPr>
              <a:spLocks/>
            </p:cNvSpPr>
            <p:nvPr/>
          </p:nvSpPr>
          <p:spPr bwMode="auto">
            <a:xfrm>
              <a:off x="3287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4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4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3" name="Freeform 365"/>
            <p:cNvSpPr>
              <a:spLocks/>
            </p:cNvSpPr>
            <p:nvPr/>
          </p:nvSpPr>
          <p:spPr bwMode="auto">
            <a:xfrm>
              <a:off x="3426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4" name="Freeform 366"/>
            <p:cNvSpPr>
              <a:spLocks/>
            </p:cNvSpPr>
            <p:nvPr/>
          </p:nvSpPr>
          <p:spPr bwMode="auto">
            <a:xfrm>
              <a:off x="3424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5" name="Freeform 367"/>
            <p:cNvSpPr>
              <a:spLocks/>
            </p:cNvSpPr>
            <p:nvPr/>
          </p:nvSpPr>
          <p:spPr bwMode="auto">
            <a:xfrm>
              <a:off x="3464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4 w 187"/>
                <a:gd name="T3" fmla="*/ 0 h 32"/>
                <a:gd name="T4" fmla="*/ 186 w 187"/>
                <a:gd name="T5" fmla="*/ 0 h 32"/>
                <a:gd name="T6" fmla="*/ 146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6" name="Freeform 368"/>
            <p:cNvSpPr>
              <a:spLocks/>
            </p:cNvSpPr>
            <p:nvPr/>
          </p:nvSpPr>
          <p:spPr bwMode="auto">
            <a:xfrm>
              <a:off x="3462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5 w 195"/>
                <a:gd name="T3" fmla="*/ 0 h 40"/>
                <a:gd name="T4" fmla="*/ 194 w 195"/>
                <a:gd name="T5" fmla="*/ 0 h 40"/>
                <a:gd name="T6" fmla="*/ 153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7" name="Freeform 369"/>
            <p:cNvSpPr>
              <a:spLocks/>
            </p:cNvSpPr>
            <p:nvPr/>
          </p:nvSpPr>
          <p:spPr bwMode="auto">
            <a:xfrm>
              <a:off x="3601" y="3640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8" name="Freeform 370"/>
            <p:cNvSpPr>
              <a:spLocks/>
            </p:cNvSpPr>
            <p:nvPr/>
          </p:nvSpPr>
          <p:spPr bwMode="auto">
            <a:xfrm>
              <a:off x="3599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9" name="Freeform 371"/>
            <p:cNvSpPr>
              <a:spLocks/>
            </p:cNvSpPr>
            <p:nvPr/>
          </p:nvSpPr>
          <p:spPr bwMode="auto">
            <a:xfrm>
              <a:off x="3464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4 w 187"/>
                <a:gd name="T3" fmla="*/ 0 h 33"/>
                <a:gd name="T4" fmla="*/ 186 w 187"/>
                <a:gd name="T5" fmla="*/ 0 h 33"/>
                <a:gd name="T6" fmla="*/ 146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4" y="0"/>
                  </a:lnTo>
                  <a:lnTo>
                    <a:pt x="186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0" name="Freeform 372"/>
            <p:cNvSpPr>
              <a:spLocks/>
            </p:cNvSpPr>
            <p:nvPr/>
          </p:nvSpPr>
          <p:spPr bwMode="auto">
            <a:xfrm>
              <a:off x="3462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5 w 195"/>
                <a:gd name="T3" fmla="*/ 0 h 41"/>
                <a:gd name="T4" fmla="*/ 194 w 195"/>
                <a:gd name="T5" fmla="*/ 0 h 41"/>
                <a:gd name="T6" fmla="*/ 153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5" y="0"/>
                  </a:lnTo>
                  <a:lnTo>
                    <a:pt x="194" y="0"/>
                  </a:lnTo>
                  <a:lnTo>
                    <a:pt x="153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1" name="Freeform 373"/>
            <p:cNvSpPr>
              <a:spLocks/>
            </p:cNvSpPr>
            <p:nvPr/>
          </p:nvSpPr>
          <p:spPr bwMode="auto">
            <a:xfrm>
              <a:off x="3601" y="3389"/>
              <a:ext cx="50" cy="196"/>
            </a:xfrm>
            <a:custGeom>
              <a:avLst/>
              <a:gdLst>
                <a:gd name="T0" fmla="*/ 27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7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7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7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2" name="Freeform 374"/>
            <p:cNvSpPr>
              <a:spLocks/>
            </p:cNvSpPr>
            <p:nvPr/>
          </p:nvSpPr>
          <p:spPr bwMode="auto">
            <a:xfrm>
              <a:off x="3599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3" name="Freeform 375"/>
            <p:cNvSpPr>
              <a:spLocks/>
            </p:cNvSpPr>
            <p:nvPr/>
          </p:nvSpPr>
          <p:spPr bwMode="auto">
            <a:xfrm>
              <a:off x="3639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4" name="Freeform 376"/>
            <p:cNvSpPr>
              <a:spLocks/>
            </p:cNvSpPr>
            <p:nvPr/>
          </p:nvSpPr>
          <p:spPr bwMode="auto">
            <a:xfrm>
              <a:off x="3638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5" name="Freeform 377"/>
            <p:cNvSpPr>
              <a:spLocks/>
            </p:cNvSpPr>
            <p:nvPr/>
          </p:nvSpPr>
          <p:spPr bwMode="auto">
            <a:xfrm>
              <a:off x="3776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6" name="Freeform 378"/>
            <p:cNvSpPr>
              <a:spLocks/>
            </p:cNvSpPr>
            <p:nvPr/>
          </p:nvSpPr>
          <p:spPr bwMode="auto">
            <a:xfrm>
              <a:off x="3775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7" name="Freeform 379"/>
            <p:cNvSpPr>
              <a:spLocks/>
            </p:cNvSpPr>
            <p:nvPr/>
          </p:nvSpPr>
          <p:spPr bwMode="auto">
            <a:xfrm>
              <a:off x="3639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8" name="Freeform 380"/>
            <p:cNvSpPr>
              <a:spLocks/>
            </p:cNvSpPr>
            <p:nvPr/>
          </p:nvSpPr>
          <p:spPr bwMode="auto">
            <a:xfrm>
              <a:off x="3638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9" name="Freeform 381"/>
            <p:cNvSpPr>
              <a:spLocks/>
            </p:cNvSpPr>
            <p:nvPr/>
          </p:nvSpPr>
          <p:spPr bwMode="auto">
            <a:xfrm>
              <a:off x="3776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0" name="Freeform 382"/>
            <p:cNvSpPr>
              <a:spLocks/>
            </p:cNvSpPr>
            <p:nvPr/>
          </p:nvSpPr>
          <p:spPr bwMode="auto">
            <a:xfrm>
              <a:off x="3775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1" name="Freeform 383"/>
            <p:cNvSpPr>
              <a:spLocks/>
            </p:cNvSpPr>
            <p:nvPr/>
          </p:nvSpPr>
          <p:spPr bwMode="auto">
            <a:xfrm>
              <a:off x="3814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2" name="Freeform 384"/>
            <p:cNvSpPr>
              <a:spLocks/>
            </p:cNvSpPr>
            <p:nvPr/>
          </p:nvSpPr>
          <p:spPr bwMode="auto">
            <a:xfrm>
              <a:off x="3813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3" name="Freeform 385"/>
            <p:cNvSpPr>
              <a:spLocks/>
            </p:cNvSpPr>
            <p:nvPr/>
          </p:nvSpPr>
          <p:spPr bwMode="auto">
            <a:xfrm>
              <a:off x="3951" y="3640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4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4" name="Freeform 386"/>
            <p:cNvSpPr>
              <a:spLocks/>
            </p:cNvSpPr>
            <p:nvPr/>
          </p:nvSpPr>
          <p:spPr bwMode="auto">
            <a:xfrm>
              <a:off x="3950" y="3640"/>
              <a:ext cx="56" cy="204"/>
            </a:xfrm>
            <a:custGeom>
              <a:avLst/>
              <a:gdLst>
                <a:gd name="T0" fmla="*/ 29 w 56"/>
                <a:gd name="T1" fmla="*/ 203 h 204"/>
                <a:gd name="T2" fmla="*/ 0 w 56"/>
                <a:gd name="T3" fmla="*/ 56 h 204"/>
                <a:gd name="T4" fmla="*/ 55 w 56"/>
                <a:gd name="T5" fmla="*/ 0 h 204"/>
                <a:gd name="T6" fmla="*/ 55 w 56"/>
                <a:gd name="T7" fmla="*/ 181 h 204"/>
                <a:gd name="T8" fmla="*/ 29 w 56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4"/>
                <a:gd name="T17" fmla="*/ 56 w 5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4">
                  <a:moveTo>
                    <a:pt x="29" y="203"/>
                  </a:moveTo>
                  <a:lnTo>
                    <a:pt x="0" y="56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5" name="Freeform 387"/>
            <p:cNvSpPr>
              <a:spLocks/>
            </p:cNvSpPr>
            <p:nvPr/>
          </p:nvSpPr>
          <p:spPr bwMode="auto">
            <a:xfrm>
              <a:off x="3814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6" name="Freeform 388"/>
            <p:cNvSpPr>
              <a:spLocks/>
            </p:cNvSpPr>
            <p:nvPr/>
          </p:nvSpPr>
          <p:spPr bwMode="auto">
            <a:xfrm>
              <a:off x="3813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7" name="Freeform 389"/>
            <p:cNvSpPr>
              <a:spLocks/>
            </p:cNvSpPr>
            <p:nvPr/>
          </p:nvSpPr>
          <p:spPr bwMode="auto">
            <a:xfrm>
              <a:off x="3951" y="3389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5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8" name="Freeform 390"/>
            <p:cNvSpPr>
              <a:spLocks/>
            </p:cNvSpPr>
            <p:nvPr/>
          </p:nvSpPr>
          <p:spPr bwMode="auto">
            <a:xfrm>
              <a:off x="3950" y="3389"/>
              <a:ext cx="56" cy="203"/>
            </a:xfrm>
            <a:custGeom>
              <a:avLst/>
              <a:gdLst>
                <a:gd name="T0" fmla="*/ 29 w 56"/>
                <a:gd name="T1" fmla="*/ 202 h 203"/>
                <a:gd name="T2" fmla="*/ 0 w 56"/>
                <a:gd name="T3" fmla="*/ 55 h 203"/>
                <a:gd name="T4" fmla="*/ 55 w 56"/>
                <a:gd name="T5" fmla="*/ 0 h 203"/>
                <a:gd name="T6" fmla="*/ 55 w 56"/>
                <a:gd name="T7" fmla="*/ 181 h 203"/>
                <a:gd name="T8" fmla="*/ 29 w 56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3"/>
                <a:gd name="T17" fmla="*/ 56 w 56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3">
                  <a:moveTo>
                    <a:pt x="29" y="202"/>
                  </a:moveTo>
                  <a:lnTo>
                    <a:pt x="0" y="55"/>
                  </a:lnTo>
                  <a:lnTo>
                    <a:pt x="55" y="0"/>
                  </a:lnTo>
                  <a:lnTo>
                    <a:pt x="55" y="181"/>
                  </a:lnTo>
                  <a:lnTo>
                    <a:pt x="29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9" name="Freeform 391"/>
            <p:cNvSpPr>
              <a:spLocks/>
            </p:cNvSpPr>
            <p:nvPr/>
          </p:nvSpPr>
          <p:spPr bwMode="auto">
            <a:xfrm>
              <a:off x="3985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4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0" name="Freeform 392"/>
            <p:cNvSpPr>
              <a:spLocks/>
            </p:cNvSpPr>
            <p:nvPr/>
          </p:nvSpPr>
          <p:spPr bwMode="auto">
            <a:xfrm>
              <a:off x="3984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5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1" name="Freeform 393"/>
            <p:cNvSpPr>
              <a:spLocks/>
            </p:cNvSpPr>
            <p:nvPr/>
          </p:nvSpPr>
          <p:spPr bwMode="auto">
            <a:xfrm>
              <a:off x="4121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2" name="Freeform 394"/>
            <p:cNvSpPr>
              <a:spLocks/>
            </p:cNvSpPr>
            <p:nvPr/>
          </p:nvSpPr>
          <p:spPr bwMode="auto">
            <a:xfrm>
              <a:off x="4119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3" name="Freeform 395"/>
            <p:cNvSpPr>
              <a:spLocks/>
            </p:cNvSpPr>
            <p:nvPr/>
          </p:nvSpPr>
          <p:spPr bwMode="auto">
            <a:xfrm>
              <a:off x="3985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4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4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4" name="Freeform 396"/>
            <p:cNvSpPr>
              <a:spLocks/>
            </p:cNvSpPr>
            <p:nvPr/>
          </p:nvSpPr>
          <p:spPr bwMode="auto">
            <a:xfrm>
              <a:off x="3984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5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5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5" name="Freeform 397"/>
            <p:cNvSpPr>
              <a:spLocks/>
            </p:cNvSpPr>
            <p:nvPr/>
          </p:nvSpPr>
          <p:spPr bwMode="auto">
            <a:xfrm>
              <a:off x="4121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6" name="Freeform 398"/>
            <p:cNvSpPr>
              <a:spLocks/>
            </p:cNvSpPr>
            <p:nvPr/>
          </p:nvSpPr>
          <p:spPr bwMode="auto">
            <a:xfrm>
              <a:off x="4119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7" name="Freeform 399"/>
            <p:cNvSpPr>
              <a:spLocks/>
            </p:cNvSpPr>
            <p:nvPr/>
          </p:nvSpPr>
          <p:spPr bwMode="auto">
            <a:xfrm>
              <a:off x="4162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2 w 186"/>
                <a:gd name="T3" fmla="*/ 0 h 32"/>
                <a:gd name="T4" fmla="*/ 185 w 186"/>
                <a:gd name="T5" fmla="*/ 0 h 32"/>
                <a:gd name="T6" fmla="*/ 146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6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8" name="Freeform 400"/>
            <p:cNvSpPr>
              <a:spLocks/>
            </p:cNvSpPr>
            <p:nvPr/>
          </p:nvSpPr>
          <p:spPr bwMode="auto">
            <a:xfrm>
              <a:off x="4161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4 w 193"/>
                <a:gd name="T3" fmla="*/ 0 h 40"/>
                <a:gd name="T4" fmla="*/ 192 w 193"/>
                <a:gd name="T5" fmla="*/ 0 h 40"/>
                <a:gd name="T6" fmla="*/ 152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2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9" name="Freeform 401"/>
            <p:cNvSpPr>
              <a:spLocks/>
            </p:cNvSpPr>
            <p:nvPr/>
          </p:nvSpPr>
          <p:spPr bwMode="auto">
            <a:xfrm>
              <a:off x="4298" y="3640"/>
              <a:ext cx="50" cy="196"/>
            </a:xfrm>
            <a:custGeom>
              <a:avLst/>
              <a:gdLst>
                <a:gd name="T0" fmla="*/ 25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5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5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5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0" name="Freeform 402"/>
            <p:cNvSpPr>
              <a:spLocks/>
            </p:cNvSpPr>
            <p:nvPr/>
          </p:nvSpPr>
          <p:spPr bwMode="auto">
            <a:xfrm>
              <a:off x="4296" y="3640"/>
              <a:ext cx="58" cy="204"/>
            </a:xfrm>
            <a:custGeom>
              <a:avLst/>
              <a:gdLst>
                <a:gd name="T0" fmla="*/ 30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0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0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1" name="Freeform 403"/>
            <p:cNvSpPr>
              <a:spLocks/>
            </p:cNvSpPr>
            <p:nvPr/>
          </p:nvSpPr>
          <p:spPr bwMode="auto">
            <a:xfrm>
              <a:off x="4162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2 w 186"/>
                <a:gd name="T3" fmla="*/ 0 h 33"/>
                <a:gd name="T4" fmla="*/ 185 w 186"/>
                <a:gd name="T5" fmla="*/ 0 h 33"/>
                <a:gd name="T6" fmla="*/ 146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6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2" name="Freeform 404"/>
            <p:cNvSpPr>
              <a:spLocks/>
            </p:cNvSpPr>
            <p:nvPr/>
          </p:nvSpPr>
          <p:spPr bwMode="auto">
            <a:xfrm>
              <a:off x="4161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4 w 193"/>
                <a:gd name="T3" fmla="*/ 0 h 41"/>
                <a:gd name="T4" fmla="*/ 192 w 193"/>
                <a:gd name="T5" fmla="*/ 0 h 41"/>
                <a:gd name="T6" fmla="*/ 152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2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3" name="Freeform 405"/>
            <p:cNvSpPr>
              <a:spLocks/>
            </p:cNvSpPr>
            <p:nvPr/>
          </p:nvSpPr>
          <p:spPr bwMode="auto">
            <a:xfrm>
              <a:off x="4298" y="3389"/>
              <a:ext cx="50" cy="196"/>
            </a:xfrm>
            <a:custGeom>
              <a:avLst/>
              <a:gdLst>
                <a:gd name="T0" fmla="*/ 25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5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5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5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4" name="Freeform 406"/>
            <p:cNvSpPr>
              <a:spLocks/>
            </p:cNvSpPr>
            <p:nvPr/>
          </p:nvSpPr>
          <p:spPr bwMode="auto">
            <a:xfrm>
              <a:off x="4296" y="3389"/>
              <a:ext cx="58" cy="203"/>
            </a:xfrm>
            <a:custGeom>
              <a:avLst/>
              <a:gdLst>
                <a:gd name="T0" fmla="*/ 30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0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0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0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5" name="Freeform 407"/>
            <p:cNvSpPr>
              <a:spLocks/>
            </p:cNvSpPr>
            <p:nvPr/>
          </p:nvSpPr>
          <p:spPr bwMode="auto">
            <a:xfrm>
              <a:off x="4337" y="3640"/>
              <a:ext cx="186" cy="32"/>
            </a:xfrm>
            <a:custGeom>
              <a:avLst/>
              <a:gdLst>
                <a:gd name="T0" fmla="*/ 0 w 186"/>
                <a:gd name="T1" fmla="*/ 20 h 32"/>
                <a:gd name="T2" fmla="*/ 22 w 186"/>
                <a:gd name="T3" fmla="*/ 0 h 32"/>
                <a:gd name="T4" fmla="*/ 185 w 186"/>
                <a:gd name="T5" fmla="*/ 0 h 32"/>
                <a:gd name="T6" fmla="*/ 145 w 186"/>
                <a:gd name="T7" fmla="*/ 31 h 32"/>
                <a:gd name="T8" fmla="*/ 0 w 186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2"/>
                <a:gd name="T17" fmla="*/ 186 w 1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2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6" name="Freeform 408"/>
            <p:cNvSpPr>
              <a:spLocks/>
            </p:cNvSpPr>
            <p:nvPr/>
          </p:nvSpPr>
          <p:spPr bwMode="auto">
            <a:xfrm>
              <a:off x="4336" y="3640"/>
              <a:ext cx="193" cy="40"/>
            </a:xfrm>
            <a:custGeom>
              <a:avLst/>
              <a:gdLst>
                <a:gd name="T0" fmla="*/ 0 w 193"/>
                <a:gd name="T1" fmla="*/ 25 h 40"/>
                <a:gd name="T2" fmla="*/ 24 w 193"/>
                <a:gd name="T3" fmla="*/ 0 h 40"/>
                <a:gd name="T4" fmla="*/ 192 w 193"/>
                <a:gd name="T5" fmla="*/ 0 h 40"/>
                <a:gd name="T6" fmla="*/ 151 w 193"/>
                <a:gd name="T7" fmla="*/ 39 h 40"/>
                <a:gd name="T8" fmla="*/ 0 w 193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0"/>
                <a:gd name="T17" fmla="*/ 193 w 19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0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7" name="Freeform 409"/>
            <p:cNvSpPr>
              <a:spLocks/>
            </p:cNvSpPr>
            <p:nvPr/>
          </p:nvSpPr>
          <p:spPr bwMode="auto">
            <a:xfrm>
              <a:off x="4473" y="3640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4 h 196"/>
                <a:gd name="T4" fmla="*/ 49 w 50"/>
                <a:gd name="T5" fmla="*/ 0 h 196"/>
                <a:gd name="T6" fmla="*/ 49 w 50"/>
                <a:gd name="T7" fmla="*/ 174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4"/>
                  </a:lnTo>
                  <a:lnTo>
                    <a:pt x="49" y="0"/>
                  </a:lnTo>
                  <a:lnTo>
                    <a:pt x="49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8" name="Freeform 410"/>
            <p:cNvSpPr>
              <a:spLocks/>
            </p:cNvSpPr>
            <p:nvPr/>
          </p:nvSpPr>
          <p:spPr bwMode="auto">
            <a:xfrm>
              <a:off x="4471" y="3640"/>
              <a:ext cx="58" cy="204"/>
            </a:xfrm>
            <a:custGeom>
              <a:avLst/>
              <a:gdLst>
                <a:gd name="T0" fmla="*/ 31 w 58"/>
                <a:gd name="T1" fmla="*/ 203 h 204"/>
                <a:gd name="T2" fmla="*/ 0 w 58"/>
                <a:gd name="T3" fmla="*/ 56 h 204"/>
                <a:gd name="T4" fmla="*/ 57 w 58"/>
                <a:gd name="T5" fmla="*/ 0 h 204"/>
                <a:gd name="T6" fmla="*/ 57 w 58"/>
                <a:gd name="T7" fmla="*/ 181 h 204"/>
                <a:gd name="T8" fmla="*/ 31 w 58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4"/>
                <a:gd name="T17" fmla="*/ 58 w 5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4">
                  <a:moveTo>
                    <a:pt x="31" y="203"/>
                  </a:moveTo>
                  <a:lnTo>
                    <a:pt x="0" y="56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9" name="Freeform 411"/>
            <p:cNvSpPr>
              <a:spLocks/>
            </p:cNvSpPr>
            <p:nvPr/>
          </p:nvSpPr>
          <p:spPr bwMode="auto">
            <a:xfrm>
              <a:off x="4337" y="3389"/>
              <a:ext cx="186" cy="33"/>
            </a:xfrm>
            <a:custGeom>
              <a:avLst/>
              <a:gdLst>
                <a:gd name="T0" fmla="*/ 0 w 186"/>
                <a:gd name="T1" fmla="*/ 20 h 33"/>
                <a:gd name="T2" fmla="*/ 22 w 186"/>
                <a:gd name="T3" fmla="*/ 0 h 33"/>
                <a:gd name="T4" fmla="*/ 185 w 186"/>
                <a:gd name="T5" fmla="*/ 0 h 33"/>
                <a:gd name="T6" fmla="*/ 145 w 186"/>
                <a:gd name="T7" fmla="*/ 32 h 33"/>
                <a:gd name="T8" fmla="*/ 0 w 186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33"/>
                <a:gd name="T17" fmla="*/ 186 w 18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33">
                  <a:moveTo>
                    <a:pt x="0" y="20"/>
                  </a:moveTo>
                  <a:lnTo>
                    <a:pt x="22" y="0"/>
                  </a:lnTo>
                  <a:lnTo>
                    <a:pt x="185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0" name="Freeform 412"/>
            <p:cNvSpPr>
              <a:spLocks/>
            </p:cNvSpPr>
            <p:nvPr/>
          </p:nvSpPr>
          <p:spPr bwMode="auto">
            <a:xfrm>
              <a:off x="4336" y="3389"/>
              <a:ext cx="193" cy="41"/>
            </a:xfrm>
            <a:custGeom>
              <a:avLst/>
              <a:gdLst>
                <a:gd name="T0" fmla="*/ 0 w 193"/>
                <a:gd name="T1" fmla="*/ 25 h 41"/>
                <a:gd name="T2" fmla="*/ 24 w 193"/>
                <a:gd name="T3" fmla="*/ 0 h 41"/>
                <a:gd name="T4" fmla="*/ 192 w 193"/>
                <a:gd name="T5" fmla="*/ 0 h 41"/>
                <a:gd name="T6" fmla="*/ 151 w 193"/>
                <a:gd name="T7" fmla="*/ 40 h 41"/>
                <a:gd name="T8" fmla="*/ 0 w 193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1"/>
                <a:gd name="T17" fmla="*/ 193 w 19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1">
                  <a:moveTo>
                    <a:pt x="0" y="25"/>
                  </a:moveTo>
                  <a:lnTo>
                    <a:pt x="24" y="0"/>
                  </a:lnTo>
                  <a:lnTo>
                    <a:pt x="192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1" name="Freeform 413"/>
            <p:cNvSpPr>
              <a:spLocks/>
            </p:cNvSpPr>
            <p:nvPr/>
          </p:nvSpPr>
          <p:spPr bwMode="auto">
            <a:xfrm>
              <a:off x="4473" y="3389"/>
              <a:ext cx="50" cy="196"/>
            </a:xfrm>
            <a:custGeom>
              <a:avLst/>
              <a:gdLst>
                <a:gd name="T0" fmla="*/ 26 w 50"/>
                <a:gd name="T1" fmla="*/ 195 h 196"/>
                <a:gd name="T2" fmla="*/ 0 w 50"/>
                <a:gd name="T3" fmla="*/ 53 h 196"/>
                <a:gd name="T4" fmla="*/ 49 w 50"/>
                <a:gd name="T5" fmla="*/ 0 h 196"/>
                <a:gd name="T6" fmla="*/ 49 w 50"/>
                <a:gd name="T7" fmla="*/ 175 h 196"/>
                <a:gd name="T8" fmla="*/ 26 w 50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6"/>
                <a:gd name="T17" fmla="*/ 50 w 50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6">
                  <a:moveTo>
                    <a:pt x="26" y="195"/>
                  </a:moveTo>
                  <a:lnTo>
                    <a:pt x="0" y="53"/>
                  </a:lnTo>
                  <a:lnTo>
                    <a:pt x="49" y="0"/>
                  </a:lnTo>
                  <a:lnTo>
                    <a:pt x="49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2" name="Freeform 414"/>
            <p:cNvSpPr>
              <a:spLocks/>
            </p:cNvSpPr>
            <p:nvPr/>
          </p:nvSpPr>
          <p:spPr bwMode="auto">
            <a:xfrm>
              <a:off x="4471" y="3389"/>
              <a:ext cx="58" cy="203"/>
            </a:xfrm>
            <a:custGeom>
              <a:avLst/>
              <a:gdLst>
                <a:gd name="T0" fmla="*/ 31 w 58"/>
                <a:gd name="T1" fmla="*/ 202 h 203"/>
                <a:gd name="T2" fmla="*/ 0 w 58"/>
                <a:gd name="T3" fmla="*/ 55 h 203"/>
                <a:gd name="T4" fmla="*/ 57 w 58"/>
                <a:gd name="T5" fmla="*/ 0 h 203"/>
                <a:gd name="T6" fmla="*/ 57 w 58"/>
                <a:gd name="T7" fmla="*/ 181 h 203"/>
                <a:gd name="T8" fmla="*/ 31 w 58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3"/>
                <a:gd name="T17" fmla="*/ 58 w 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3">
                  <a:moveTo>
                    <a:pt x="31" y="202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57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3" name="Freeform 415"/>
            <p:cNvSpPr>
              <a:spLocks/>
            </p:cNvSpPr>
            <p:nvPr/>
          </p:nvSpPr>
          <p:spPr bwMode="auto">
            <a:xfrm>
              <a:off x="4516" y="3640"/>
              <a:ext cx="187" cy="32"/>
            </a:xfrm>
            <a:custGeom>
              <a:avLst/>
              <a:gdLst>
                <a:gd name="T0" fmla="*/ 0 w 187"/>
                <a:gd name="T1" fmla="*/ 20 h 32"/>
                <a:gd name="T2" fmla="*/ 22 w 187"/>
                <a:gd name="T3" fmla="*/ 0 h 32"/>
                <a:gd name="T4" fmla="*/ 186 w 187"/>
                <a:gd name="T5" fmla="*/ 0 h 32"/>
                <a:gd name="T6" fmla="*/ 145 w 187"/>
                <a:gd name="T7" fmla="*/ 31 h 32"/>
                <a:gd name="T8" fmla="*/ 0 w 187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2"/>
                <a:gd name="T17" fmla="*/ 187 w 1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2">
                  <a:moveTo>
                    <a:pt x="0" y="20"/>
                  </a:moveTo>
                  <a:lnTo>
                    <a:pt x="22" y="0"/>
                  </a:lnTo>
                  <a:lnTo>
                    <a:pt x="186" y="0"/>
                  </a:lnTo>
                  <a:lnTo>
                    <a:pt x="145" y="31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4" name="Freeform 416"/>
            <p:cNvSpPr>
              <a:spLocks/>
            </p:cNvSpPr>
            <p:nvPr/>
          </p:nvSpPr>
          <p:spPr bwMode="auto">
            <a:xfrm>
              <a:off x="4514" y="3640"/>
              <a:ext cx="195" cy="40"/>
            </a:xfrm>
            <a:custGeom>
              <a:avLst/>
              <a:gdLst>
                <a:gd name="T0" fmla="*/ 0 w 195"/>
                <a:gd name="T1" fmla="*/ 25 h 40"/>
                <a:gd name="T2" fmla="*/ 24 w 195"/>
                <a:gd name="T3" fmla="*/ 0 h 40"/>
                <a:gd name="T4" fmla="*/ 194 w 195"/>
                <a:gd name="T5" fmla="*/ 0 h 40"/>
                <a:gd name="T6" fmla="*/ 151 w 195"/>
                <a:gd name="T7" fmla="*/ 39 h 40"/>
                <a:gd name="T8" fmla="*/ 0 w 195"/>
                <a:gd name="T9" fmla="*/ 2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0"/>
                <a:gd name="T17" fmla="*/ 195 w 19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0">
                  <a:moveTo>
                    <a:pt x="0" y="25"/>
                  </a:moveTo>
                  <a:lnTo>
                    <a:pt x="24" y="0"/>
                  </a:lnTo>
                  <a:lnTo>
                    <a:pt x="194" y="0"/>
                  </a:lnTo>
                  <a:lnTo>
                    <a:pt x="151" y="39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5" name="Freeform 417"/>
            <p:cNvSpPr>
              <a:spLocks/>
            </p:cNvSpPr>
            <p:nvPr/>
          </p:nvSpPr>
          <p:spPr bwMode="auto">
            <a:xfrm>
              <a:off x="4651" y="3640"/>
              <a:ext cx="52" cy="196"/>
            </a:xfrm>
            <a:custGeom>
              <a:avLst/>
              <a:gdLst>
                <a:gd name="T0" fmla="*/ 26 w 52"/>
                <a:gd name="T1" fmla="*/ 195 h 196"/>
                <a:gd name="T2" fmla="*/ 0 w 52"/>
                <a:gd name="T3" fmla="*/ 54 h 196"/>
                <a:gd name="T4" fmla="*/ 51 w 52"/>
                <a:gd name="T5" fmla="*/ 0 h 196"/>
                <a:gd name="T6" fmla="*/ 51 w 52"/>
                <a:gd name="T7" fmla="*/ 174 h 196"/>
                <a:gd name="T8" fmla="*/ 26 w 52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96"/>
                <a:gd name="T17" fmla="*/ 52 w 5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96">
                  <a:moveTo>
                    <a:pt x="26" y="195"/>
                  </a:moveTo>
                  <a:lnTo>
                    <a:pt x="0" y="54"/>
                  </a:lnTo>
                  <a:lnTo>
                    <a:pt x="51" y="0"/>
                  </a:lnTo>
                  <a:lnTo>
                    <a:pt x="51" y="174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6" name="Freeform 418"/>
            <p:cNvSpPr>
              <a:spLocks/>
            </p:cNvSpPr>
            <p:nvPr/>
          </p:nvSpPr>
          <p:spPr bwMode="auto">
            <a:xfrm>
              <a:off x="4650" y="3640"/>
              <a:ext cx="59" cy="204"/>
            </a:xfrm>
            <a:custGeom>
              <a:avLst/>
              <a:gdLst>
                <a:gd name="T0" fmla="*/ 31 w 59"/>
                <a:gd name="T1" fmla="*/ 203 h 204"/>
                <a:gd name="T2" fmla="*/ 0 w 59"/>
                <a:gd name="T3" fmla="*/ 56 h 204"/>
                <a:gd name="T4" fmla="*/ 58 w 59"/>
                <a:gd name="T5" fmla="*/ 0 h 204"/>
                <a:gd name="T6" fmla="*/ 58 w 59"/>
                <a:gd name="T7" fmla="*/ 181 h 204"/>
                <a:gd name="T8" fmla="*/ 31 w 59"/>
                <a:gd name="T9" fmla="*/ 203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04"/>
                <a:gd name="T17" fmla="*/ 59 w 59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04">
                  <a:moveTo>
                    <a:pt x="31" y="203"/>
                  </a:moveTo>
                  <a:lnTo>
                    <a:pt x="0" y="56"/>
                  </a:lnTo>
                  <a:lnTo>
                    <a:pt x="58" y="0"/>
                  </a:lnTo>
                  <a:lnTo>
                    <a:pt x="58" y="181"/>
                  </a:lnTo>
                  <a:lnTo>
                    <a:pt x="31" y="2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7" name="Freeform 419"/>
            <p:cNvSpPr>
              <a:spLocks/>
            </p:cNvSpPr>
            <p:nvPr/>
          </p:nvSpPr>
          <p:spPr bwMode="auto">
            <a:xfrm>
              <a:off x="4516" y="3389"/>
              <a:ext cx="187" cy="33"/>
            </a:xfrm>
            <a:custGeom>
              <a:avLst/>
              <a:gdLst>
                <a:gd name="T0" fmla="*/ 0 w 187"/>
                <a:gd name="T1" fmla="*/ 20 h 33"/>
                <a:gd name="T2" fmla="*/ 22 w 187"/>
                <a:gd name="T3" fmla="*/ 0 h 33"/>
                <a:gd name="T4" fmla="*/ 186 w 187"/>
                <a:gd name="T5" fmla="*/ 0 h 33"/>
                <a:gd name="T6" fmla="*/ 145 w 187"/>
                <a:gd name="T7" fmla="*/ 32 h 33"/>
                <a:gd name="T8" fmla="*/ 0 w 187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33"/>
                <a:gd name="T17" fmla="*/ 187 w 1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33">
                  <a:moveTo>
                    <a:pt x="0" y="20"/>
                  </a:moveTo>
                  <a:lnTo>
                    <a:pt x="22" y="0"/>
                  </a:lnTo>
                  <a:lnTo>
                    <a:pt x="186" y="0"/>
                  </a:lnTo>
                  <a:lnTo>
                    <a:pt x="145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8" name="Freeform 420"/>
            <p:cNvSpPr>
              <a:spLocks/>
            </p:cNvSpPr>
            <p:nvPr/>
          </p:nvSpPr>
          <p:spPr bwMode="auto">
            <a:xfrm>
              <a:off x="4514" y="3389"/>
              <a:ext cx="195" cy="41"/>
            </a:xfrm>
            <a:custGeom>
              <a:avLst/>
              <a:gdLst>
                <a:gd name="T0" fmla="*/ 0 w 195"/>
                <a:gd name="T1" fmla="*/ 25 h 41"/>
                <a:gd name="T2" fmla="*/ 24 w 195"/>
                <a:gd name="T3" fmla="*/ 0 h 41"/>
                <a:gd name="T4" fmla="*/ 194 w 195"/>
                <a:gd name="T5" fmla="*/ 0 h 41"/>
                <a:gd name="T6" fmla="*/ 151 w 195"/>
                <a:gd name="T7" fmla="*/ 40 h 41"/>
                <a:gd name="T8" fmla="*/ 0 w 195"/>
                <a:gd name="T9" fmla="*/ 2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41"/>
                <a:gd name="T17" fmla="*/ 195 w 19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41">
                  <a:moveTo>
                    <a:pt x="0" y="25"/>
                  </a:moveTo>
                  <a:lnTo>
                    <a:pt x="24" y="0"/>
                  </a:lnTo>
                  <a:lnTo>
                    <a:pt x="194" y="0"/>
                  </a:lnTo>
                  <a:lnTo>
                    <a:pt x="151" y="40"/>
                  </a:lnTo>
                  <a:lnTo>
                    <a:pt x="0" y="2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9" name="Freeform 421"/>
            <p:cNvSpPr>
              <a:spLocks/>
            </p:cNvSpPr>
            <p:nvPr/>
          </p:nvSpPr>
          <p:spPr bwMode="auto">
            <a:xfrm>
              <a:off x="4651" y="3389"/>
              <a:ext cx="52" cy="196"/>
            </a:xfrm>
            <a:custGeom>
              <a:avLst/>
              <a:gdLst>
                <a:gd name="T0" fmla="*/ 26 w 52"/>
                <a:gd name="T1" fmla="*/ 195 h 196"/>
                <a:gd name="T2" fmla="*/ 0 w 52"/>
                <a:gd name="T3" fmla="*/ 53 h 196"/>
                <a:gd name="T4" fmla="*/ 51 w 52"/>
                <a:gd name="T5" fmla="*/ 0 h 196"/>
                <a:gd name="T6" fmla="*/ 51 w 52"/>
                <a:gd name="T7" fmla="*/ 175 h 196"/>
                <a:gd name="T8" fmla="*/ 26 w 52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96"/>
                <a:gd name="T17" fmla="*/ 52 w 52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96">
                  <a:moveTo>
                    <a:pt x="26" y="195"/>
                  </a:moveTo>
                  <a:lnTo>
                    <a:pt x="0" y="53"/>
                  </a:lnTo>
                  <a:lnTo>
                    <a:pt x="51" y="0"/>
                  </a:lnTo>
                  <a:lnTo>
                    <a:pt x="51" y="175"/>
                  </a:lnTo>
                  <a:lnTo>
                    <a:pt x="26" y="19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0" name="Freeform 422"/>
            <p:cNvSpPr>
              <a:spLocks/>
            </p:cNvSpPr>
            <p:nvPr/>
          </p:nvSpPr>
          <p:spPr bwMode="auto">
            <a:xfrm>
              <a:off x="4650" y="3389"/>
              <a:ext cx="59" cy="203"/>
            </a:xfrm>
            <a:custGeom>
              <a:avLst/>
              <a:gdLst>
                <a:gd name="T0" fmla="*/ 31 w 59"/>
                <a:gd name="T1" fmla="*/ 202 h 203"/>
                <a:gd name="T2" fmla="*/ 0 w 59"/>
                <a:gd name="T3" fmla="*/ 55 h 203"/>
                <a:gd name="T4" fmla="*/ 58 w 59"/>
                <a:gd name="T5" fmla="*/ 0 h 203"/>
                <a:gd name="T6" fmla="*/ 58 w 59"/>
                <a:gd name="T7" fmla="*/ 181 h 203"/>
                <a:gd name="T8" fmla="*/ 31 w 59"/>
                <a:gd name="T9" fmla="*/ 202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03"/>
                <a:gd name="T17" fmla="*/ 59 w 59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03">
                  <a:moveTo>
                    <a:pt x="31" y="202"/>
                  </a:moveTo>
                  <a:lnTo>
                    <a:pt x="0" y="55"/>
                  </a:lnTo>
                  <a:lnTo>
                    <a:pt x="58" y="0"/>
                  </a:lnTo>
                  <a:lnTo>
                    <a:pt x="58" y="181"/>
                  </a:lnTo>
                  <a:lnTo>
                    <a:pt x="31" y="2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1" name="Freeform 423"/>
            <p:cNvSpPr>
              <a:spLocks/>
            </p:cNvSpPr>
            <p:nvPr/>
          </p:nvSpPr>
          <p:spPr bwMode="auto">
            <a:xfrm>
              <a:off x="4995" y="2807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2" name="Freeform 424"/>
            <p:cNvSpPr>
              <a:spLocks/>
            </p:cNvSpPr>
            <p:nvPr/>
          </p:nvSpPr>
          <p:spPr bwMode="auto">
            <a:xfrm>
              <a:off x="4994" y="2807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3" name="Freeform 425"/>
            <p:cNvSpPr>
              <a:spLocks/>
            </p:cNvSpPr>
            <p:nvPr/>
          </p:nvSpPr>
          <p:spPr bwMode="auto">
            <a:xfrm>
              <a:off x="4995" y="246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4" name="Freeform 426"/>
            <p:cNvSpPr>
              <a:spLocks/>
            </p:cNvSpPr>
            <p:nvPr/>
          </p:nvSpPr>
          <p:spPr bwMode="auto">
            <a:xfrm>
              <a:off x="4994" y="246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5" name="Freeform 427"/>
            <p:cNvSpPr>
              <a:spLocks/>
            </p:cNvSpPr>
            <p:nvPr/>
          </p:nvSpPr>
          <p:spPr bwMode="auto">
            <a:xfrm>
              <a:off x="4995" y="2086"/>
              <a:ext cx="248" cy="260"/>
            </a:xfrm>
            <a:custGeom>
              <a:avLst/>
              <a:gdLst>
                <a:gd name="T0" fmla="*/ 0 w 248"/>
                <a:gd name="T1" fmla="*/ 259 h 260"/>
                <a:gd name="T2" fmla="*/ 0 w 248"/>
                <a:gd name="T3" fmla="*/ 0 h 260"/>
                <a:gd name="T4" fmla="*/ 247 w 248"/>
                <a:gd name="T5" fmla="*/ 0 h 260"/>
                <a:gd name="T6" fmla="*/ 247 w 248"/>
                <a:gd name="T7" fmla="*/ 259 h 260"/>
                <a:gd name="T8" fmla="*/ 0 w 248"/>
                <a:gd name="T9" fmla="*/ 259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0"/>
                <a:gd name="T17" fmla="*/ 248 w 248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0">
                  <a:moveTo>
                    <a:pt x="0" y="259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59"/>
                  </a:lnTo>
                  <a:lnTo>
                    <a:pt x="0" y="259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6" name="Freeform 428"/>
            <p:cNvSpPr>
              <a:spLocks/>
            </p:cNvSpPr>
            <p:nvPr/>
          </p:nvSpPr>
          <p:spPr bwMode="auto">
            <a:xfrm>
              <a:off x="4994" y="2086"/>
              <a:ext cx="255" cy="268"/>
            </a:xfrm>
            <a:custGeom>
              <a:avLst/>
              <a:gdLst>
                <a:gd name="T0" fmla="*/ 0 w 255"/>
                <a:gd name="T1" fmla="*/ 267 h 268"/>
                <a:gd name="T2" fmla="*/ 0 w 255"/>
                <a:gd name="T3" fmla="*/ 0 h 268"/>
                <a:gd name="T4" fmla="*/ 254 w 255"/>
                <a:gd name="T5" fmla="*/ 0 h 268"/>
                <a:gd name="T6" fmla="*/ 254 w 255"/>
                <a:gd name="T7" fmla="*/ 267 h 268"/>
                <a:gd name="T8" fmla="*/ 0 w 255"/>
                <a:gd name="T9" fmla="*/ 26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8"/>
                <a:gd name="T17" fmla="*/ 255 w 255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8">
                  <a:moveTo>
                    <a:pt x="0" y="267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7"/>
                  </a:lnTo>
                  <a:lnTo>
                    <a:pt x="0" y="26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7" name="Freeform 429"/>
            <p:cNvSpPr>
              <a:spLocks/>
            </p:cNvSpPr>
            <p:nvPr/>
          </p:nvSpPr>
          <p:spPr bwMode="auto">
            <a:xfrm>
              <a:off x="4995" y="1737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8" name="Freeform 430"/>
            <p:cNvSpPr>
              <a:spLocks/>
            </p:cNvSpPr>
            <p:nvPr/>
          </p:nvSpPr>
          <p:spPr bwMode="auto">
            <a:xfrm>
              <a:off x="4994" y="1737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9" name="Freeform 431"/>
            <p:cNvSpPr>
              <a:spLocks/>
            </p:cNvSpPr>
            <p:nvPr/>
          </p:nvSpPr>
          <p:spPr bwMode="auto">
            <a:xfrm>
              <a:off x="4995" y="1368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0" name="Freeform 432"/>
            <p:cNvSpPr>
              <a:spLocks/>
            </p:cNvSpPr>
            <p:nvPr/>
          </p:nvSpPr>
          <p:spPr bwMode="auto">
            <a:xfrm>
              <a:off x="4994" y="1368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1" name="Freeform 433"/>
            <p:cNvSpPr>
              <a:spLocks/>
            </p:cNvSpPr>
            <p:nvPr/>
          </p:nvSpPr>
          <p:spPr bwMode="auto">
            <a:xfrm>
              <a:off x="4995" y="1006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2" name="Freeform 434"/>
            <p:cNvSpPr>
              <a:spLocks/>
            </p:cNvSpPr>
            <p:nvPr/>
          </p:nvSpPr>
          <p:spPr bwMode="auto">
            <a:xfrm>
              <a:off x="4994" y="1006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3" name="Freeform 435"/>
            <p:cNvSpPr>
              <a:spLocks/>
            </p:cNvSpPr>
            <p:nvPr/>
          </p:nvSpPr>
          <p:spPr bwMode="auto">
            <a:xfrm>
              <a:off x="472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4" name="Freeform 436"/>
            <p:cNvSpPr>
              <a:spLocks/>
            </p:cNvSpPr>
            <p:nvPr/>
          </p:nvSpPr>
          <p:spPr bwMode="auto">
            <a:xfrm>
              <a:off x="470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5" name="Freeform 437"/>
            <p:cNvSpPr>
              <a:spLocks/>
            </p:cNvSpPr>
            <p:nvPr/>
          </p:nvSpPr>
          <p:spPr bwMode="auto">
            <a:xfrm>
              <a:off x="472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6" name="Freeform 438"/>
            <p:cNvSpPr>
              <a:spLocks/>
            </p:cNvSpPr>
            <p:nvPr/>
          </p:nvSpPr>
          <p:spPr bwMode="auto">
            <a:xfrm>
              <a:off x="470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7" name="Freeform 439"/>
            <p:cNvSpPr>
              <a:spLocks/>
            </p:cNvSpPr>
            <p:nvPr/>
          </p:nvSpPr>
          <p:spPr bwMode="auto">
            <a:xfrm>
              <a:off x="472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8" name="Freeform 440"/>
            <p:cNvSpPr>
              <a:spLocks/>
            </p:cNvSpPr>
            <p:nvPr/>
          </p:nvSpPr>
          <p:spPr bwMode="auto">
            <a:xfrm>
              <a:off x="470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9" name="Freeform 441"/>
            <p:cNvSpPr>
              <a:spLocks/>
            </p:cNvSpPr>
            <p:nvPr/>
          </p:nvSpPr>
          <p:spPr bwMode="auto">
            <a:xfrm>
              <a:off x="472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0" name="Freeform 442"/>
            <p:cNvSpPr>
              <a:spLocks/>
            </p:cNvSpPr>
            <p:nvPr/>
          </p:nvSpPr>
          <p:spPr bwMode="auto">
            <a:xfrm>
              <a:off x="470" y="174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1" name="Freeform 443"/>
            <p:cNvSpPr>
              <a:spLocks/>
            </p:cNvSpPr>
            <p:nvPr/>
          </p:nvSpPr>
          <p:spPr bwMode="auto">
            <a:xfrm>
              <a:off x="472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2" name="Freeform 444"/>
            <p:cNvSpPr>
              <a:spLocks/>
            </p:cNvSpPr>
            <p:nvPr/>
          </p:nvSpPr>
          <p:spPr bwMode="auto">
            <a:xfrm>
              <a:off x="470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3" name="Freeform 445"/>
            <p:cNvSpPr>
              <a:spLocks/>
            </p:cNvSpPr>
            <p:nvPr/>
          </p:nvSpPr>
          <p:spPr bwMode="auto">
            <a:xfrm>
              <a:off x="472" y="1006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4" name="Freeform 446"/>
            <p:cNvSpPr>
              <a:spLocks/>
            </p:cNvSpPr>
            <p:nvPr/>
          </p:nvSpPr>
          <p:spPr bwMode="auto">
            <a:xfrm>
              <a:off x="470" y="1006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5" name="Freeform 447"/>
            <p:cNvSpPr>
              <a:spLocks/>
            </p:cNvSpPr>
            <p:nvPr/>
          </p:nvSpPr>
          <p:spPr bwMode="auto">
            <a:xfrm>
              <a:off x="735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6" name="Freeform 448"/>
            <p:cNvSpPr>
              <a:spLocks/>
            </p:cNvSpPr>
            <p:nvPr/>
          </p:nvSpPr>
          <p:spPr bwMode="auto">
            <a:xfrm>
              <a:off x="734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7" name="Freeform 449"/>
            <p:cNvSpPr>
              <a:spLocks/>
            </p:cNvSpPr>
            <p:nvPr/>
          </p:nvSpPr>
          <p:spPr bwMode="auto">
            <a:xfrm>
              <a:off x="735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8" name="Freeform 450"/>
            <p:cNvSpPr>
              <a:spLocks/>
            </p:cNvSpPr>
            <p:nvPr/>
          </p:nvSpPr>
          <p:spPr bwMode="auto">
            <a:xfrm>
              <a:off x="734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9" name="Freeform 451"/>
            <p:cNvSpPr>
              <a:spLocks/>
            </p:cNvSpPr>
            <p:nvPr/>
          </p:nvSpPr>
          <p:spPr bwMode="auto">
            <a:xfrm>
              <a:off x="735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0" name="Freeform 452"/>
            <p:cNvSpPr>
              <a:spLocks/>
            </p:cNvSpPr>
            <p:nvPr/>
          </p:nvSpPr>
          <p:spPr bwMode="auto">
            <a:xfrm>
              <a:off x="734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1" name="Freeform 453"/>
            <p:cNvSpPr>
              <a:spLocks/>
            </p:cNvSpPr>
            <p:nvPr/>
          </p:nvSpPr>
          <p:spPr bwMode="auto">
            <a:xfrm>
              <a:off x="735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2" name="Freeform 454"/>
            <p:cNvSpPr>
              <a:spLocks/>
            </p:cNvSpPr>
            <p:nvPr/>
          </p:nvSpPr>
          <p:spPr bwMode="auto">
            <a:xfrm>
              <a:off x="734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3" name="Freeform 455"/>
            <p:cNvSpPr>
              <a:spLocks/>
            </p:cNvSpPr>
            <p:nvPr/>
          </p:nvSpPr>
          <p:spPr bwMode="auto">
            <a:xfrm>
              <a:off x="735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4" name="Freeform 456"/>
            <p:cNvSpPr>
              <a:spLocks/>
            </p:cNvSpPr>
            <p:nvPr/>
          </p:nvSpPr>
          <p:spPr bwMode="auto">
            <a:xfrm>
              <a:off x="734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5" name="Freeform 457"/>
            <p:cNvSpPr>
              <a:spLocks/>
            </p:cNvSpPr>
            <p:nvPr/>
          </p:nvSpPr>
          <p:spPr bwMode="auto">
            <a:xfrm>
              <a:off x="1001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6" name="Freeform 458"/>
            <p:cNvSpPr>
              <a:spLocks/>
            </p:cNvSpPr>
            <p:nvPr/>
          </p:nvSpPr>
          <p:spPr bwMode="auto">
            <a:xfrm>
              <a:off x="999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7" name="Freeform 459"/>
            <p:cNvSpPr>
              <a:spLocks/>
            </p:cNvSpPr>
            <p:nvPr/>
          </p:nvSpPr>
          <p:spPr bwMode="auto">
            <a:xfrm>
              <a:off x="1001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8" name="Freeform 460"/>
            <p:cNvSpPr>
              <a:spLocks/>
            </p:cNvSpPr>
            <p:nvPr/>
          </p:nvSpPr>
          <p:spPr bwMode="auto">
            <a:xfrm>
              <a:off x="999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9" name="Freeform 461"/>
            <p:cNvSpPr>
              <a:spLocks/>
            </p:cNvSpPr>
            <p:nvPr/>
          </p:nvSpPr>
          <p:spPr bwMode="auto">
            <a:xfrm>
              <a:off x="1001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0" name="Freeform 462"/>
            <p:cNvSpPr>
              <a:spLocks/>
            </p:cNvSpPr>
            <p:nvPr/>
          </p:nvSpPr>
          <p:spPr bwMode="auto">
            <a:xfrm>
              <a:off x="999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1" name="Freeform 463"/>
            <p:cNvSpPr>
              <a:spLocks/>
            </p:cNvSpPr>
            <p:nvPr/>
          </p:nvSpPr>
          <p:spPr bwMode="auto">
            <a:xfrm>
              <a:off x="1263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2" name="Freeform 464"/>
            <p:cNvSpPr>
              <a:spLocks/>
            </p:cNvSpPr>
            <p:nvPr/>
          </p:nvSpPr>
          <p:spPr bwMode="auto">
            <a:xfrm>
              <a:off x="1262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3" name="Freeform 465"/>
            <p:cNvSpPr>
              <a:spLocks/>
            </p:cNvSpPr>
            <p:nvPr/>
          </p:nvSpPr>
          <p:spPr bwMode="auto">
            <a:xfrm>
              <a:off x="1263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4" name="Freeform 466"/>
            <p:cNvSpPr>
              <a:spLocks/>
            </p:cNvSpPr>
            <p:nvPr/>
          </p:nvSpPr>
          <p:spPr bwMode="auto">
            <a:xfrm>
              <a:off x="1262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5" name="Freeform 467"/>
            <p:cNvSpPr>
              <a:spLocks/>
            </p:cNvSpPr>
            <p:nvPr/>
          </p:nvSpPr>
          <p:spPr bwMode="auto">
            <a:xfrm>
              <a:off x="1263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6" name="Freeform 468"/>
            <p:cNvSpPr>
              <a:spLocks/>
            </p:cNvSpPr>
            <p:nvPr/>
          </p:nvSpPr>
          <p:spPr bwMode="auto">
            <a:xfrm>
              <a:off x="1262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7" name="Freeform 469"/>
            <p:cNvSpPr>
              <a:spLocks/>
            </p:cNvSpPr>
            <p:nvPr/>
          </p:nvSpPr>
          <p:spPr bwMode="auto">
            <a:xfrm>
              <a:off x="1528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8" name="Freeform 470"/>
            <p:cNvSpPr>
              <a:spLocks/>
            </p:cNvSpPr>
            <p:nvPr/>
          </p:nvSpPr>
          <p:spPr bwMode="auto">
            <a:xfrm>
              <a:off x="1527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9" name="Freeform 471"/>
            <p:cNvSpPr>
              <a:spLocks/>
            </p:cNvSpPr>
            <p:nvPr/>
          </p:nvSpPr>
          <p:spPr bwMode="auto">
            <a:xfrm>
              <a:off x="1528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0" name="Freeform 472"/>
            <p:cNvSpPr>
              <a:spLocks/>
            </p:cNvSpPr>
            <p:nvPr/>
          </p:nvSpPr>
          <p:spPr bwMode="auto">
            <a:xfrm>
              <a:off x="1527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1" name="Freeform 473"/>
            <p:cNvSpPr>
              <a:spLocks/>
            </p:cNvSpPr>
            <p:nvPr/>
          </p:nvSpPr>
          <p:spPr bwMode="auto">
            <a:xfrm>
              <a:off x="1528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2" name="Freeform 474"/>
            <p:cNvSpPr>
              <a:spLocks/>
            </p:cNvSpPr>
            <p:nvPr/>
          </p:nvSpPr>
          <p:spPr bwMode="auto">
            <a:xfrm>
              <a:off x="1527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3" name="Freeform 475"/>
            <p:cNvSpPr>
              <a:spLocks/>
            </p:cNvSpPr>
            <p:nvPr/>
          </p:nvSpPr>
          <p:spPr bwMode="auto">
            <a:xfrm>
              <a:off x="1792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4" name="Freeform 476"/>
            <p:cNvSpPr>
              <a:spLocks/>
            </p:cNvSpPr>
            <p:nvPr/>
          </p:nvSpPr>
          <p:spPr bwMode="auto">
            <a:xfrm>
              <a:off x="1791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5" name="Freeform 477"/>
            <p:cNvSpPr>
              <a:spLocks/>
            </p:cNvSpPr>
            <p:nvPr/>
          </p:nvSpPr>
          <p:spPr bwMode="auto">
            <a:xfrm>
              <a:off x="1792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6" name="Freeform 478"/>
            <p:cNvSpPr>
              <a:spLocks/>
            </p:cNvSpPr>
            <p:nvPr/>
          </p:nvSpPr>
          <p:spPr bwMode="auto">
            <a:xfrm>
              <a:off x="1791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7" name="Freeform 479"/>
            <p:cNvSpPr>
              <a:spLocks/>
            </p:cNvSpPr>
            <p:nvPr/>
          </p:nvSpPr>
          <p:spPr bwMode="auto">
            <a:xfrm>
              <a:off x="1792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8" name="Freeform 480"/>
            <p:cNvSpPr>
              <a:spLocks/>
            </p:cNvSpPr>
            <p:nvPr/>
          </p:nvSpPr>
          <p:spPr bwMode="auto">
            <a:xfrm>
              <a:off x="1791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9" name="Freeform 481"/>
            <p:cNvSpPr>
              <a:spLocks/>
            </p:cNvSpPr>
            <p:nvPr/>
          </p:nvSpPr>
          <p:spPr bwMode="auto">
            <a:xfrm>
              <a:off x="2065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0" name="Freeform 482"/>
            <p:cNvSpPr>
              <a:spLocks/>
            </p:cNvSpPr>
            <p:nvPr/>
          </p:nvSpPr>
          <p:spPr bwMode="auto">
            <a:xfrm>
              <a:off x="2063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1" name="Freeform 483"/>
            <p:cNvSpPr>
              <a:spLocks/>
            </p:cNvSpPr>
            <p:nvPr/>
          </p:nvSpPr>
          <p:spPr bwMode="auto">
            <a:xfrm>
              <a:off x="2065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2" name="Freeform 484"/>
            <p:cNvSpPr>
              <a:spLocks/>
            </p:cNvSpPr>
            <p:nvPr/>
          </p:nvSpPr>
          <p:spPr bwMode="auto">
            <a:xfrm>
              <a:off x="2063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3" name="Freeform 485"/>
            <p:cNvSpPr>
              <a:spLocks/>
            </p:cNvSpPr>
            <p:nvPr/>
          </p:nvSpPr>
          <p:spPr bwMode="auto">
            <a:xfrm>
              <a:off x="2065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4" name="Freeform 486"/>
            <p:cNvSpPr>
              <a:spLocks/>
            </p:cNvSpPr>
            <p:nvPr/>
          </p:nvSpPr>
          <p:spPr bwMode="auto">
            <a:xfrm>
              <a:off x="2063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5" name="Freeform 487"/>
            <p:cNvSpPr>
              <a:spLocks/>
            </p:cNvSpPr>
            <p:nvPr/>
          </p:nvSpPr>
          <p:spPr bwMode="auto">
            <a:xfrm>
              <a:off x="2335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6" name="Freeform 488"/>
            <p:cNvSpPr>
              <a:spLocks/>
            </p:cNvSpPr>
            <p:nvPr/>
          </p:nvSpPr>
          <p:spPr bwMode="auto">
            <a:xfrm>
              <a:off x="2334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7" name="Freeform 489"/>
            <p:cNvSpPr>
              <a:spLocks/>
            </p:cNvSpPr>
            <p:nvPr/>
          </p:nvSpPr>
          <p:spPr bwMode="auto">
            <a:xfrm>
              <a:off x="2335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8" name="Freeform 490"/>
            <p:cNvSpPr>
              <a:spLocks/>
            </p:cNvSpPr>
            <p:nvPr/>
          </p:nvSpPr>
          <p:spPr bwMode="auto">
            <a:xfrm>
              <a:off x="2334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9" name="Freeform 491"/>
            <p:cNvSpPr>
              <a:spLocks/>
            </p:cNvSpPr>
            <p:nvPr/>
          </p:nvSpPr>
          <p:spPr bwMode="auto">
            <a:xfrm>
              <a:off x="2335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0" name="Freeform 492"/>
            <p:cNvSpPr>
              <a:spLocks/>
            </p:cNvSpPr>
            <p:nvPr/>
          </p:nvSpPr>
          <p:spPr bwMode="auto">
            <a:xfrm>
              <a:off x="2334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1" name="Freeform 493"/>
            <p:cNvSpPr>
              <a:spLocks/>
            </p:cNvSpPr>
            <p:nvPr/>
          </p:nvSpPr>
          <p:spPr bwMode="auto">
            <a:xfrm>
              <a:off x="2599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2" name="Freeform 494"/>
            <p:cNvSpPr>
              <a:spLocks/>
            </p:cNvSpPr>
            <p:nvPr/>
          </p:nvSpPr>
          <p:spPr bwMode="auto">
            <a:xfrm>
              <a:off x="2598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3" name="Freeform 495"/>
            <p:cNvSpPr>
              <a:spLocks/>
            </p:cNvSpPr>
            <p:nvPr/>
          </p:nvSpPr>
          <p:spPr bwMode="auto">
            <a:xfrm>
              <a:off x="2599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4" name="Freeform 496"/>
            <p:cNvSpPr>
              <a:spLocks/>
            </p:cNvSpPr>
            <p:nvPr/>
          </p:nvSpPr>
          <p:spPr bwMode="auto">
            <a:xfrm>
              <a:off x="2598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5" name="Freeform 497"/>
            <p:cNvSpPr>
              <a:spLocks/>
            </p:cNvSpPr>
            <p:nvPr/>
          </p:nvSpPr>
          <p:spPr bwMode="auto">
            <a:xfrm>
              <a:off x="2599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6" name="Freeform 498"/>
            <p:cNvSpPr>
              <a:spLocks/>
            </p:cNvSpPr>
            <p:nvPr/>
          </p:nvSpPr>
          <p:spPr bwMode="auto">
            <a:xfrm>
              <a:off x="2598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7" name="Freeform 499"/>
            <p:cNvSpPr>
              <a:spLocks/>
            </p:cNvSpPr>
            <p:nvPr/>
          </p:nvSpPr>
          <p:spPr bwMode="auto">
            <a:xfrm>
              <a:off x="2863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8" name="Freeform 500"/>
            <p:cNvSpPr>
              <a:spLocks/>
            </p:cNvSpPr>
            <p:nvPr/>
          </p:nvSpPr>
          <p:spPr bwMode="auto">
            <a:xfrm>
              <a:off x="2862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9" name="Freeform 501"/>
            <p:cNvSpPr>
              <a:spLocks/>
            </p:cNvSpPr>
            <p:nvPr/>
          </p:nvSpPr>
          <p:spPr bwMode="auto">
            <a:xfrm>
              <a:off x="2863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0" name="Freeform 502"/>
            <p:cNvSpPr>
              <a:spLocks/>
            </p:cNvSpPr>
            <p:nvPr/>
          </p:nvSpPr>
          <p:spPr bwMode="auto">
            <a:xfrm>
              <a:off x="2862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1" name="Freeform 503"/>
            <p:cNvSpPr>
              <a:spLocks/>
            </p:cNvSpPr>
            <p:nvPr/>
          </p:nvSpPr>
          <p:spPr bwMode="auto">
            <a:xfrm>
              <a:off x="2863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2" name="Freeform 504"/>
            <p:cNvSpPr>
              <a:spLocks/>
            </p:cNvSpPr>
            <p:nvPr/>
          </p:nvSpPr>
          <p:spPr bwMode="auto">
            <a:xfrm>
              <a:off x="2862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3" name="Freeform 505"/>
            <p:cNvSpPr>
              <a:spLocks/>
            </p:cNvSpPr>
            <p:nvPr/>
          </p:nvSpPr>
          <p:spPr bwMode="auto">
            <a:xfrm>
              <a:off x="3129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4" name="Freeform 506"/>
            <p:cNvSpPr>
              <a:spLocks/>
            </p:cNvSpPr>
            <p:nvPr/>
          </p:nvSpPr>
          <p:spPr bwMode="auto">
            <a:xfrm>
              <a:off x="3127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5" name="Freeform 507"/>
            <p:cNvSpPr>
              <a:spLocks/>
            </p:cNvSpPr>
            <p:nvPr/>
          </p:nvSpPr>
          <p:spPr bwMode="auto">
            <a:xfrm>
              <a:off x="3129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6" name="Freeform 508"/>
            <p:cNvSpPr>
              <a:spLocks/>
            </p:cNvSpPr>
            <p:nvPr/>
          </p:nvSpPr>
          <p:spPr bwMode="auto">
            <a:xfrm>
              <a:off x="3127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7" name="Freeform 509"/>
            <p:cNvSpPr>
              <a:spLocks/>
            </p:cNvSpPr>
            <p:nvPr/>
          </p:nvSpPr>
          <p:spPr bwMode="auto">
            <a:xfrm>
              <a:off x="3129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8" name="Freeform 510"/>
            <p:cNvSpPr>
              <a:spLocks/>
            </p:cNvSpPr>
            <p:nvPr/>
          </p:nvSpPr>
          <p:spPr bwMode="auto">
            <a:xfrm>
              <a:off x="3127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9" name="Freeform 511"/>
            <p:cNvSpPr>
              <a:spLocks/>
            </p:cNvSpPr>
            <p:nvPr/>
          </p:nvSpPr>
          <p:spPr bwMode="auto">
            <a:xfrm>
              <a:off x="3386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0" name="Freeform 512"/>
            <p:cNvSpPr>
              <a:spLocks/>
            </p:cNvSpPr>
            <p:nvPr/>
          </p:nvSpPr>
          <p:spPr bwMode="auto">
            <a:xfrm>
              <a:off x="3385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1" name="Freeform 513"/>
            <p:cNvSpPr>
              <a:spLocks/>
            </p:cNvSpPr>
            <p:nvPr/>
          </p:nvSpPr>
          <p:spPr bwMode="auto">
            <a:xfrm>
              <a:off x="3386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2" name="Freeform 514"/>
            <p:cNvSpPr>
              <a:spLocks/>
            </p:cNvSpPr>
            <p:nvPr/>
          </p:nvSpPr>
          <p:spPr bwMode="auto">
            <a:xfrm>
              <a:off x="3385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3" name="Freeform 515"/>
            <p:cNvSpPr>
              <a:spLocks/>
            </p:cNvSpPr>
            <p:nvPr/>
          </p:nvSpPr>
          <p:spPr bwMode="auto">
            <a:xfrm>
              <a:off x="3386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4" name="Freeform 516"/>
            <p:cNvSpPr>
              <a:spLocks/>
            </p:cNvSpPr>
            <p:nvPr/>
          </p:nvSpPr>
          <p:spPr bwMode="auto">
            <a:xfrm>
              <a:off x="3385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5" name="Freeform 517"/>
            <p:cNvSpPr>
              <a:spLocks/>
            </p:cNvSpPr>
            <p:nvPr/>
          </p:nvSpPr>
          <p:spPr bwMode="auto">
            <a:xfrm>
              <a:off x="3653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6" name="Freeform 518"/>
            <p:cNvSpPr>
              <a:spLocks/>
            </p:cNvSpPr>
            <p:nvPr/>
          </p:nvSpPr>
          <p:spPr bwMode="auto">
            <a:xfrm>
              <a:off x="3652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7" name="Freeform 519"/>
            <p:cNvSpPr>
              <a:spLocks/>
            </p:cNvSpPr>
            <p:nvPr/>
          </p:nvSpPr>
          <p:spPr bwMode="auto">
            <a:xfrm>
              <a:off x="3653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8" name="Freeform 520"/>
            <p:cNvSpPr>
              <a:spLocks/>
            </p:cNvSpPr>
            <p:nvPr/>
          </p:nvSpPr>
          <p:spPr bwMode="auto">
            <a:xfrm>
              <a:off x="3652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9" name="Freeform 521"/>
            <p:cNvSpPr>
              <a:spLocks/>
            </p:cNvSpPr>
            <p:nvPr/>
          </p:nvSpPr>
          <p:spPr bwMode="auto">
            <a:xfrm>
              <a:off x="3653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0" name="Freeform 522"/>
            <p:cNvSpPr>
              <a:spLocks/>
            </p:cNvSpPr>
            <p:nvPr/>
          </p:nvSpPr>
          <p:spPr bwMode="auto">
            <a:xfrm>
              <a:off x="3652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1" name="Freeform 523"/>
            <p:cNvSpPr>
              <a:spLocks/>
            </p:cNvSpPr>
            <p:nvPr/>
          </p:nvSpPr>
          <p:spPr bwMode="auto">
            <a:xfrm>
              <a:off x="3653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2" name="Freeform 524"/>
            <p:cNvSpPr>
              <a:spLocks/>
            </p:cNvSpPr>
            <p:nvPr/>
          </p:nvSpPr>
          <p:spPr bwMode="auto">
            <a:xfrm>
              <a:off x="3652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3" name="Freeform 525"/>
            <p:cNvSpPr>
              <a:spLocks/>
            </p:cNvSpPr>
            <p:nvPr/>
          </p:nvSpPr>
          <p:spPr bwMode="auto">
            <a:xfrm>
              <a:off x="3653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4" name="Freeform 526"/>
            <p:cNvSpPr>
              <a:spLocks/>
            </p:cNvSpPr>
            <p:nvPr/>
          </p:nvSpPr>
          <p:spPr bwMode="auto">
            <a:xfrm>
              <a:off x="3652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5" name="Freeform 527"/>
            <p:cNvSpPr>
              <a:spLocks/>
            </p:cNvSpPr>
            <p:nvPr/>
          </p:nvSpPr>
          <p:spPr bwMode="auto">
            <a:xfrm>
              <a:off x="3918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6" name="Freeform 528"/>
            <p:cNvSpPr>
              <a:spLocks/>
            </p:cNvSpPr>
            <p:nvPr/>
          </p:nvSpPr>
          <p:spPr bwMode="auto">
            <a:xfrm>
              <a:off x="3917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7" name="Freeform 529"/>
            <p:cNvSpPr>
              <a:spLocks/>
            </p:cNvSpPr>
            <p:nvPr/>
          </p:nvSpPr>
          <p:spPr bwMode="auto">
            <a:xfrm>
              <a:off x="3918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8" name="Freeform 530"/>
            <p:cNvSpPr>
              <a:spLocks/>
            </p:cNvSpPr>
            <p:nvPr/>
          </p:nvSpPr>
          <p:spPr bwMode="auto">
            <a:xfrm>
              <a:off x="3917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9" name="Freeform 531"/>
            <p:cNvSpPr>
              <a:spLocks/>
            </p:cNvSpPr>
            <p:nvPr/>
          </p:nvSpPr>
          <p:spPr bwMode="auto">
            <a:xfrm>
              <a:off x="3918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0" name="Freeform 532"/>
            <p:cNvSpPr>
              <a:spLocks/>
            </p:cNvSpPr>
            <p:nvPr/>
          </p:nvSpPr>
          <p:spPr bwMode="auto">
            <a:xfrm>
              <a:off x="3917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1" name="Freeform 533"/>
            <p:cNvSpPr>
              <a:spLocks/>
            </p:cNvSpPr>
            <p:nvPr/>
          </p:nvSpPr>
          <p:spPr bwMode="auto">
            <a:xfrm>
              <a:off x="3918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2" name="Freeform 534"/>
            <p:cNvSpPr>
              <a:spLocks/>
            </p:cNvSpPr>
            <p:nvPr/>
          </p:nvSpPr>
          <p:spPr bwMode="auto">
            <a:xfrm>
              <a:off x="3917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3" name="Freeform 535"/>
            <p:cNvSpPr>
              <a:spLocks/>
            </p:cNvSpPr>
            <p:nvPr/>
          </p:nvSpPr>
          <p:spPr bwMode="auto">
            <a:xfrm>
              <a:off x="3918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4" name="Freeform 536"/>
            <p:cNvSpPr>
              <a:spLocks/>
            </p:cNvSpPr>
            <p:nvPr/>
          </p:nvSpPr>
          <p:spPr bwMode="auto">
            <a:xfrm>
              <a:off x="3917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5" name="Freeform 537"/>
            <p:cNvSpPr>
              <a:spLocks/>
            </p:cNvSpPr>
            <p:nvPr/>
          </p:nvSpPr>
          <p:spPr bwMode="auto">
            <a:xfrm>
              <a:off x="4190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6" name="Freeform 538"/>
            <p:cNvSpPr>
              <a:spLocks/>
            </p:cNvSpPr>
            <p:nvPr/>
          </p:nvSpPr>
          <p:spPr bwMode="auto">
            <a:xfrm>
              <a:off x="4188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7" name="Freeform 539"/>
            <p:cNvSpPr>
              <a:spLocks/>
            </p:cNvSpPr>
            <p:nvPr/>
          </p:nvSpPr>
          <p:spPr bwMode="auto">
            <a:xfrm>
              <a:off x="4190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8" name="Freeform 540"/>
            <p:cNvSpPr>
              <a:spLocks/>
            </p:cNvSpPr>
            <p:nvPr/>
          </p:nvSpPr>
          <p:spPr bwMode="auto">
            <a:xfrm>
              <a:off x="4188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9" name="Freeform 541"/>
            <p:cNvSpPr>
              <a:spLocks/>
            </p:cNvSpPr>
            <p:nvPr/>
          </p:nvSpPr>
          <p:spPr bwMode="auto">
            <a:xfrm>
              <a:off x="4190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0" name="Freeform 542"/>
            <p:cNvSpPr>
              <a:spLocks/>
            </p:cNvSpPr>
            <p:nvPr/>
          </p:nvSpPr>
          <p:spPr bwMode="auto">
            <a:xfrm>
              <a:off x="4188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1" name="Freeform 543"/>
            <p:cNvSpPr>
              <a:spLocks/>
            </p:cNvSpPr>
            <p:nvPr/>
          </p:nvSpPr>
          <p:spPr bwMode="auto">
            <a:xfrm>
              <a:off x="4190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2" name="Freeform 544"/>
            <p:cNvSpPr>
              <a:spLocks/>
            </p:cNvSpPr>
            <p:nvPr/>
          </p:nvSpPr>
          <p:spPr bwMode="auto">
            <a:xfrm>
              <a:off x="4190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3" name="Freeform 545"/>
            <p:cNvSpPr>
              <a:spLocks/>
            </p:cNvSpPr>
            <p:nvPr/>
          </p:nvSpPr>
          <p:spPr bwMode="auto">
            <a:xfrm>
              <a:off x="4188" y="174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4" name="Freeform 546"/>
            <p:cNvSpPr>
              <a:spLocks/>
            </p:cNvSpPr>
            <p:nvPr/>
          </p:nvSpPr>
          <p:spPr bwMode="auto">
            <a:xfrm>
              <a:off x="4188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5" name="Freeform 547"/>
            <p:cNvSpPr>
              <a:spLocks/>
            </p:cNvSpPr>
            <p:nvPr/>
          </p:nvSpPr>
          <p:spPr bwMode="auto">
            <a:xfrm>
              <a:off x="4455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6" name="Freeform 548"/>
            <p:cNvSpPr>
              <a:spLocks/>
            </p:cNvSpPr>
            <p:nvPr/>
          </p:nvSpPr>
          <p:spPr bwMode="auto">
            <a:xfrm>
              <a:off x="4453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7" name="Freeform 549"/>
            <p:cNvSpPr>
              <a:spLocks/>
            </p:cNvSpPr>
            <p:nvPr/>
          </p:nvSpPr>
          <p:spPr bwMode="auto">
            <a:xfrm>
              <a:off x="4455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8" name="Freeform 550"/>
            <p:cNvSpPr>
              <a:spLocks/>
            </p:cNvSpPr>
            <p:nvPr/>
          </p:nvSpPr>
          <p:spPr bwMode="auto">
            <a:xfrm>
              <a:off x="4453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9" name="Freeform 551"/>
            <p:cNvSpPr>
              <a:spLocks/>
            </p:cNvSpPr>
            <p:nvPr/>
          </p:nvSpPr>
          <p:spPr bwMode="auto">
            <a:xfrm>
              <a:off x="4455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0" name="Freeform 552"/>
            <p:cNvSpPr>
              <a:spLocks/>
            </p:cNvSpPr>
            <p:nvPr/>
          </p:nvSpPr>
          <p:spPr bwMode="auto">
            <a:xfrm>
              <a:off x="4453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1" name="Freeform 553"/>
            <p:cNvSpPr>
              <a:spLocks/>
            </p:cNvSpPr>
            <p:nvPr/>
          </p:nvSpPr>
          <p:spPr bwMode="auto">
            <a:xfrm>
              <a:off x="4455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2" name="Freeform 554"/>
            <p:cNvSpPr>
              <a:spLocks/>
            </p:cNvSpPr>
            <p:nvPr/>
          </p:nvSpPr>
          <p:spPr bwMode="auto">
            <a:xfrm>
              <a:off x="4453" y="174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3" name="Freeform 555"/>
            <p:cNvSpPr>
              <a:spLocks/>
            </p:cNvSpPr>
            <p:nvPr/>
          </p:nvSpPr>
          <p:spPr bwMode="auto">
            <a:xfrm>
              <a:off x="4455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4" name="Freeform 556"/>
            <p:cNvSpPr>
              <a:spLocks/>
            </p:cNvSpPr>
            <p:nvPr/>
          </p:nvSpPr>
          <p:spPr bwMode="auto">
            <a:xfrm>
              <a:off x="4453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5" name="Freeform 557"/>
            <p:cNvSpPr>
              <a:spLocks/>
            </p:cNvSpPr>
            <p:nvPr/>
          </p:nvSpPr>
          <p:spPr bwMode="auto">
            <a:xfrm>
              <a:off x="4717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6" name="Freeform 558"/>
            <p:cNvSpPr>
              <a:spLocks/>
            </p:cNvSpPr>
            <p:nvPr/>
          </p:nvSpPr>
          <p:spPr bwMode="auto">
            <a:xfrm>
              <a:off x="4716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7" name="Freeform 559"/>
            <p:cNvSpPr>
              <a:spLocks/>
            </p:cNvSpPr>
            <p:nvPr/>
          </p:nvSpPr>
          <p:spPr bwMode="auto">
            <a:xfrm>
              <a:off x="4717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8" name="Freeform 560"/>
            <p:cNvSpPr>
              <a:spLocks/>
            </p:cNvSpPr>
            <p:nvPr/>
          </p:nvSpPr>
          <p:spPr bwMode="auto">
            <a:xfrm>
              <a:off x="4716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9" name="Freeform 561"/>
            <p:cNvSpPr>
              <a:spLocks/>
            </p:cNvSpPr>
            <p:nvPr/>
          </p:nvSpPr>
          <p:spPr bwMode="auto">
            <a:xfrm>
              <a:off x="4717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0" name="Freeform 562"/>
            <p:cNvSpPr>
              <a:spLocks/>
            </p:cNvSpPr>
            <p:nvPr/>
          </p:nvSpPr>
          <p:spPr bwMode="auto">
            <a:xfrm>
              <a:off x="4716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1" name="Freeform 563"/>
            <p:cNvSpPr>
              <a:spLocks/>
            </p:cNvSpPr>
            <p:nvPr/>
          </p:nvSpPr>
          <p:spPr bwMode="auto">
            <a:xfrm>
              <a:off x="4717" y="174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2" name="Freeform 564"/>
            <p:cNvSpPr>
              <a:spLocks/>
            </p:cNvSpPr>
            <p:nvPr/>
          </p:nvSpPr>
          <p:spPr bwMode="auto">
            <a:xfrm>
              <a:off x="4716" y="174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3" name="Freeform 565"/>
            <p:cNvSpPr>
              <a:spLocks/>
            </p:cNvSpPr>
            <p:nvPr/>
          </p:nvSpPr>
          <p:spPr bwMode="auto">
            <a:xfrm>
              <a:off x="4717" y="1374"/>
              <a:ext cx="249" cy="262"/>
            </a:xfrm>
            <a:custGeom>
              <a:avLst/>
              <a:gdLst>
                <a:gd name="T0" fmla="*/ 0 w 249"/>
                <a:gd name="T1" fmla="*/ 261 h 262"/>
                <a:gd name="T2" fmla="*/ 0 w 249"/>
                <a:gd name="T3" fmla="*/ 0 h 262"/>
                <a:gd name="T4" fmla="*/ 248 w 249"/>
                <a:gd name="T5" fmla="*/ 0 h 262"/>
                <a:gd name="T6" fmla="*/ 248 w 249"/>
                <a:gd name="T7" fmla="*/ 261 h 262"/>
                <a:gd name="T8" fmla="*/ 0 w 24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2"/>
                <a:gd name="T17" fmla="*/ 249 w 24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2">
                  <a:moveTo>
                    <a:pt x="0" y="261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1"/>
                  </a:lnTo>
                  <a:lnTo>
                    <a:pt x="0" y="261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4" name="Freeform 566"/>
            <p:cNvSpPr>
              <a:spLocks/>
            </p:cNvSpPr>
            <p:nvPr/>
          </p:nvSpPr>
          <p:spPr bwMode="auto">
            <a:xfrm>
              <a:off x="4716" y="1374"/>
              <a:ext cx="256" cy="270"/>
            </a:xfrm>
            <a:custGeom>
              <a:avLst/>
              <a:gdLst>
                <a:gd name="T0" fmla="*/ 0 w 256"/>
                <a:gd name="T1" fmla="*/ 269 h 270"/>
                <a:gd name="T2" fmla="*/ 0 w 256"/>
                <a:gd name="T3" fmla="*/ 0 h 270"/>
                <a:gd name="T4" fmla="*/ 255 w 256"/>
                <a:gd name="T5" fmla="*/ 0 h 270"/>
                <a:gd name="T6" fmla="*/ 255 w 256"/>
                <a:gd name="T7" fmla="*/ 269 h 270"/>
                <a:gd name="T8" fmla="*/ 0 w 256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0"/>
                <a:gd name="T17" fmla="*/ 256 w 256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0">
                  <a:moveTo>
                    <a:pt x="0" y="269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5" name="Freeform 567"/>
            <p:cNvSpPr>
              <a:spLocks/>
            </p:cNvSpPr>
            <p:nvPr/>
          </p:nvSpPr>
          <p:spPr bwMode="auto">
            <a:xfrm>
              <a:off x="472" y="3148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6" name="Freeform 568"/>
            <p:cNvSpPr>
              <a:spLocks/>
            </p:cNvSpPr>
            <p:nvPr/>
          </p:nvSpPr>
          <p:spPr bwMode="auto">
            <a:xfrm>
              <a:off x="470" y="3148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7" name="Freeform 569"/>
            <p:cNvSpPr>
              <a:spLocks/>
            </p:cNvSpPr>
            <p:nvPr/>
          </p:nvSpPr>
          <p:spPr bwMode="auto">
            <a:xfrm>
              <a:off x="735" y="3148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8" name="Freeform 570"/>
            <p:cNvSpPr>
              <a:spLocks/>
            </p:cNvSpPr>
            <p:nvPr/>
          </p:nvSpPr>
          <p:spPr bwMode="auto">
            <a:xfrm>
              <a:off x="734" y="3148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9" name="Freeform 571"/>
            <p:cNvSpPr>
              <a:spLocks/>
            </p:cNvSpPr>
            <p:nvPr/>
          </p:nvSpPr>
          <p:spPr bwMode="auto">
            <a:xfrm>
              <a:off x="1001" y="3148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0" name="Freeform 572"/>
            <p:cNvSpPr>
              <a:spLocks/>
            </p:cNvSpPr>
            <p:nvPr/>
          </p:nvSpPr>
          <p:spPr bwMode="auto">
            <a:xfrm>
              <a:off x="999" y="3148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1" name="Freeform 573"/>
            <p:cNvSpPr>
              <a:spLocks/>
            </p:cNvSpPr>
            <p:nvPr/>
          </p:nvSpPr>
          <p:spPr bwMode="auto">
            <a:xfrm>
              <a:off x="206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2" name="Freeform 574"/>
            <p:cNvSpPr>
              <a:spLocks/>
            </p:cNvSpPr>
            <p:nvPr/>
          </p:nvSpPr>
          <p:spPr bwMode="auto">
            <a:xfrm>
              <a:off x="205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3" name="Freeform 575"/>
            <p:cNvSpPr>
              <a:spLocks/>
            </p:cNvSpPr>
            <p:nvPr/>
          </p:nvSpPr>
          <p:spPr bwMode="auto">
            <a:xfrm>
              <a:off x="206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4" name="Freeform 576"/>
            <p:cNvSpPr>
              <a:spLocks/>
            </p:cNvSpPr>
            <p:nvPr/>
          </p:nvSpPr>
          <p:spPr bwMode="auto">
            <a:xfrm>
              <a:off x="205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5" name="Freeform 577"/>
            <p:cNvSpPr>
              <a:spLocks/>
            </p:cNvSpPr>
            <p:nvPr/>
          </p:nvSpPr>
          <p:spPr bwMode="auto">
            <a:xfrm>
              <a:off x="2235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6" name="Freeform 578"/>
            <p:cNvSpPr>
              <a:spLocks/>
            </p:cNvSpPr>
            <p:nvPr/>
          </p:nvSpPr>
          <p:spPr bwMode="auto">
            <a:xfrm>
              <a:off x="2234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7" name="Freeform 579"/>
            <p:cNvSpPr>
              <a:spLocks/>
            </p:cNvSpPr>
            <p:nvPr/>
          </p:nvSpPr>
          <p:spPr bwMode="auto">
            <a:xfrm>
              <a:off x="2235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8" name="Freeform 580"/>
            <p:cNvSpPr>
              <a:spLocks/>
            </p:cNvSpPr>
            <p:nvPr/>
          </p:nvSpPr>
          <p:spPr bwMode="auto">
            <a:xfrm>
              <a:off x="2234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9" name="Freeform 581"/>
            <p:cNvSpPr>
              <a:spLocks/>
            </p:cNvSpPr>
            <p:nvPr/>
          </p:nvSpPr>
          <p:spPr bwMode="auto">
            <a:xfrm>
              <a:off x="2409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0" name="Freeform 582"/>
            <p:cNvSpPr>
              <a:spLocks/>
            </p:cNvSpPr>
            <p:nvPr/>
          </p:nvSpPr>
          <p:spPr bwMode="auto">
            <a:xfrm>
              <a:off x="2408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1" name="Freeform 583"/>
            <p:cNvSpPr>
              <a:spLocks/>
            </p:cNvSpPr>
            <p:nvPr/>
          </p:nvSpPr>
          <p:spPr bwMode="auto">
            <a:xfrm>
              <a:off x="2409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2" name="Freeform 584"/>
            <p:cNvSpPr>
              <a:spLocks/>
            </p:cNvSpPr>
            <p:nvPr/>
          </p:nvSpPr>
          <p:spPr bwMode="auto">
            <a:xfrm>
              <a:off x="2408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3" name="Freeform 585"/>
            <p:cNvSpPr>
              <a:spLocks/>
            </p:cNvSpPr>
            <p:nvPr/>
          </p:nvSpPr>
          <p:spPr bwMode="auto">
            <a:xfrm>
              <a:off x="2584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4" name="Freeform 586"/>
            <p:cNvSpPr>
              <a:spLocks/>
            </p:cNvSpPr>
            <p:nvPr/>
          </p:nvSpPr>
          <p:spPr bwMode="auto">
            <a:xfrm>
              <a:off x="2583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5" name="Freeform 587"/>
            <p:cNvSpPr>
              <a:spLocks/>
            </p:cNvSpPr>
            <p:nvPr/>
          </p:nvSpPr>
          <p:spPr bwMode="auto">
            <a:xfrm>
              <a:off x="2584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6" name="Freeform 588"/>
            <p:cNvSpPr>
              <a:spLocks/>
            </p:cNvSpPr>
            <p:nvPr/>
          </p:nvSpPr>
          <p:spPr bwMode="auto">
            <a:xfrm>
              <a:off x="2583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7" name="Freeform 589"/>
            <p:cNvSpPr>
              <a:spLocks/>
            </p:cNvSpPr>
            <p:nvPr/>
          </p:nvSpPr>
          <p:spPr bwMode="auto">
            <a:xfrm>
              <a:off x="276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8" name="Freeform 590"/>
            <p:cNvSpPr>
              <a:spLocks/>
            </p:cNvSpPr>
            <p:nvPr/>
          </p:nvSpPr>
          <p:spPr bwMode="auto">
            <a:xfrm>
              <a:off x="275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9" name="Freeform 591"/>
            <p:cNvSpPr>
              <a:spLocks/>
            </p:cNvSpPr>
            <p:nvPr/>
          </p:nvSpPr>
          <p:spPr bwMode="auto">
            <a:xfrm>
              <a:off x="276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0" name="Freeform 592"/>
            <p:cNvSpPr>
              <a:spLocks/>
            </p:cNvSpPr>
            <p:nvPr/>
          </p:nvSpPr>
          <p:spPr bwMode="auto">
            <a:xfrm>
              <a:off x="275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1" name="Freeform 593"/>
            <p:cNvSpPr>
              <a:spLocks/>
            </p:cNvSpPr>
            <p:nvPr/>
          </p:nvSpPr>
          <p:spPr bwMode="auto">
            <a:xfrm>
              <a:off x="2934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2" name="Freeform 594"/>
            <p:cNvSpPr>
              <a:spLocks/>
            </p:cNvSpPr>
            <p:nvPr/>
          </p:nvSpPr>
          <p:spPr bwMode="auto">
            <a:xfrm>
              <a:off x="2933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3" name="Freeform 595"/>
            <p:cNvSpPr>
              <a:spLocks/>
            </p:cNvSpPr>
            <p:nvPr/>
          </p:nvSpPr>
          <p:spPr bwMode="auto">
            <a:xfrm>
              <a:off x="2934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4" name="Freeform 596"/>
            <p:cNvSpPr>
              <a:spLocks/>
            </p:cNvSpPr>
            <p:nvPr/>
          </p:nvSpPr>
          <p:spPr bwMode="auto">
            <a:xfrm>
              <a:off x="2933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5" name="Freeform 597"/>
            <p:cNvSpPr>
              <a:spLocks/>
            </p:cNvSpPr>
            <p:nvPr/>
          </p:nvSpPr>
          <p:spPr bwMode="auto">
            <a:xfrm>
              <a:off x="3113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6" name="Freeform 598"/>
            <p:cNvSpPr>
              <a:spLocks/>
            </p:cNvSpPr>
            <p:nvPr/>
          </p:nvSpPr>
          <p:spPr bwMode="auto">
            <a:xfrm>
              <a:off x="3112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7" name="Freeform 599"/>
            <p:cNvSpPr>
              <a:spLocks/>
            </p:cNvSpPr>
            <p:nvPr/>
          </p:nvSpPr>
          <p:spPr bwMode="auto">
            <a:xfrm>
              <a:off x="3113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8" name="Freeform 600"/>
            <p:cNvSpPr>
              <a:spLocks/>
            </p:cNvSpPr>
            <p:nvPr/>
          </p:nvSpPr>
          <p:spPr bwMode="auto">
            <a:xfrm>
              <a:off x="3112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9" name="Freeform 601"/>
            <p:cNvSpPr>
              <a:spLocks/>
            </p:cNvSpPr>
            <p:nvPr/>
          </p:nvSpPr>
          <p:spPr bwMode="auto">
            <a:xfrm>
              <a:off x="3293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0" name="Freeform 602"/>
            <p:cNvSpPr>
              <a:spLocks/>
            </p:cNvSpPr>
            <p:nvPr/>
          </p:nvSpPr>
          <p:spPr bwMode="auto">
            <a:xfrm>
              <a:off x="3292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1" name="Freeform 603"/>
            <p:cNvSpPr>
              <a:spLocks/>
            </p:cNvSpPr>
            <p:nvPr/>
          </p:nvSpPr>
          <p:spPr bwMode="auto">
            <a:xfrm>
              <a:off x="3293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2" name="Freeform 604"/>
            <p:cNvSpPr>
              <a:spLocks/>
            </p:cNvSpPr>
            <p:nvPr/>
          </p:nvSpPr>
          <p:spPr bwMode="auto">
            <a:xfrm>
              <a:off x="3292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3" name="Freeform 605"/>
            <p:cNvSpPr>
              <a:spLocks/>
            </p:cNvSpPr>
            <p:nvPr/>
          </p:nvSpPr>
          <p:spPr bwMode="auto">
            <a:xfrm>
              <a:off x="3468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4" name="Freeform 606"/>
            <p:cNvSpPr>
              <a:spLocks/>
            </p:cNvSpPr>
            <p:nvPr/>
          </p:nvSpPr>
          <p:spPr bwMode="auto">
            <a:xfrm>
              <a:off x="3467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5" name="Freeform 607"/>
            <p:cNvSpPr>
              <a:spLocks/>
            </p:cNvSpPr>
            <p:nvPr/>
          </p:nvSpPr>
          <p:spPr bwMode="auto">
            <a:xfrm>
              <a:off x="3468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6" name="Freeform 608"/>
            <p:cNvSpPr>
              <a:spLocks/>
            </p:cNvSpPr>
            <p:nvPr/>
          </p:nvSpPr>
          <p:spPr bwMode="auto">
            <a:xfrm>
              <a:off x="3467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7" name="Freeform 609"/>
            <p:cNvSpPr>
              <a:spLocks/>
            </p:cNvSpPr>
            <p:nvPr/>
          </p:nvSpPr>
          <p:spPr bwMode="auto">
            <a:xfrm>
              <a:off x="3643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8" name="Freeform 610"/>
            <p:cNvSpPr>
              <a:spLocks/>
            </p:cNvSpPr>
            <p:nvPr/>
          </p:nvSpPr>
          <p:spPr bwMode="auto">
            <a:xfrm>
              <a:off x="3642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9" name="Freeform 611"/>
            <p:cNvSpPr>
              <a:spLocks/>
            </p:cNvSpPr>
            <p:nvPr/>
          </p:nvSpPr>
          <p:spPr bwMode="auto">
            <a:xfrm>
              <a:off x="3643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0" name="Freeform 612"/>
            <p:cNvSpPr>
              <a:spLocks/>
            </p:cNvSpPr>
            <p:nvPr/>
          </p:nvSpPr>
          <p:spPr bwMode="auto">
            <a:xfrm>
              <a:off x="3642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1" name="Freeform 613"/>
            <p:cNvSpPr>
              <a:spLocks/>
            </p:cNvSpPr>
            <p:nvPr/>
          </p:nvSpPr>
          <p:spPr bwMode="auto">
            <a:xfrm>
              <a:off x="3817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2" name="Freeform 614"/>
            <p:cNvSpPr>
              <a:spLocks/>
            </p:cNvSpPr>
            <p:nvPr/>
          </p:nvSpPr>
          <p:spPr bwMode="auto">
            <a:xfrm>
              <a:off x="3816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3" name="Freeform 615"/>
            <p:cNvSpPr>
              <a:spLocks/>
            </p:cNvSpPr>
            <p:nvPr/>
          </p:nvSpPr>
          <p:spPr bwMode="auto">
            <a:xfrm>
              <a:off x="3817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4" name="Freeform 616"/>
            <p:cNvSpPr>
              <a:spLocks/>
            </p:cNvSpPr>
            <p:nvPr/>
          </p:nvSpPr>
          <p:spPr bwMode="auto">
            <a:xfrm>
              <a:off x="3816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5" name="Freeform 617"/>
            <p:cNvSpPr>
              <a:spLocks/>
            </p:cNvSpPr>
            <p:nvPr/>
          </p:nvSpPr>
          <p:spPr bwMode="auto">
            <a:xfrm>
              <a:off x="3989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6" name="Freeform 618"/>
            <p:cNvSpPr>
              <a:spLocks/>
            </p:cNvSpPr>
            <p:nvPr/>
          </p:nvSpPr>
          <p:spPr bwMode="auto">
            <a:xfrm>
              <a:off x="3988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7" name="Freeform 619"/>
            <p:cNvSpPr>
              <a:spLocks/>
            </p:cNvSpPr>
            <p:nvPr/>
          </p:nvSpPr>
          <p:spPr bwMode="auto">
            <a:xfrm>
              <a:off x="3989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8" name="Freeform 620"/>
            <p:cNvSpPr>
              <a:spLocks/>
            </p:cNvSpPr>
            <p:nvPr/>
          </p:nvSpPr>
          <p:spPr bwMode="auto">
            <a:xfrm>
              <a:off x="3988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9" name="Freeform 621"/>
            <p:cNvSpPr>
              <a:spLocks/>
            </p:cNvSpPr>
            <p:nvPr/>
          </p:nvSpPr>
          <p:spPr bwMode="auto">
            <a:xfrm>
              <a:off x="4165" y="3664"/>
              <a:ext cx="161" cy="172"/>
            </a:xfrm>
            <a:custGeom>
              <a:avLst/>
              <a:gdLst>
                <a:gd name="T0" fmla="*/ 0 w 161"/>
                <a:gd name="T1" fmla="*/ 171 h 172"/>
                <a:gd name="T2" fmla="*/ 0 w 161"/>
                <a:gd name="T3" fmla="*/ 0 h 172"/>
                <a:gd name="T4" fmla="*/ 160 w 161"/>
                <a:gd name="T5" fmla="*/ 0 h 172"/>
                <a:gd name="T6" fmla="*/ 160 w 161"/>
                <a:gd name="T7" fmla="*/ 171 h 172"/>
                <a:gd name="T8" fmla="*/ 0 w 161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2"/>
                <a:gd name="T17" fmla="*/ 161 w 16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2">
                  <a:moveTo>
                    <a:pt x="0" y="171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0" name="Freeform 622"/>
            <p:cNvSpPr>
              <a:spLocks/>
            </p:cNvSpPr>
            <p:nvPr/>
          </p:nvSpPr>
          <p:spPr bwMode="auto">
            <a:xfrm>
              <a:off x="4164" y="3664"/>
              <a:ext cx="168" cy="180"/>
            </a:xfrm>
            <a:custGeom>
              <a:avLst/>
              <a:gdLst>
                <a:gd name="T0" fmla="*/ 0 w 168"/>
                <a:gd name="T1" fmla="*/ 179 h 180"/>
                <a:gd name="T2" fmla="*/ 0 w 168"/>
                <a:gd name="T3" fmla="*/ 0 h 180"/>
                <a:gd name="T4" fmla="*/ 167 w 168"/>
                <a:gd name="T5" fmla="*/ 0 h 180"/>
                <a:gd name="T6" fmla="*/ 167 w 168"/>
                <a:gd name="T7" fmla="*/ 179 h 180"/>
                <a:gd name="T8" fmla="*/ 0 w 168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80"/>
                <a:gd name="T17" fmla="*/ 168 w 1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80">
                  <a:moveTo>
                    <a:pt x="0" y="179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1" name="Freeform 623"/>
            <p:cNvSpPr>
              <a:spLocks/>
            </p:cNvSpPr>
            <p:nvPr/>
          </p:nvSpPr>
          <p:spPr bwMode="auto">
            <a:xfrm>
              <a:off x="4165" y="3414"/>
              <a:ext cx="161" cy="171"/>
            </a:xfrm>
            <a:custGeom>
              <a:avLst/>
              <a:gdLst>
                <a:gd name="T0" fmla="*/ 0 w 161"/>
                <a:gd name="T1" fmla="*/ 170 h 171"/>
                <a:gd name="T2" fmla="*/ 0 w 161"/>
                <a:gd name="T3" fmla="*/ 0 h 171"/>
                <a:gd name="T4" fmla="*/ 160 w 161"/>
                <a:gd name="T5" fmla="*/ 0 h 171"/>
                <a:gd name="T6" fmla="*/ 160 w 161"/>
                <a:gd name="T7" fmla="*/ 170 h 171"/>
                <a:gd name="T8" fmla="*/ 0 w 161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1"/>
                <a:gd name="T17" fmla="*/ 161 w 16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1">
                  <a:moveTo>
                    <a:pt x="0" y="17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2" name="Freeform 624"/>
            <p:cNvSpPr>
              <a:spLocks/>
            </p:cNvSpPr>
            <p:nvPr/>
          </p:nvSpPr>
          <p:spPr bwMode="auto">
            <a:xfrm>
              <a:off x="4164" y="3414"/>
              <a:ext cx="168" cy="178"/>
            </a:xfrm>
            <a:custGeom>
              <a:avLst/>
              <a:gdLst>
                <a:gd name="T0" fmla="*/ 0 w 168"/>
                <a:gd name="T1" fmla="*/ 177 h 178"/>
                <a:gd name="T2" fmla="*/ 0 w 168"/>
                <a:gd name="T3" fmla="*/ 0 h 178"/>
                <a:gd name="T4" fmla="*/ 167 w 168"/>
                <a:gd name="T5" fmla="*/ 0 h 178"/>
                <a:gd name="T6" fmla="*/ 167 w 168"/>
                <a:gd name="T7" fmla="*/ 177 h 178"/>
                <a:gd name="T8" fmla="*/ 0 w 168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7"/>
                  </a:moveTo>
                  <a:lnTo>
                    <a:pt x="0" y="0"/>
                  </a:lnTo>
                  <a:lnTo>
                    <a:pt x="167" y="0"/>
                  </a:lnTo>
                  <a:lnTo>
                    <a:pt x="167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3" name="Freeform 625"/>
            <p:cNvSpPr>
              <a:spLocks/>
            </p:cNvSpPr>
            <p:nvPr/>
          </p:nvSpPr>
          <p:spPr bwMode="auto">
            <a:xfrm>
              <a:off x="4340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4" name="Freeform 626"/>
            <p:cNvSpPr>
              <a:spLocks/>
            </p:cNvSpPr>
            <p:nvPr/>
          </p:nvSpPr>
          <p:spPr bwMode="auto">
            <a:xfrm>
              <a:off x="4339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5" name="Freeform 627"/>
            <p:cNvSpPr>
              <a:spLocks/>
            </p:cNvSpPr>
            <p:nvPr/>
          </p:nvSpPr>
          <p:spPr bwMode="auto">
            <a:xfrm>
              <a:off x="4340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6" name="Freeform 628"/>
            <p:cNvSpPr>
              <a:spLocks/>
            </p:cNvSpPr>
            <p:nvPr/>
          </p:nvSpPr>
          <p:spPr bwMode="auto">
            <a:xfrm>
              <a:off x="4339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7" name="Freeform 629"/>
            <p:cNvSpPr>
              <a:spLocks/>
            </p:cNvSpPr>
            <p:nvPr/>
          </p:nvSpPr>
          <p:spPr bwMode="auto">
            <a:xfrm>
              <a:off x="4519" y="3664"/>
              <a:ext cx="162" cy="172"/>
            </a:xfrm>
            <a:custGeom>
              <a:avLst/>
              <a:gdLst>
                <a:gd name="T0" fmla="*/ 0 w 162"/>
                <a:gd name="T1" fmla="*/ 171 h 172"/>
                <a:gd name="T2" fmla="*/ 0 w 162"/>
                <a:gd name="T3" fmla="*/ 0 h 172"/>
                <a:gd name="T4" fmla="*/ 161 w 162"/>
                <a:gd name="T5" fmla="*/ 0 h 172"/>
                <a:gd name="T6" fmla="*/ 161 w 162"/>
                <a:gd name="T7" fmla="*/ 171 h 172"/>
                <a:gd name="T8" fmla="*/ 0 w 162"/>
                <a:gd name="T9" fmla="*/ 17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2"/>
                <a:gd name="T17" fmla="*/ 162 w 16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2">
                  <a:moveTo>
                    <a:pt x="0" y="171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1"/>
                  </a:lnTo>
                  <a:lnTo>
                    <a:pt x="0" y="17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8" name="Freeform 630"/>
            <p:cNvSpPr>
              <a:spLocks/>
            </p:cNvSpPr>
            <p:nvPr/>
          </p:nvSpPr>
          <p:spPr bwMode="auto">
            <a:xfrm>
              <a:off x="4518" y="3664"/>
              <a:ext cx="169" cy="180"/>
            </a:xfrm>
            <a:custGeom>
              <a:avLst/>
              <a:gdLst>
                <a:gd name="T0" fmla="*/ 0 w 169"/>
                <a:gd name="T1" fmla="*/ 179 h 180"/>
                <a:gd name="T2" fmla="*/ 0 w 169"/>
                <a:gd name="T3" fmla="*/ 0 h 180"/>
                <a:gd name="T4" fmla="*/ 168 w 169"/>
                <a:gd name="T5" fmla="*/ 0 h 180"/>
                <a:gd name="T6" fmla="*/ 168 w 169"/>
                <a:gd name="T7" fmla="*/ 179 h 180"/>
                <a:gd name="T8" fmla="*/ 0 w 169"/>
                <a:gd name="T9" fmla="*/ 179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80"/>
                <a:gd name="T17" fmla="*/ 169 w 16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80">
                  <a:moveTo>
                    <a:pt x="0" y="179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9"/>
                  </a:lnTo>
                  <a:lnTo>
                    <a:pt x="0" y="17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9" name="Freeform 631"/>
            <p:cNvSpPr>
              <a:spLocks/>
            </p:cNvSpPr>
            <p:nvPr/>
          </p:nvSpPr>
          <p:spPr bwMode="auto">
            <a:xfrm>
              <a:off x="4519" y="3414"/>
              <a:ext cx="162" cy="171"/>
            </a:xfrm>
            <a:custGeom>
              <a:avLst/>
              <a:gdLst>
                <a:gd name="T0" fmla="*/ 0 w 162"/>
                <a:gd name="T1" fmla="*/ 170 h 171"/>
                <a:gd name="T2" fmla="*/ 0 w 162"/>
                <a:gd name="T3" fmla="*/ 0 h 171"/>
                <a:gd name="T4" fmla="*/ 161 w 162"/>
                <a:gd name="T5" fmla="*/ 0 h 171"/>
                <a:gd name="T6" fmla="*/ 161 w 162"/>
                <a:gd name="T7" fmla="*/ 170 h 171"/>
                <a:gd name="T8" fmla="*/ 0 w 162"/>
                <a:gd name="T9" fmla="*/ 17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71"/>
                <a:gd name="T17" fmla="*/ 162 w 16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71">
                  <a:moveTo>
                    <a:pt x="0" y="170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70"/>
                  </a:lnTo>
                  <a:lnTo>
                    <a:pt x="0" y="17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0" name="Freeform 632"/>
            <p:cNvSpPr>
              <a:spLocks/>
            </p:cNvSpPr>
            <p:nvPr/>
          </p:nvSpPr>
          <p:spPr bwMode="auto">
            <a:xfrm>
              <a:off x="4518" y="3414"/>
              <a:ext cx="169" cy="178"/>
            </a:xfrm>
            <a:custGeom>
              <a:avLst/>
              <a:gdLst>
                <a:gd name="T0" fmla="*/ 0 w 169"/>
                <a:gd name="T1" fmla="*/ 177 h 178"/>
                <a:gd name="T2" fmla="*/ 0 w 169"/>
                <a:gd name="T3" fmla="*/ 0 h 178"/>
                <a:gd name="T4" fmla="*/ 168 w 169"/>
                <a:gd name="T5" fmla="*/ 0 h 178"/>
                <a:gd name="T6" fmla="*/ 168 w 169"/>
                <a:gd name="T7" fmla="*/ 177 h 178"/>
                <a:gd name="T8" fmla="*/ 0 w 169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8"/>
                <a:gd name="T17" fmla="*/ 169 w 169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8">
                  <a:moveTo>
                    <a:pt x="0" y="177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177"/>
                  </a:lnTo>
                  <a:lnTo>
                    <a:pt x="0" y="17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41" name="Line 637"/>
          <p:cNvSpPr>
            <a:spLocks noChangeShapeType="1"/>
          </p:cNvSpPr>
          <p:nvPr/>
        </p:nvSpPr>
        <p:spPr bwMode="auto">
          <a:xfrm flipH="1">
            <a:off x="954088" y="839788"/>
            <a:ext cx="14287" cy="571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142" name="Line 638"/>
          <p:cNvSpPr>
            <a:spLocks noChangeShapeType="1"/>
          </p:cNvSpPr>
          <p:nvPr/>
        </p:nvSpPr>
        <p:spPr bwMode="auto">
          <a:xfrm flipH="1">
            <a:off x="1427163" y="1235075"/>
            <a:ext cx="896937" cy="8001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143" name="Line 639"/>
          <p:cNvSpPr>
            <a:spLocks noChangeShapeType="1"/>
          </p:cNvSpPr>
          <p:nvPr/>
        </p:nvSpPr>
        <p:spPr bwMode="auto">
          <a:xfrm>
            <a:off x="685800" y="839788"/>
            <a:ext cx="1801813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144" name="Line 640"/>
          <p:cNvSpPr>
            <a:spLocks noChangeShapeType="1"/>
          </p:cNvSpPr>
          <p:nvPr/>
        </p:nvSpPr>
        <p:spPr bwMode="auto">
          <a:xfrm>
            <a:off x="1430338" y="1235075"/>
            <a:ext cx="1801812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145" name="Oval 641"/>
          <p:cNvSpPr>
            <a:spLocks noChangeArrowheads="1"/>
          </p:cNvSpPr>
          <p:nvPr/>
        </p:nvSpPr>
        <p:spPr bwMode="auto">
          <a:xfrm>
            <a:off x="671513" y="1935163"/>
            <a:ext cx="573087" cy="376555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22146" name="Oval 642"/>
          <p:cNvSpPr>
            <a:spLocks noChangeArrowheads="1"/>
          </p:cNvSpPr>
          <p:nvPr/>
        </p:nvSpPr>
        <p:spPr bwMode="auto">
          <a:xfrm>
            <a:off x="1092200" y="1927225"/>
            <a:ext cx="573088" cy="376555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51210" name="Text Box 643"/>
          <p:cNvSpPr txBox="1">
            <a:spLocks noChangeArrowheads="1"/>
          </p:cNvSpPr>
          <p:nvPr/>
        </p:nvSpPr>
        <p:spPr bwMode="auto">
          <a:xfrm>
            <a:off x="725488" y="1558925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Arial" charset="0"/>
                <a:cs typeface="Tahoma" pitchFamily="34" charset="0"/>
              </a:rPr>
              <a:t>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  <p:bldP spid="22141" grpId="0" animBg="1"/>
      <p:bldP spid="22142" grpId="0" animBg="1"/>
      <p:bldP spid="22143" grpId="0" animBg="1"/>
      <p:bldP spid="22144" grpId="0" animBg="1"/>
      <p:bldP spid="22145" grpId="0" animBg="1"/>
      <p:bldP spid="221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87375" y="347663"/>
            <a:ext cx="642143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98488" y="949325"/>
            <a:ext cx="671671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2039938" y="636588"/>
            <a:ext cx="6418262" cy="11684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indent="-173038" eaLnBrk="1" hangingPunct="1"/>
            <a:r>
              <a:rPr lang="en-US" altLang="en-US" smtClean="0"/>
              <a:t>Group 8A are the </a:t>
            </a:r>
            <a:r>
              <a:rPr lang="en-US" altLang="en-US" u="sng" smtClean="0"/>
              <a:t>noble gases</a:t>
            </a:r>
            <a:endParaRPr lang="en-US" altLang="en-US" u="sng" smtClean="0">
              <a:solidFill>
                <a:srgbClr val="A2C1FE"/>
              </a:solidFill>
            </a:endParaRPr>
          </a:p>
          <a:p>
            <a:pPr indent="-173038" eaLnBrk="1" hangingPunct="1"/>
            <a:r>
              <a:rPr lang="en-US" altLang="en-US" smtClean="0">
                <a:solidFill>
                  <a:srgbClr val="A2C1FE"/>
                </a:solidFill>
              </a:rPr>
              <a:t>Group 7A is called the </a:t>
            </a:r>
            <a:r>
              <a:rPr lang="en-US" altLang="en-US" u="sng" smtClean="0">
                <a:solidFill>
                  <a:srgbClr val="A2C1FE"/>
                </a:solidFill>
              </a:rPr>
              <a:t>halogens</a:t>
            </a:r>
            <a:endParaRPr lang="en-US" altLang="en-US" u="sng" smtClean="0"/>
          </a:p>
          <a:p>
            <a:pPr indent="-173038" eaLnBrk="1" hangingPunct="1"/>
            <a:endParaRPr lang="en-US" altLang="en-US" smtClean="0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7921625" y="1524000"/>
            <a:ext cx="452438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4"/>
                </a:moveTo>
                <a:lnTo>
                  <a:pt x="36" y="0"/>
                </a:lnTo>
                <a:lnTo>
                  <a:pt x="284" y="0"/>
                </a:lnTo>
                <a:lnTo>
                  <a:pt x="225" y="52"/>
                </a:lnTo>
                <a:lnTo>
                  <a:pt x="0" y="34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7920038" y="1524000"/>
            <a:ext cx="463550" cy="96838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9"/>
                </a:moveTo>
                <a:lnTo>
                  <a:pt x="37" y="0"/>
                </a:lnTo>
                <a:lnTo>
                  <a:pt x="291" y="0"/>
                </a:lnTo>
                <a:lnTo>
                  <a:pt x="230" y="60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Freeform 7"/>
          <p:cNvSpPr>
            <a:spLocks/>
          </p:cNvSpPr>
          <p:nvPr/>
        </p:nvSpPr>
        <p:spPr bwMode="auto">
          <a:xfrm>
            <a:off x="8250238" y="1524000"/>
            <a:ext cx="123825" cy="477838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>
            <a:off x="8248650" y="1524000"/>
            <a:ext cx="134938" cy="490538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>
            <a:off x="738188" y="4403725"/>
            <a:ext cx="452437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>
            <a:off x="736600" y="4403725"/>
            <a:ext cx="463550" cy="96838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>
            <a:off x="1066800" y="4403725"/>
            <a:ext cx="123825" cy="477838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1065213" y="4403725"/>
            <a:ext cx="134937" cy="490538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Freeform 13"/>
          <p:cNvSpPr>
            <a:spLocks/>
          </p:cNvSpPr>
          <p:nvPr/>
        </p:nvSpPr>
        <p:spPr bwMode="auto">
          <a:xfrm>
            <a:off x="738188" y="3862388"/>
            <a:ext cx="452437" cy="82550"/>
          </a:xfrm>
          <a:custGeom>
            <a:avLst/>
            <a:gdLst>
              <a:gd name="T0" fmla="*/ 0 w 285"/>
              <a:gd name="T1" fmla="*/ 2147483647 h 52"/>
              <a:gd name="T2" fmla="*/ 2147483647 w 285"/>
              <a:gd name="T3" fmla="*/ 0 h 52"/>
              <a:gd name="T4" fmla="*/ 2147483647 w 285"/>
              <a:gd name="T5" fmla="*/ 0 h 52"/>
              <a:gd name="T6" fmla="*/ 2147483647 w 285"/>
              <a:gd name="T7" fmla="*/ 2147483647 h 52"/>
              <a:gd name="T8" fmla="*/ 0 w 285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2"/>
              <a:gd name="T17" fmla="*/ 285 w 28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2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1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Freeform 14"/>
          <p:cNvSpPr>
            <a:spLocks/>
          </p:cNvSpPr>
          <p:nvPr/>
        </p:nvSpPr>
        <p:spPr bwMode="auto">
          <a:xfrm>
            <a:off x="736600" y="3862388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1066800" y="3862388"/>
            <a:ext cx="123825" cy="474662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Freeform 16"/>
          <p:cNvSpPr>
            <a:spLocks/>
          </p:cNvSpPr>
          <p:nvPr/>
        </p:nvSpPr>
        <p:spPr bwMode="auto">
          <a:xfrm>
            <a:off x="1065213" y="3862388"/>
            <a:ext cx="134937" cy="487362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Freeform 17"/>
          <p:cNvSpPr>
            <a:spLocks/>
          </p:cNvSpPr>
          <p:nvPr/>
        </p:nvSpPr>
        <p:spPr bwMode="auto">
          <a:xfrm>
            <a:off x="738188" y="3260725"/>
            <a:ext cx="452437" cy="80963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Freeform 18"/>
          <p:cNvSpPr>
            <a:spLocks/>
          </p:cNvSpPr>
          <p:nvPr/>
        </p:nvSpPr>
        <p:spPr bwMode="auto">
          <a:xfrm>
            <a:off x="736600" y="3260725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9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3" name="Freeform 19"/>
          <p:cNvSpPr>
            <a:spLocks/>
          </p:cNvSpPr>
          <p:nvPr/>
        </p:nvSpPr>
        <p:spPr bwMode="auto">
          <a:xfrm>
            <a:off x="1066800" y="3260725"/>
            <a:ext cx="123825" cy="476250"/>
          </a:xfrm>
          <a:custGeom>
            <a:avLst/>
            <a:gdLst>
              <a:gd name="T0" fmla="*/ 2147483647 w 78"/>
              <a:gd name="T1" fmla="*/ 2147483647 h 300"/>
              <a:gd name="T2" fmla="*/ 0 w 78"/>
              <a:gd name="T3" fmla="*/ 2147483647 h 300"/>
              <a:gd name="T4" fmla="*/ 2147483647 w 78"/>
              <a:gd name="T5" fmla="*/ 0 h 300"/>
              <a:gd name="T6" fmla="*/ 2147483647 w 78"/>
              <a:gd name="T7" fmla="*/ 2147483647 h 300"/>
              <a:gd name="T8" fmla="*/ 2147483647 w 78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4" name="Freeform 20"/>
          <p:cNvSpPr>
            <a:spLocks/>
          </p:cNvSpPr>
          <p:nvPr/>
        </p:nvSpPr>
        <p:spPr bwMode="auto">
          <a:xfrm>
            <a:off x="1065213" y="3260725"/>
            <a:ext cx="134937" cy="488950"/>
          </a:xfrm>
          <a:custGeom>
            <a:avLst/>
            <a:gdLst>
              <a:gd name="T0" fmla="*/ 2147483647 w 85"/>
              <a:gd name="T1" fmla="*/ 2147483647 h 308"/>
              <a:gd name="T2" fmla="*/ 0 w 85"/>
              <a:gd name="T3" fmla="*/ 2147483647 h 308"/>
              <a:gd name="T4" fmla="*/ 2147483647 w 85"/>
              <a:gd name="T5" fmla="*/ 0 h 308"/>
              <a:gd name="T6" fmla="*/ 2147483647 w 85"/>
              <a:gd name="T7" fmla="*/ 2147483647 h 308"/>
              <a:gd name="T8" fmla="*/ 2147483647 w 85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5" name="Freeform 21"/>
          <p:cNvSpPr>
            <a:spLocks/>
          </p:cNvSpPr>
          <p:nvPr/>
        </p:nvSpPr>
        <p:spPr bwMode="auto">
          <a:xfrm>
            <a:off x="738188" y="2705100"/>
            <a:ext cx="452437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6" name="Freeform 22"/>
          <p:cNvSpPr>
            <a:spLocks/>
          </p:cNvSpPr>
          <p:nvPr/>
        </p:nvSpPr>
        <p:spPr bwMode="auto">
          <a:xfrm>
            <a:off x="736600" y="2705100"/>
            <a:ext cx="463550" cy="96838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Freeform 23"/>
          <p:cNvSpPr>
            <a:spLocks/>
          </p:cNvSpPr>
          <p:nvPr/>
        </p:nvSpPr>
        <p:spPr bwMode="auto">
          <a:xfrm>
            <a:off x="1066800" y="2705100"/>
            <a:ext cx="123825" cy="477838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8" name="Freeform 24"/>
          <p:cNvSpPr>
            <a:spLocks/>
          </p:cNvSpPr>
          <p:nvPr/>
        </p:nvSpPr>
        <p:spPr bwMode="auto">
          <a:xfrm>
            <a:off x="1065213" y="2705100"/>
            <a:ext cx="134937" cy="490538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9" name="Freeform 25"/>
          <p:cNvSpPr>
            <a:spLocks/>
          </p:cNvSpPr>
          <p:nvPr/>
        </p:nvSpPr>
        <p:spPr bwMode="auto">
          <a:xfrm>
            <a:off x="738188" y="2122488"/>
            <a:ext cx="452437" cy="80962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2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0" name="Freeform 26"/>
          <p:cNvSpPr>
            <a:spLocks/>
          </p:cNvSpPr>
          <p:nvPr/>
        </p:nvSpPr>
        <p:spPr bwMode="auto">
          <a:xfrm>
            <a:off x="736600" y="2122488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1" name="Freeform 27"/>
          <p:cNvSpPr>
            <a:spLocks/>
          </p:cNvSpPr>
          <p:nvPr/>
        </p:nvSpPr>
        <p:spPr bwMode="auto">
          <a:xfrm>
            <a:off x="1066800" y="2122488"/>
            <a:ext cx="123825" cy="474662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2" name="Freeform 28"/>
          <p:cNvSpPr>
            <a:spLocks/>
          </p:cNvSpPr>
          <p:nvPr/>
        </p:nvSpPr>
        <p:spPr bwMode="auto">
          <a:xfrm>
            <a:off x="1065213" y="2122488"/>
            <a:ext cx="134937" cy="487362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3" name="Freeform 29"/>
          <p:cNvSpPr>
            <a:spLocks/>
          </p:cNvSpPr>
          <p:nvPr/>
        </p:nvSpPr>
        <p:spPr bwMode="auto">
          <a:xfrm>
            <a:off x="738188" y="1535113"/>
            <a:ext cx="452437" cy="84137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4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4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4" name="Freeform 30"/>
          <p:cNvSpPr>
            <a:spLocks/>
          </p:cNvSpPr>
          <p:nvPr/>
        </p:nvSpPr>
        <p:spPr bwMode="auto">
          <a:xfrm>
            <a:off x="736600" y="1535113"/>
            <a:ext cx="463550" cy="95250"/>
          </a:xfrm>
          <a:custGeom>
            <a:avLst/>
            <a:gdLst>
              <a:gd name="T0" fmla="*/ 0 w 292"/>
              <a:gd name="T1" fmla="*/ 2147483647 h 60"/>
              <a:gd name="T2" fmla="*/ 2147483647 w 292"/>
              <a:gd name="T3" fmla="*/ 0 h 60"/>
              <a:gd name="T4" fmla="*/ 2147483647 w 292"/>
              <a:gd name="T5" fmla="*/ 0 h 60"/>
              <a:gd name="T6" fmla="*/ 2147483647 w 292"/>
              <a:gd name="T7" fmla="*/ 2147483647 h 60"/>
              <a:gd name="T8" fmla="*/ 0 w 292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0"/>
              <a:gd name="T17" fmla="*/ 292 w 292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0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59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5" name="Freeform 31"/>
          <p:cNvSpPr>
            <a:spLocks/>
          </p:cNvSpPr>
          <p:nvPr/>
        </p:nvSpPr>
        <p:spPr bwMode="auto">
          <a:xfrm>
            <a:off x="1066800" y="1535113"/>
            <a:ext cx="123825" cy="476250"/>
          </a:xfrm>
          <a:custGeom>
            <a:avLst/>
            <a:gdLst>
              <a:gd name="T0" fmla="*/ 2147483647 w 78"/>
              <a:gd name="T1" fmla="*/ 2147483647 h 300"/>
              <a:gd name="T2" fmla="*/ 0 w 78"/>
              <a:gd name="T3" fmla="*/ 2147483647 h 300"/>
              <a:gd name="T4" fmla="*/ 2147483647 w 78"/>
              <a:gd name="T5" fmla="*/ 0 h 300"/>
              <a:gd name="T6" fmla="*/ 2147483647 w 78"/>
              <a:gd name="T7" fmla="*/ 2147483647 h 300"/>
              <a:gd name="T8" fmla="*/ 2147483647 w 78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6" name="Freeform 32"/>
          <p:cNvSpPr>
            <a:spLocks/>
          </p:cNvSpPr>
          <p:nvPr/>
        </p:nvSpPr>
        <p:spPr bwMode="auto">
          <a:xfrm>
            <a:off x="1065213" y="1535113"/>
            <a:ext cx="134937" cy="488950"/>
          </a:xfrm>
          <a:custGeom>
            <a:avLst/>
            <a:gdLst>
              <a:gd name="T0" fmla="*/ 2147483647 w 85"/>
              <a:gd name="T1" fmla="*/ 2147483647 h 308"/>
              <a:gd name="T2" fmla="*/ 0 w 85"/>
              <a:gd name="T3" fmla="*/ 2147483647 h 308"/>
              <a:gd name="T4" fmla="*/ 2147483647 w 85"/>
              <a:gd name="T5" fmla="*/ 0 h 308"/>
              <a:gd name="T6" fmla="*/ 2147483647 w 85"/>
              <a:gd name="T7" fmla="*/ 2147483647 h 308"/>
              <a:gd name="T8" fmla="*/ 2147483647 w 85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7" name="Freeform 33"/>
          <p:cNvSpPr>
            <a:spLocks/>
          </p:cNvSpPr>
          <p:nvPr/>
        </p:nvSpPr>
        <p:spPr bwMode="auto">
          <a:xfrm>
            <a:off x="1157288" y="4403725"/>
            <a:ext cx="455612" cy="84138"/>
          </a:xfrm>
          <a:custGeom>
            <a:avLst/>
            <a:gdLst>
              <a:gd name="T0" fmla="*/ 0 w 287"/>
              <a:gd name="T1" fmla="*/ 2147483647 h 53"/>
              <a:gd name="T2" fmla="*/ 2147483647 w 287"/>
              <a:gd name="T3" fmla="*/ 0 h 53"/>
              <a:gd name="T4" fmla="*/ 2147483647 w 287"/>
              <a:gd name="T5" fmla="*/ 0 h 53"/>
              <a:gd name="T6" fmla="*/ 2147483647 w 287"/>
              <a:gd name="T7" fmla="*/ 2147483647 h 53"/>
              <a:gd name="T8" fmla="*/ 0 w 287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3"/>
              <a:gd name="T17" fmla="*/ 287 w 287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3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2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8" name="Freeform 34"/>
          <p:cNvSpPr>
            <a:spLocks/>
          </p:cNvSpPr>
          <p:nvPr/>
        </p:nvSpPr>
        <p:spPr bwMode="auto">
          <a:xfrm>
            <a:off x="1154113" y="4403725"/>
            <a:ext cx="468312" cy="96838"/>
          </a:xfrm>
          <a:custGeom>
            <a:avLst/>
            <a:gdLst>
              <a:gd name="T0" fmla="*/ 0 w 295"/>
              <a:gd name="T1" fmla="*/ 2147483647 h 61"/>
              <a:gd name="T2" fmla="*/ 2147483647 w 295"/>
              <a:gd name="T3" fmla="*/ 0 h 61"/>
              <a:gd name="T4" fmla="*/ 2147483647 w 295"/>
              <a:gd name="T5" fmla="*/ 0 h 61"/>
              <a:gd name="T6" fmla="*/ 2147483647 w 295"/>
              <a:gd name="T7" fmla="*/ 2147483647 h 61"/>
              <a:gd name="T8" fmla="*/ 0 w 295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61"/>
              <a:gd name="T17" fmla="*/ 295 w 29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61">
                <a:moveTo>
                  <a:pt x="0" y="38"/>
                </a:moveTo>
                <a:lnTo>
                  <a:pt x="38" y="0"/>
                </a:lnTo>
                <a:lnTo>
                  <a:pt x="294" y="0"/>
                </a:lnTo>
                <a:lnTo>
                  <a:pt x="231" y="60"/>
                </a:lnTo>
                <a:lnTo>
                  <a:pt x="0" y="3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Freeform 35"/>
          <p:cNvSpPr>
            <a:spLocks/>
          </p:cNvSpPr>
          <p:nvPr/>
        </p:nvSpPr>
        <p:spPr bwMode="auto">
          <a:xfrm>
            <a:off x="1487488" y="4403725"/>
            <a:ext cx="125412" cy="477838"/>
          </a:xfrm>
          <a:custGeom>
            <a:avLst/>
            <a:gdLst>
              <a:gd name="T0" fmla="*/ 2147483647 w 79"/>
              <a:gd name="T1" fmla="*/ 2147483647 h 301"/>
              <a:gd name="T2" fmla="*/ 0 w 79"/>
              <a:gd name="T3" fmla="*/ 2147483647 h 301"/>
              <a:gd name="T4" fmla="*/ 2147483647 w 79"/>
              <a:gd name="T5" fmla="*/ 0 h 301"/>
              <a:gd name="T6" fmla="*/ 2147483647 w 79"/>
              <a:gd name="T7" fmla="*/ 2147483647 h 301"/>
              <a:gd name="T8" fmla="*/ 2147483647 w 79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0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0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0" name="Freeform 36"/>
          <p:cNvSpPr>
            <a:spLocks/>
          </p:cNvSpPr>
          <p:nvPr/>
        </p:nvSpPr>
        <p:spPr bwMode="auto">
          <a:xfrm>
            <a:off x="1485900" y="4403725"/>
            <a:ext cx="136525" cy="490538"/>
          </a:xfrm>
          <a:custGeom>
            <a:avLst/>
            <a:gdLst>
              <a:gd name="T0" fmla="*/ 2147483647 w 86"/>
              <a:gd name="T1" fmla="*/ 2147483647 h 309"/>
              <a:gd name="T2" fmla="*/ 0 w 86"/>
              <a:gd name="T3" fmla="*/ 2147483647 h 309"/>
              <a:gd name="T4" fmla="*/ 2147483647 w 86"/>
              <a:gd name="T5" fmla="*/ 0 h 309"/>
              <a:gd name="T6" fmla="*/ 2147483647 w 86"/>
              <a:gd name="T7" fmla="*/ 2147483647 h 309"/>
              <a:gd name="T8" fmla="*/ 2147483647 w 86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5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1" name="Freeform 37"/>
          <p:cNvSpPr>
            <a:spLocks/>
          </p:cNvSpPr>
          <p:nvPr/>
        </p:nvSpPr>
        <p:spPr bwMode="auto">
          <a:xfrm>
            <a:off x="1157288" y="3862388"/>
            <a:ext cx="455612" cy="82550"/>
          </a:xfrm>
          <a:custGeom>
            <a:avLst/>
            <a:gdLst>
              <a:gd name="T0" fmla="*/ 0 w 287"/>
              <a:gd name="T1" fmla="*/ 2147483647 h 52"/>
              <a:gd name="T2" fmla="*/ 2147483647 w 287"/>
              <a:gd name="T3" fmla="*/ 0 h 52"/>
              <a:gd name="T4" fmla="*/ 2147483647 w 287"/>
              <a:gd name="T5" fmla="*/ 0 h 52"/>
              <a:gd name="T6" fmla="*/ 2147483647 w 287"/>
              <a:gd name="T7" fmla="*/ 2147483647 h 52"/>
              <a:gd name="T8" fmla="*/ 0 w 287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2"/>
              <a:gd name="T17" fmla="*/ 287 w 287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2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1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2" name="Freeform 38"/>
          <p:cNvSpPr>
            <a:spLocks/>
          </p:cNvSpPr>
          <p:nvPr/>
        </p:nvSpPr>
        <p:spPr bwMode="auto">
          <a:xfrm>
            <a:off x="1154113" y="3862388"/>
            <a:ext cx="468312" cy="93662"/>
          </a:xfrm>
          <a:custGeom>
            <a:avLst/>
            <a:gdLst>
              <a:gd name="T0" fmla="*/ 0 w 295"/>
              <a:gd name="T1" fmla="*/ 2147483647 h 59"/>
              <a:gd name="T2" fmla="*/ 2147483647 w 295"/>
              <a:gd name="T3" fmla="*/ 0 h 59"/>
              <a:gd name="T4" fmla="*/ 2147483647 w 295"/>
              <a:gd name="T5" fmla="*/ 0 h 59"/>
              <a:gd name="T6" fmla="*/ 2147483647 w 295"/>
              <a:gd name="T7" fmla="*/ 2147483647 h 59"/>
              <a:gd name="T8" fmla="*/ 0 w 29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Freeform 39"/>
          <p:cNvSpPr>
            <a:spLocks/>
          </p:cNvSpPr>
          <p:nvPr/>
        </p:nvSpPr>
        <p:spPr bwMode="auto">
          <a:xfrm>
            <a:off x="1487488" y="3862388"/>
            <a:ext cx="125412" cy="474662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4" name="Freeform 40"/>
          <p:cNvSpPr>
            <a:spLocks/>
          </p:cNvSpPr>
          <p:nvPr/>
        </p:nvSpPr>
        <p:spPr bwMode="auto">
          <a:xfrm>
            <a:off x="1485900" y="3862388"/>
            <a:ext cx="136525" cy="487362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5" name="Freeform 41"/>
          <p:cNvSpPr>
            <a:spLocks/>
          </p:cNvSpPr>
          <p:nvPr/>
        </p:nvSpPr>
        <p:spPr bwMode="auto">
          <a:xfrm>
            <a:off x="1157288" y="3260725"/>
            <a:ext cx="455612" cy="80963"/>
          </a:xfrm>
          <a:custGeom>
            <a:avLst/>
            <a:gdLst>
              <a:gd name="T0" fmla="*/ 0 w 287"/>
              <a:gd name="T1" fmla="*/ 2147483647 h 51"/>
              <a:gd name="T2" fmla="*/ 2147483647 w 287"/>
              <a:gd name="T3" fmla="*/ 0 h 51"/>
              <a:gd name="T4" fmla="*/ 2147483647 w 287"/>
              <a:gd name="T5" fmla="*/ 0 h 51"/>
              <a:gd name="T6" fmla="*/ 2147483647 w 287"/>
              <a:gd name="T7" fmla="*/ 2147483647 h 51"/>
              <a:gd name="T8" fmla="*/ 0 w 287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6" name="Freeform 42"/>
          <p:cNvSpPr>
            <a:spLocks/>
          </p:cNvSpPr>
          <p:nvPr/>
        </p:nvSpPr>
        <p:spPr bwMode="auto">
          <a:xfrm>
            <a:off x="1154113" y="3260725"/>
            <a:ext cx="468312" cy="93663"/>
          </a:xfrm>
          <a:custGeom>
            <a:avLst/>
            <a:gdLst>
              <a:gd name="T0" fmla="*/ 0 w 295"/>
              <a:gd name="T1" fmla="*/ 2147483647 h 59"/>
              <a:gd name="T2" fmla="*/ 2147483647 w 295"/>
              <a:gd name="T3" fmla="*/ 0 h 59"/>
              <a:gd name="T4" fmla="*/ 2147483647 w 295"/>
              <a:gd name="T5" fmla="*/ 0 h 59"/>
              <a:gd name="T6" fmla="*/ 2147483647 w 295"/>
              <a:gd name="T7" fmla="*/ 2147483647 h 59"/>
              <a:gd name="T8" fmla="*/ 0 w 29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9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7" name="Freeform 43"/>
          <p:cNvSpPr>
            <a:spLocks/>
          </p:cNvSpPr>
          <p:nvPr/>
        </p:nvSpPr>
        <p:spPr bwMode="auto">
          <a:xfrm>
            <a:off x="1487488" y="3260725"/>
            <a:ext cx="125412" cy="476250"/>
          </a:xfrm>
          <a:custGeom>
            <a:avLst/>
            <a:gdLst>
              <a:gd name="T0" fmla="*/ 2147483647 w 79"/>
              <a:gd name="T1" fmla="*/ 2147483647 h 300"/>
              <a:gd name="T2" fmla="*/ 0 w 79"/>
              <a:gd name="T3" fmla="*/ 2147483647 h 300"/>
              <a:gd name="T4" fmla="*/ 2147483647 w 79"/>
              <a:gd name="T5" fmla="*/ 0 h 300"/>
              <a:gd name="T6" fmla="*/ 2147483647 w 79"/>
              <a:gd name="T7" fmla="*/ 2147483647 h 300"/>
              <a:gd name="T8" fmla="*/ 2147483647 w 79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0"/>
              <a:gd name="T17" fmla="*/ 79 w 79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0">
                <a:moveTo>
                  <a:pt x="40" y="299"/>
                </a:moveTo>
                <a:lnTo>
                  <a:pt x="0" y="81"/>
                </a:lnTo>
                <a:lnTo>
                  <a:pt x="78" y="0"/>
                </a:lnTo>
                <a:lnTo>
                  <a:pt x="78" y="267"/>
                </a:lnTo>
                <a:lnTo>
                  <a:pt x="40" y="299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8" name="Freeform 44"/>
          <p:cNvSpPr>
            <a:spLocks/>
          </p:cNvSpPr>
          <p:nvPr/>
        </p:nvSpPr>
        <p:spPr bwMode="auto">
          <a:xfrm>
            <a:off x="1485900" y="3260725"/>
            <a:ext cx="136525" cy="488950"/>
          </a:xfrm>
          <a:custGeom>
            <a:avLst/>
            <a:gdLst>
              <a:gd name="T0" fmla="*/ 2147483647 w 86"/>
              <a:gd name="T1" fmla="*/ 2147483647 h 308"/>
              <a:gd name="T2" fmla="*/ 0 w 86"/>
              <a:gd name="T3" fmla="*/ 2147483647 h 308"/>
              <a:gd name="T4" fmla="*/ 2147483647 w 86"/>
              <a:gd name="T5" fmla="*/ 0 h 308"/>
              <a:gd name="T6" fmla="*/ 2147483647 w 86"/>
              <a:gd name="T7" fmla="*/ 2147483647 h 308"/>
              <a:gd name="T8" fmla="*/ 2147483647 w 86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8"/>
              <a:gd name="T17" fmla="*/ 86 w 8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8">
                <a:moveTo>
                  <a:pt x="45" y="307"/>
                </a:moveTo>
                <a:lnTo>
                  <a:pt x="0" y="83"/>
                </a:lnTo>
                <a:lnTo>
                  <a:pt x="85" y="0"/>
                </a:lnTo>
                <a:lnTo>
                  <a:pt x="85" y="274"/>
                </a:lnTo>
                <a:lnTo>
                  <a:pt x="45" y="30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9" name="Freeform 45"/>
          <p:cNvSpPr>
            <a:spLocks/>
          </p:cNvSpPr>
          <p:nvPr/>
        </p:nvSpPr>
        <p:spPr bwMode="auto">
          <a:xfrm>
            <a:off x="1157288" y="2705100"/>
            <a:ext cx="455612" cy="84138"/>
          </a:xfrm>
          <a:custGeom>
            <a:avLst/>
            <a:gdLst>
              <a:gd name="T0" fmla="*/ 0 w 287"/>
              <a:gd name="T1" fmla="*/ 2147483647 h 53"/>
              <a:gd name="T2" fmla="*/ 2147483647 w 287"/>
              <a:gd name="T3" fmla="*/ 0 h 53"/>
              <a:gd name="T4" fmla="*/ 2147483647 w 287"/>
              <a:gd name="T5" fmla="*/ 0 h 53"/>
              <a:gd name="T6" fmla="*/ 2147483647 w 287"/>
              <a:gd name="T7" fmla="*/ 2147483647 h 53"/>
              <a:gd name="T8" fmla="*/ 0 w 287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3"/>
              <a:gd name="T17" fmla="*/ 287 w 287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3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2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0" name="Freeform 46"/>
          <p:cNvSpPr>
            <a:spLocks/>
          </p:cNvSpPr>
          <p:nvPr/>
        </p:nvSpPr>
        <p:spPr bwMode="auto">
          <a:xfrm>
            <a:off x="1154113" y="2705100"/>
            <a:ext cx="468312" cy="96838"/>
          </a:xfrm>
          <a:custGeom>
            <a:avLst/>
            <a:gdLst>
              <a:gd name="T0" fmla="*/ 0 w 295"/>
              <a:gd name="T1" fmla="*/ 2147483647 h 61"/>
              <a:gd name="T2" fmla="*/ 2147483647 w 295"/>
              <a:gd name="T3" fmla="*/ 0 h 61"/>
              <a:gd name="T4" fmla="*/ 2147483647 w 295"/>
              <a:gd name="T5" fmla="*/ 0 h 61"/>
              <a:gd name="T6" fmla="*/ 2147483647 w 295"/>
              <a:gd name="T7" fmla="*/ 2147483647 h 61"/>
              <a:gd name="T8" fmla="*/ 0 w 295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61"/>
              <a:gd name="T17" fmla="*/ 295 w 29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61">
                <a:moveTo>
                  <a:pt x="0" y="38"/>
                </a:moveTo>
                <a:lnTo>
                  <a:pt x="38" y="0"/>
                </a:lnTo>
                <a:lnTo>
                  <a:pt x="294" y="0"/>
                </a:lnTo>
                <a:lnTo>
                  <a:pt x="231" y="60"/>
                </a:lnTo>
                <a:lnTo>
                  <a:pt x="0" y="3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1" name="Freeform 47"/>
          <p:cNvSpPr>
            <a:spLocks/>
          </p:cNvSpPr>
          <p:nvPr/>
        </p:nvSpPr>
        <p:spPr bwMode="auto">
          <a:xfrm>
            <a:off x="1487488" y="2705100"/>
            <a:ext cx="125412" cy="477838"/>
          </a:xfrm>
          <a:custGeom>
            <a:avLst/>
            <a:gdLst>
              <a:gd name="T0" fmla="*/ 2147483647 w 79"/>
              <a:gd name="T1" fmla="*/ 2147483647 h 301"/>
              <a:gd name="T2" fmla="*/ 0 w 79"/>
              <a:gd name="T3" fmla="*/ 2147483647 h 301"/>
              <a:gd name="T4" fmla="*/ 2147483647 w 79"/>
              <a:gd name="T5" fmla="*/ 0 h 301"/>
              <a:gd name="T6" fmla="*/ 2147483647 w 79"/>
              <a:gd name="T7" fmla="*/ 2147483647 h 301"/>
              <a:gd name="T8" fmla="*/ 2147483647 w 79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0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0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2" name="Freeform 48"/>
          <p:cNvSpPr>
            <a:spLocks/>
          </p:cNvSpPr>
          <p:nvPr/>
        </p:nvSpPr>
        <p:spPr bwMode="auto">
          <a:xfrm>
            <a:off x="1485900" y="2705100"/>
            <a:ext cx="136525" cy="490538"/>
          </a:xfrm>
          <a:custGeom>
            <a:avLst/>
            <a:gdLst>
              <a:gd name="T0" fmla="*/ 2147483647 w 86"/>
              <a:gd name="T1" fmla="*/ 2147483647 h 309"/>
              <a:gd name="T2" fmla="*/ 0 w 86"/>
              <a:gd name="T3" fmla="*/ 2147483647 h 309"/>
              <a:gd name="T4" fmla="*/ 2147483647 w 86"/>
              <a:gd name="T5" fmla="*/ 0 h 309"/>
              <a:gd name="T6" fmla="*/ 2147483647 w 86"/>
              <a:gd name="T7" fmla="*/ 2147483647 h 309"/>
              <a:gd name="T8" fmla="*/ 2147483647 w 86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5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3" name="Freeform 49"/>
          <p:cNvSpPr>
            <a:spLocks/>
          </p:cNvSpPr>
          <p:nvPr/>
        </p:nvSpPr>
        <p:spPr bwMode="auto">
          <a:xfrm>
            <a:off x="1157288" y="2122488"/>
            <a:ext cx="455612" cy="80962"/>
          </a:xfrm>
          <a:custGeom>
            <a:avLst/>
            <a:gdLst>
              <a:gd name="T0" fmla="*/ 0 w 287"/>
              <a:gd name="T1" fmla="*/ 2147483647 h 51"/>
              <a:gd name="T2" fmla="*/ 2147483647 w 287"/>
              <a:gd name="T3" fmla="*/ 0 h 51"/>
              <a:gd name="T4" fmla="*/ 2147483647 w 287"/>
              <a:gd name="T5" fmla="*/ 0 h 51"/>
              <a:gd name="T6" fmla="*/ 2147483647 w 287"/>
              <a:gd name="T7" fmla="*/ 2147483647 h 51"/>
              <a:gd name="T8" fmla="*/ 0 w 287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2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4" name="Freeform 50"/>
          <p:cNvSpPr>
            <a:spLocks/>
          </p:cNvSpPr>
          <p:nvPr/>
        </p:nvSpPr>
        <p:spPr bwMode="auto">
          <a:xfrm>
            <a:off x="1154113" y="2122488"/>
            <a:ext cx="468312" cy="93662"/>
          </a:xfrm>
          <a:custGeom>
            <a:avLst/>
            <a:gdLst>
              <a:gd name="T0" fmla="*/ 0 w 295"/>
              <a:gd name="T1" fmla="*/ 2147483647 h 59"/>
              <a:gd name="T2" fmla="*/ 2147483647 w 295"/>
              <a:gd name="T3" fmla="*/ 0 h 59"/>
              <a:gd name="T4" fmla="*/ 2147483647 w 295"/>
              <a:gd name="T5" fmla="*/ 0 h 59"/>
              <a:gd name="T6" fmla="*/ 2147483647 w 295"/>
              <a:gd name="T7" fmla="*/ 2147483647 h 59"/>
              <a:gd name="T8" fmla="*/ 0 w 29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>
            <a:off x="1487488" y="2122488"/>
            <a:ext cx="125412" cy="474662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>
            <a:off x="1485900" y="2122488"/>
            <a:ext cx="136525" cy="487362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7" name="Freeform 53"/>
          <p:cNvSpPr>
            <a:spLocks/>
          </p:cNvSpPr>
          <p:nvPr/>
        </p:nvSpPr>
        <p:spPr bwMode="auto">
          <a:xfrm>
            <a:off x="1577975" y="4403725"/>
            <a:ext cx="452438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8" name="Freeform 54"/>
          <p:cNvSpPr>
            <a:spLocks/>
          </p:cNvSpPr>
          <p:nvPr/>
        </p:nvSpPr>
        <p:spPr bwMode="auto">
          <a:xfrm>
            <a:off x="1576388" y="4403725"/>
            <a:ext cx="463550" cy="96838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7" y="0"/>
                </a:lnTo>
                <a:lnTo>
                  <a:pt x="291" y="0"/>
                </a:lnTo>
                <a:lnTo>
                  <a:pt x="229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9" name="Freeform 55"/>
          <p:cNvSpPr>
            <a:spLocks/>
          </p:cNvSpPr>
          <p:nvPr/>
        </p:nvSpPr>
        <p:spPr bwMode="auto">
          <a:xfrm>
            <a:off x="1908175" y="4403725"/>
            <a:ext cx="122238" cy="477838"/>
          </a:xfrm>
          <a:custGeom>
            <a:avLst/>
            <a:gdLst>
              <a:gd name="T0" fmla="*/ 2147483647 w 77"/>
              <a:gd name="T1" fmla="*/ 2147483647 h 301"/>
              <a:gd name="T2" fmla="*/ 0 w 77"/>
              <a:gd name="T3" fmla="*/ 2147483647 h 301"/>
              <a:gd name="T4" fmla="*/ 2147483647 w 77"/>
              <a:gd name="T5" fmla="*/ 0 h 301"/>
              <a:gd name="T6" fmla="*/ 2147483647 w 77"/>
              <a:gd name="T7" fmla="*/ 2147483647 h 301"/>
              <a:gd name="T8" fmla="*/ 2147483647 w 77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301"/>
              <a:gd name="T17" fmla="*/ 77 w 77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301">
                <a:moveTo>
                  <a:pt x="41" y="300"/>
                </a:moveTo>
                <a:lnTo>
                  <a:pt x="0" y="81"/>
                </a:lnTo>
                <a:lnTo>
                  <a:pt x="76" y="0"/>
                </a:lnTo>
                <a:lnTo>
                  <a:pt x="76" y="268"/>
                </a:lnTo>
                <a:lnTo>
                  <a:pt x="41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0" name="Freeform 56"/>
          <p:cNvSpPr>
            <a:spLocks/>
          </p:cNvSpPr>
          <p:nvPr/>
        </p:nvSpPr>
        <p:spPr bwMode="auto">
          <a:xfrm>
            <a:off x="1906588" y="4403725"/>
            <a:ext cx="133350" cy="490538"/>
          </a:xfrm>
          <a:custGeom>
            <a:avLst/>
            <a:gdLst>
              <a:gd name="T0" fmla="*/ 2147483647 w 84"/>
              <a:gd name="T1" fmla="*/ 2147483647 h 309"/>
              <a:gd name="T2" fmla="*/ 0 w 84"/>
              <a:gd name="T3" fmla="*/ 2147483647 h 309"/>
              <a:gd name="T4" fmla="*/ 2147483647 w 84"/>
              <a:gd name="T5" fmla="*/ 0 h 309"/>
              <a:gd name="T6" fmla="*/ 2147483647 w 84"/>
              <a:gd name="T7" fmla="*/ 2147483647 h 309"/>
              <a:gd name="T8" fmla="*/ 2147483647 w 84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9"/>
              <a:gd name="T17" fmla="*/ 84 w 84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9">
                <a:moveTo>
                  <a:pt x="44" y="308"/>
                </a:moveTo>
                <a:lnTo>
                  <a:pt x="0" y="84"/>
                </a:lnTo>
                <a:lnTo>
                  <a:pt x="83" y="0"/>
                </a:lnTo>
                <a:lnTo>
                  <a:pt x="83" y="275"/>
                </a:lnTo>
                <a:lnTo>
                  <a:pt x="44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1" name="Freeform 57"/>
          <p:cNvSpPr>
            <a:spLocks/>
          </p:cNvSpPr>
          <p:nvPr/>
        </p:nvSpPr>
        <p:spPr bwMode="auto">
          <a:xfrm>
            <a:off x="1577975" y="3862388"/>
            <a:ext cx="452438" cy="82550"/>
          </a:xfrm>
          <a:custGeom>
            <a:avLst/>
            <a:gdLst>
              <a:gd name="T0" fmla="*/ 0 w 285"/>
              <a:gd name="T1" fmla="*/ 2147483647 h 52"/>
              <a:gd name="T2" fmla="*/ 2147483647 w 285"/>
              <a:gd name="T3" fmla="*/ 0 h 52"/>
              <a:gd name="T4" fmla="*/ 2147483647 w 285"/>
              <a:gd name="T5" fmla="*/ 0 h 52"/>
              <a:gd name="T6" fmla="*/ 2147483647 w 285"/>
              <a:gd name="T7" fmla="*/ 2147483647 h 52"/>
              <a:gd name="T8" fmla="*/ 0 w 285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2"/>
              <a:gd name="T17" fmla="*/ 285 w 28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2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2" name="Freeform 58"/>
          <p:cNvSpPr>
            <a:spLocks/>
          </p:cNvSpPr>
          <p:nvPr/>
        </p:nvSpPr>
        <p:spPr bwMode="auto">
          <a:xfrm>
            <a:off x="1576388" y="3862388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>
            <a:off x="1908175" y="3862388"/>
            <a:ext cx="122238" cy="474662"/>
          </a:xfrm>
          <a:custGeom>
            <a:avLst/>
            <a:gdLst>
              <a:gd name="T0" fmla="*/ 2147483647 w 77"/>
              <a:gd name="T1" fmla="*/ 2147483647 h 299"/>
              <a:gd name="T2" fmla="*/ 0 w 77"/>
              <a:gd name="T3" fmla="*/ 2147483647 h 299"/>
              <a:gd name="T4" fmla="*/ 2147483647 w 77"/>
              <a:gd name="T5" fmla="*/ 0 h 299"/>
              <a:gd name="T6" fmla="*/ 2147483647 w 77"/>
              <a:gd name="T7" fmla="*/ 2147483647 h 299"/>
              <a:gd name="T8" fmla="*/ 2147483647 w 77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99"/>
              <a:gd name="T17" fmla="*/ 77 w 77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99">
                <a:moveTo>
                  <a:pt x="41" y="298"/>
                </a:moveTo>
                <a:lnTo>
                  <a:pt x="0" y="80"/>
                </a:lnTo>
                <a:lnTo>
                  <a:pt x="76" y="0"/>
                </a:lnTo>
                <a:lnTo>
                  <a:pt x="76" y="266"/>
                </a:lnTo>
                <a:lnTo>
                  <a:pt x="41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4" name="Freeform 60"/>
          <p:cNvSpPr>
            <a:spLocks/>
          </p:cNvSpPr>
          <p:nvPr/>
        </p:nvSpPr>
        <p:spPr bwMode="auto">
          <a:xfrm>
            <a:off x="1906588" y="3862388"/>
            <a:ext cx="133350" cy="487362"/>
          </a:xfrm>
          <a:custGeom>
            <a:avLst/>
            <a:gdLst>
              <a:gd name="T0" fmla="*/ 2147483647 w 84"/>
              <a:gd name="T1" fmla="*/ 2147483647 h 307"/>
              <a:gd name="T2" fmla="*/ 0 w 84"/>
              <a:gd name="T3" fmla="*/ 2147483647 h 307"/>
              <a:gd name="T4" fmla="*/ 2147483647 w 84"/>
              <a:gd name="T5" fmla="*/ 0 h 307"/>
              <a:gd name="T6" fmla="*/ 2147483647 w 84"/>
              <a:gd name="T7" fmla="*/ 2147483647 h 307"/>
              <a:gd name="T8" fmla="*/ 2147483647 w 84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7"/>
              <a:gd name="T17" fmla="*/ 84 w 84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7">
                <a:moveTo>
                  <a:pt x="44" y="306"/>
                </a:moveTo>
                <a:lnTo>
                  <a:pt x="0" y="82"/>
                </a:lnTo>
                <a:lnTo>
                  <a:pt x="83" y="0"/>
                </a:lnTo>
                <a:lnTo>
                  <a:pt x="83" y="273"/>
                </a:lnTo>
                <a:lnTo>
                  <a:pt x="44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5" name="Freeform 61"/>
          <p:cNvSpPr>
            <a:spLocks/>
          </p:cNvSpPr>
          <p:nvPr/>
        </p:nvSpPr>
        <p:spPr bwMode="auto">
          <a:xfrm>
            <a:off x="1577975" y="3260725"/>
            <a:ext cx="452438" cy="80963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6" name="Freeform 62"/>
          <p:cNvSpPr>
            <a:spLocks/>
          </p:cNvSpPr>
          <p:nvPr/>
        </p:nvSpPr>
        <p:spPr bwMode="auto">
          <a:xfrm>
            <a:off x="1576388" y="3260725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9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7" name="Freeform 63"/>
          <p:cNvSpPr>
            <a:spLocks/>
          </p:cNvSpPr>
          <p:nvPr/>
        </p:nvSpPr>
        <p:spPr bwMode="auto">
          <a:xfrm>
            <a:off x="1908175" y="3260725"/>
            <a:ext cx="122238" cy="476250"/>
          </a:xfrm>
          <a:custGeom>
            <a:avLst/>
            <a:gdLst>
              <a:gd name="T0" fmla="*/ 2147483647 w 77"/>
              <a:gd name="T1" fmla="*/ 2147483647 h 300"/>
              <a:gd name="T2" fmla="*/ 0 w 77"/>
              <a:gd name="T3" fmla="*/ 2147483647 h 300"/>
              <a:gd name="T4" fmla="*/ 2147483647 w 77"/>
              <a:gd name="T5" fmla="*/ 0 h 300"/>
              <a:gd name="T6" fmla="*/ 2147483647 w 77"/>
              <a:gd name="T7" fmla="*/ 2147483647 h 300"/>
              <a:gd name="T8" fmla="*/ 2147483647 w 77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300"/>
              <a:gd name="T17" fmla="*/ 77 w 77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300">
                <a:moveTo>
                  <a:pt x="41" y="299"/>
                </a:moveTo>
                <a:lnTo>
                  <a:pt x="0" y="81"/>
                </a:lnTo>
                <a:lnTo>
                  <a:pt x="76" y="0"/>
                </a:lnTo>
                <a:lnTo>
                  <a:pt x="76" y="267"/>
                </a:lnTo>
                <a:lnTo>
                  <a:pt x="41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8" name="Freeform 64"/>
          <p:cNvSpPr>
            <a:spLocks/>
          </p:cNvSpPr>
          <p:nvPr/>
        </p:nvSpPr>
        <p:spPr bwMode="auto">
          <a:xfrm>
            <a:off x="1906588" y="3260725"/>
            <a:ext cx="133350" cy="488950"/>
          </a:xfrm>
          <a:custGeom>
            <a:avLst/>
            <a:gdLst>
              <a:gd name="T0" fmla="*/ 2147483647 w 84"/>
              <a:gd name="T1" fmla="*/ 2147483647 h 308"/>
              <a:gd name="T2" fmla="*/ 0 w 84"/>
              <a:gd name="T3" fmla="*/ 2147483647 h 308"/>
              <a:gd name="T4" fmla="*/ 2147483647 w 84"/>
              <a:gd name="T5" fmla="*/ 0 h 308"/>
              <a:gd name="T6" fmla="*/ 2147483647 w 84"/>
              <a:gd name="T7" fmla="*/ 2147483647 h 308"/>
              <a:gd name="T8" fmla="*/ 2147483647 w 84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8"/>
              <a:gd name="T17" fmla="*/ 84 w 84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8">
                <a:moveTo>
                  <a:pt x="44" y="307"/>
                </a:moveTo>
                <a:lnTo>
                  <a:pt x="0" y="83"/>
                </a:lnTo>
                <a:lnTo>
                  <a:pt x="83" y="0"/>
                </a:lnTo>
                <a:lnTo>
                  <a:pt x="83" y="274"/>
                </a:lnTo>
                <a:lnTo>
                  <a:pt x="44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9" name="Freeform 65"/>
          <p:cNvSpPr>
            <a:spLocks/>
          </p:cNvSpPr>
          <p:nvPr/>
        </p:nvSpPr>
        <p:spPr bwMode="auto">
          <a:xfrm>
            <a:off x="1997075" y="4403725"/>
            <a:ext cx="454025" cy="84138"/>
          </a:xfrm>
          <a:custGeom>
            <a:avLst/>
            <a:gdLst>
              <a:gd name="T0" fmla="*/ 0 w 286"/>
              <a:gd name="T1" fmla="*/ 2147483647 h 53"/>
              <a:gd name="T2" fmla="*/ 2147483647 w 286"/>
              <a:gd name="T3" fmla="*/ 0 h 53"/>
              <a:gd name="T4" fmla="*/ 2147483647 w 286"/>
              <a:gd name="T5" fmla="*/ 0 h 53"/>
              <a:gd name="T6" fmla="*/ 2147483647 w 286"/>
              <a:gd name="T7" fmla="*/ 2147483647 h 53"/>
              <a:gd name="T8" fmla="*/ 0 w 286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3"/>
              <a:gd name="T17" fmla="*/ 286 w 286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3">
                <a:moveTo>
                  <a:pt x="0" y="33"/>
                </a:moveTo>
                <a:lnTo>
                  <a:pt x="36" y="0"/>
                </a:lnTo>
                <a:lnTo>
                  <a:pt x="285" y="0"/>
                </a:lnTo>
                <a:lnTo>
                  <a:pt x="226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0" name="Freeform 66"/>
          <p:cNvSpPr>
            <a:spLocks/>
          </p:cNvSpPr>
          <p:nvPr/>
        </p:nvSpPr>
        <p:spPr bwMode="auto">
          <a:xfrm>
            <a:off x="1995488" y="4403725"/>
            <a:ext cx="465137" cy="96838"/>
          </a:xfrm>
          <a:custGeom>
            <a:avLst/>
            <a:gdLst>
              <a:gd name="T0" fmla="*/ 0 w 293"/>
              <a:gd name="T1" fmla="*/ 2147483647 h 61"/>
              <a:gd name="T2" fmla="*/ 2147483647 w 293"/>
              <a:gd name="T3" fmla="*/ 0 h 61"/>
              <a:gd name="T4" fmla="*/ 2147483647 w 293"/>
              <a:gd name="T5" fmla="*/ 0 h 61"/>
              <a:gd name="T6" fmla="*/ 2147483647 w 293"/>
              <a:gd name="T7" fmla="*/ 2147483647 h 61"/>
              <a:gd name="T8" fmla="*/ 0 w 293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61"/>
              <a:gd name="T17" fmla="*/ 293 w 293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61">
                <a:moveTo>
                  <a:pt x="0" y="38"/>
                </a:moveTo>
                <a:lnTo>
                  <a:pt x="37" y="0"/>
                </a:lnTo>
                <a:lnTo>
                  <a:pt x="292" y="0"/>
                </a:lnTo>
                <a:lnTo>
                  <a:pt x="231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1" name="Freeform 67"/>
          <p:cNvSpPr>
            <a:spLocks/>
          </p:cNvSpPr>
          <p:nvPr/>
        </p:nvSpPr>
        <p:spPr bwMode="auto">
          <a:xfrm>
            <a:off x="2325688" y="4403725"/>
            <a:ext cx="125412" cy="477838"/>
          </a:xfrm>
          <a:custGeom>
            <a:avLst/>
            <a:gdLst>
              <a:gd name="T0" fmla="*/ 2147483647 w 79"/>
              <a:gd name="T1" fmla="*/ 2147483647 h 301"/>
              <a:gd name="T2" fmla="*/ 0 w 79"/>
              <a:gd name="T3" fmla="*/ 2147483647 h 301"/>
              <a:gd name="T4" fmla="*/ 2147483647 w 79"/>
              <a:gd name="T5" fmla="*/ 0 h 301"/>
              <a:gd name="T6" fmla="*/ 2147483647 w 79"/>
              <a:gd name="T7" fmla="*/ 2147483647 h 301"/>
              <a:gd name="T8" fmla="*/ 2147483647 w 79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2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2" name="Freeform 68"/>
          <p:cNvSpPr>
            <a:spLocks/>
          </p:cNvSpPr>
          <p:nvPr/>
        </p:nvSpPr>
        <p:spPr bwMode="auto">
          <a:xfrm>
            <a:off x="2324100" y="4403725"/>
            <a:ext cx="136525" cy="490538"/>
          </a:xfrm>
          <a:custGeom>
            <a:avLst/>
            <a:gdLst>
              <a:gd name="T0" fmla="*/ 2147483647 w 86"/>
              <a:gd name="T1" fmla="*/ 2147483647 h 309"/>
              <a:gd name="T2" fmla="*/ 0 w 86"/>
              <a:gd name="T3" fmla="*/ 2147483647 h 309"/>
              <a:gd name="T4" fmla="*/ 2147483647 w 86"/>
              <a:gd name="T5" fmla="*/ 0 h 309"/>
              <a:gd name="T6" fmla="*/ 2147483647 w 86"/>
              <a:gd name="T7" fmla="*/ 2147483647 h 309"/>
              <a:gd name="T8" fmla="*/ 2147483647 w 86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6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6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3" name="Freeform 69"/>
          <p:cNvSpPr>
            <a:spLocks/>
          </p:cNvSpPr>
          <p:nvPr/>
        </p:nvSpPr>
        <p:spPr bwMode="auto">
          <a:xfrm>
            <a:off x="1997075" y="3862388"/>
            <a:ext cx="454025" cy="82550"/>
          </a:xfrm>
          <a:custGeom>
            <a:avLst/>
            <a:gdLst>
              <a:gd name="T0" fmla="*/ 0 w 286"/>
              <a:gd name="T1" fmla="*/ 2147483647 h 52"/>
              <a:gd name="T2" fmla="*/ 2147483647 w 286"/>
              <a:gd name="T3" fmla="*/ 0 h 52"/>
              <a:gd name="T4" fmla="*/ 2147483647 w 286"/>
              <a:gd name="T5" fmla="*/ 0 h 52"/>
              <a:gd name="T6" fmla="*/ 2147483647 w 286"/>
              <a:gd name="T7" fmla="*/ 2147483647 h 52"/>
              <a:gd name="T8" fmla="*/ 0 w 286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2"/>
              <a:gd name="T17" fmla="*/ 286 w 286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2">
                <a:moveTo>
                  <a:pt x="0" y="33"/>
                </a:moveTo>
                <a:lnTo>
                  <a:pt x="36" y="0"/>
                </a:lnTo>
                <a:lnTo>
                  <a:pt x="285" y="0"/>
                </a:lnTo>
                <a:lnTo>
                  <a:pt x="226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4" name="Freeform 70"/>
          <p:cNvSpPr>
            <a:spLocks/>
          </p:cNvSpPr>
          <p:nvPr/>
        </p:nvSpPr>
        <p:spPr bwMode="auto">
          <a:xfrm>
            <a:off x="1995488" y="3862388"/>
            <a:ext cx="465137" cy="93662"/>
          </a:xfrm>
          <a:custGeom>
            <a:avLst/>
            <a:gdLst>
              <a:gd name="T0" fmla="*/ 0 w 293"/>
              <a:gd name="T1" fmla="*/ 2147483647 h 59"/>
              <a:gd name="T2" fmla="*/ 2147483647 w 293"/>
              <a:gd name="T3" fmla="*/ 0 h 59"/>
              <a:gd name="T4" fmla="*/ 2147483647 w 293"/>
              <a:gd name="T5" fmla="*/ 0 h 59"/>
              <a:gd name="T6" fmla="*/ 2147483647 w 293"/>
              <a:gd name="T7" fmla="*/ 2147483647 h 59"/>
              <a:gd name="T8" fmla="*/ 0 w 29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59"/>
              <a:gd name="T17" fmla="*/ 293 w 29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59">
                <a:moveTo>
                  <a:pt x="0" y="37"/>
                </a:moveTo>
                <a:lnTo>
                  <a:pt x="37" y="0"/>
                </a:lnTo>
                <a:lnTo>
                  <a:pt x="292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5" name="Freeform 71"/>
          <p:cNvSpPr>
            <a:spLocks/>
          </p:cNvSpPr>
          <p:nvPr/>
        </p:nvSpPr>
        <p:spPr bwMode="auto">
          <a:xfrm>
            <a:off x="2325688" y="3862388"/>
            <a:ext cx="125412" cy="474662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2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2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6" name="Freeform 72"/>
          <p:cNvSpPr>
            <a:spLocks/>
          </p:cNvSpPr>
          <p:nvPr/>
        </p:nvSpPr>
        <p:spPr bwMode="auto">
          <a:xfrm>
            <a:off x="2324100" y="3862388"/>
            <a:ext cx="136525" cy="487362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6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6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7" name="Freeform 73"/>
          <p:cNvSpPr>
            <a:spLocks/>
          </p:cNvSpPr>
          <p:nvPr/>
        </p:nvSpPr>
        <p:spPr bwMode="auto">
          <a:xfrm>
            <a:off x="1997075" y="3260725"/>
            <a:ext cx="454025" cy="80963"/>
          </a:xfrm>
          <a:custGeom>
            <a:avLst/>
            <a:gdLst>
              <a:gd name="T0" fmla="*/ 0 w 286"/>
              <a:gd name="T1" fmla="*/ 2147483647 h 51"/>
              <a:gd name="T2" fmla="*/ 2147483647 w 286"/>
              <a:gd name="T3" fmla="*/ 0 h 51"/>
              <a:gd name="T4" fmla="*/ 2147483647 w 286"/>
              <a:gd name="T5" fmla="*/ 0 h 51"/>
              <a:gd name="T6" fmla="*/ 2147483647 w 286"/>
              <a:gd name="T7" fmla="*/ 2147483647 h 51"/>
              <a:gd name="T8" fmla="*/ 0 w 286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1"/>
              <a:gd name="T17" fmla="*/ 286 w 286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1">
                <a:moveTo>
                  <a:pt x="0" y="33"/>
                </a:moveTo>
                <a:lnTo>
                  <a:pt x="36" y="0"/>
                </a:lnTo>
                <a:lnTo>
                  <a:pt x="285" y="0"/>
                </a:lnTo>
                <a:lnTo>
                  <a:pt x="226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8" name="Freeform 74"/>
          <p:cNvSpPr>
            <a:spLocks/>
          </p:cNvSpPr>
          <p:nvPr/>
        </p:nvSpPr>
        <p:spPr bwMode="auto">
          <a:xfrm>
            <a:off x="1995488" y="3260725"/>
            <a:ext cx="465137" cy="93663"/>
          </a:xfrm>
          <a:custGeom>
            <a:avLst/>
            <a:gdLst>
              <a:gd name="T0" fmla="*/ 0 w 293"/>
              <a:gd name="T1" fmla="*/ 2147483647 h 59"/>
              <a:gd name="T2" fmla="*/ 2147483647 w 293"/>
              <a:gd name="T3" fmla="*/ 0 h 59"/>
              <a:gd name="T4" fmla="*/ 2147483647 w 293"/>
              <a:gd name="T5" fmla="*/ 0 h 59"/>
              <a:gd name="T6" fmla="*/ 2147483647 w 293"/>
              <a:gd name="T7" fmla="*/ 2147483647 h 59"/>
              <a:gd name="T8" fmla="*/ 0 w 29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59"/>
              <a:gd name="T17" fmla="*/ 293 w 29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59">
                <a:moveTo>
                  <a:pt x="0" y="39"/>
                </a:moveTo>
                <a:lnTo>
                  <a:pt x="37" y="0"/>
                </a:lnTo>
                <a:lnTo>
                  <a:pt x="292" y="0"/>
                </a:lnTo>
                <a:lnTo>
                  <a:pt x="231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9" name="Freeform 75"/>
          <p:cNvSpPr>
            <a:spLocks/>
          </p:cNvSpPr>
          <p:nvPr/>
        </p:nvSpPr>
        <p:spPr bwMode="auto">
          <a:xfrm>
            <a:off x="2325688" y="3260725"/>
            <a:ext cx="125412" cy="476250"/>
          </a:xfrm>
          <a:custGeom>
            <a:avLst/>
            <a:gdLst>
              <a:gd name="T0" fmla="*/ 2147483647 w 79"/>
              <a:gd name="T1" fmla="*/ 2147483647 h 300"/>
              <a:gd name="T2" fmla="*/ 0 w 79"/>
              <a:gd name="T3" fmla="*/ 2147483647 h 300"/>
              <a:gd name="T4" fmla="*/ 2147483647 w 79"/>
              <a:gd name="T5" fmla="*/ 0 h 300"/>
              <a:gd name="T6" fmla="*/ 2147483647 w 79"/>
              <a:gd name="T7" fmla="*/ 2147483647 h 300"/>
              <a:gd name="T8" fmla="*/ 2147483647 w 79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0"/>
              <a:gd name="T17" fmla="*/ 79 w 79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0">
                <a:moveTo>
                  <a:pt x="42" y="299"/>
                </a:moveTo>
                <a:lnTo>
                  <a:pt x="0" y="81"/>
                </a:lnTo>
                <a:lnTo>
                  <a:pt x="78" y="0"/>
                </a:lnTo>
                <a:lnTo>
                  <a:pt x="78" y="267"/>
                </a:lnTo>
                <a:lnTo>
                  <a:pt x="42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0" name="Freeform 76"/>
          <p:cNvSpPr>
            <a:spLocks/>
          </p:cNvSpPr>
          <p:nvPr/>
        </p:nvSpPr>
        <p:spPr bwMode="auto">
          <a:xfrm>
            <a:off x="2324100" y="3260725"/>
            <a:ext cx="136525" cy="488950"/>
          </a:xfrm>
          <a:custGeom>
            <a:avLst/>
            <a:gdLst>
              <a:gd name="T0" fmla="*/ 2147483647 w 86"/>
              <a:gd name="T1" fmla="*/ 2147483647 h 308"/>
              <a:gd name="T2" fmla="*/ 0 w 86"/>
              <a:gd name="T3" fmla="*/ 2147483647 h 308"/>
              <a:gd name="T4" fmla="*/ 2147483647 w 86"/>
              <a:gd name="T5" fmla="*/ 0 h 308"/>
              <a:gd name="T6" fmla="*/ 2147483647 w 86"/>
              <a:gd name="T7" fmla="*/ 2147483647 h 308"/>
              <a:gd name="T8" fmla="*/ 2147483647 w 86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8"/>
              <a:gd name="T17" fmla="*/ 86 w 8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8">
                <a:moveTo>
                  <a:pt x="46" y="307"/>
                </a:moveTo>
                <a:lnTo>
                  <a:pt x="0" y="83"/>
                </a:lnTo>
                <a:lnTo>
                  <a:pt x="85" y="0"/>
                </a:lnTo>
                <a:lnTo>
                  <a:pt x="85" y="274"/>
                </a:lnTo>
                <a:lnTo>
                  <a:pt x="46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1" name="Freeform 77"/>
          <p:cNvSpPr>
            <a:spLocks/>
          </p:cNvSpPr>
          <p:nvPr/>
        </p:nvSpPr>
        <p:spPr bwMode="auto">
          <a:xfrm>
            <a:off x="2417763" y="4403725"/>
            <a:ext cx="452437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2" name="Freeform 78"/>
          <p:cNvSpPr>
            <a:spLocks/>
          </p:cNvSpPr>
          <p:nvPr/>
        </p:nvSpPr>
        <p:spPr bwMode="auto">
          <a:xfrm>
            <a:off x="2416175" y="4403725"/>
            <a:ext cx="463550" cy="96838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7" y="0"/>
                </a:lnTo>
                <a:lnTo>
                  <a:pt x="291" y="0"/>
                </a:lnTo>
                <a:lnTo>
                  <a:pt x="229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3" name="Freeform 79"/>
          <p:cNvSpPr>
            <a:spLocks/>
          </p:cNvSpPr>
          <p:nvPr/>
        </p:nvSpPr>
        <p:spPr bwMode="auto">
          <a:xfrm>
            <a:off x="2747963" y="4403725"/>
            <a:ext cx="122237" cy="477838"/>
          </a:xfrm>
          <a:custGeom>
            <a:avLst/>
            <a:gdLst>
              <a:gd name="T0" fmla="*/ 2147483647 w 77"/>
              <a:gd name="T1" fmla="*/ 2147483647 h 301"/>
              <a:gd name="T2" fmla="*/ 0 w 77"/>
              <a:gd name="T3" fmla="*/ 2147483647 h 301"/>
              <a:gd name="T4" fmla="*/ 2147483647 w 77"/>
              <a:gd name="T5" fmla="*/ 0 h 301"/>
              <a:gd name="T6" fmla="*/ 2147483647 w 77"/>
              <a:gd name="T7" fmla="*/ 2147483647 h 301"/>
              <a:gd name="T8" fmla="*/ 2147483647 w 77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301"/>
              <a:gd name="T17" fmla="*/ 77 w 77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301">
                <a:moveTo>
                  <a:pt x="41" y="300"/>
                </a:moveTo>
                <a:lnTo>
                  <a:pt x="0" y="81"/>
                </a:lnTo>
                <a:lnTo>
                  <a:pt x="76" y="0"/>
                </a:lnTo>
                <a:lnTo>
                  <a:pt x="76" y="268"/>
                </a:lnTo>
                <a:lnTo>
                  <a:pt x="41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4" name="Freeform 80"/>
          <p:cNvSpPr>
            <a:spLocks/>
          </p:cNvSpPr>
          <p:nvPr/>
        </p:nvSpPr>
        <p:spPr bwMode="auto">
          <a:xfrm>
            <a:off x="2746375" y="4403725"/>
            <a:ext cx="133350" cy="490538"/>
          </a:xfrm>
          <a:custGeom>
            <a:avLst/>
            <a:gdLst>
              <a:gd name="T0" fmla="*/ 2147483647 w 84"/>
              <a:gd name="T1" fmla="*/ 2147483647 h 309"/>
              <a:gd name="T2" fmla="*/ 0 w 84"/>
              <a:gd name="T3" fmla="*/ 2147483647 h 309"/>
              <a:gd name="T4" fmla="*/ 2147483647 w 84"/>
              <a:gd name="T5" fmla="*/ 0 h 309"/>
              <a:gd name="T6" fmla="*/ 2147483647 w 84"/>
              <a:gd name="T7" fmla="*/ 2147483647 h 309"/>
              <a:gd name="T8" fmla="*/ 2147483647 w 84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9"/>
              <a:gd name="T17" fmla="*/ 84 w 84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9">
                <a:moveTo>
                  <a:pt x="44" y="308"/>
                </a:moveTo>
                <a:lnTo>
                  <a:pt x="0" y="84"/>
                </a:lnTo>
                <a:lnTo>
                  <a:pt x="83" y="0"/>
                </a:lnTo>
                <a:lnTo>
                  <a:pt x="83" y="275"/>
                </a:lnTo>
                <a:lnTo>
                  <a:pt x="44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5" name="Freeform 81"/>
          <p:cNvSpPr>
            <a:spLocks/>
          </p:cNvSpPr>
          <p:nvPr/>
        </p:nvSpPr>
        <p:spPr bwMode="auto">
          <a:xfrm>
            <a:off x="2417763" y="3862388"/>
            <a:ext cx="452437" cy="82550"/>
          </a:xfrm>
          <a:custGeom>
            <a:avLst/>
            <a:gdLst>
              <a:gd name="T0" fmla="*/ 0 w 285"/>
              <a:gd name="T1" fmla="*/ 2147483647 h 52"/>
              <a:gd name="T2" fmla="*/ 2147483647 w 285"/>
              <a:gd name="T3" fmla="*/ 0 h 52"/>
              <a:gd name="T4" fmla="*/ 2147483647 w 285"/>
              <a:gd name="T5" fmla="*/ 0 h 52"/>
              <a:gd name="T6" fmla="*/ 2147483647 w 285"/>
              <a:gd name="T7" fmla="*/ 2147483647 h 52"/>
              <a:gd name="T8" fmla="*/ 0 w 285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2"/>
              <a:gd name="T17" fmla="*/ 285 w 28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2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6" name="Freeform 82"/>
          <p:cNvSpPr>
            <a:spLocks/>
          </p:cNvSpPr>
          <p:nvPr/>
        </p:nvSpPr>
        <p:spPr bwMode="auto">
          <a:xfrm>
            <a:off x="2416175" y="3862388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7" name="Freeform 83"/>
          <p:cNvSpPr>
            <a:spLocks/>
          </p:cNvSpPr>
          <p:nvPr/>
        </p:nvSpPr>
        <p:spPr bwMode="auto">
          <a:xfrm>
            <a:off x="2747963" y="3862388"/>
            <a:ext cx="122237" cy="474662"/>
          </a:xfrm>
          <a:custGeom>
            <a:avLst/>
            <a:gdLst>
              <a:gd name="T0" fmla="*/ 2147483647 w 77"/>
              <a:gd name="T1" fmla="*/ 2147483647 h 299"/>
              <a:gd name="T2" fmla="*/ 0 w 77"/>
              <a:gd name="T3" fmla="*/ 2147483647 h 299"/>
              <a:gd name="T4" fmla="*/ 2147483647 w 77"/>
              <a:gd name="T5" fmla="*/ 0 h 299"/>
              <a:gd name="T6" fmla="*/ 2147483647 w 77"/>
              <a:gd name="T7" fmla="*/ 2147483647 h 299"/>
              <a:gd name="T8" fmla="*/ 2147483647 w 77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99"/>
              <a:gd name="T17" fmla="*/ 77 w 77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99">
                <a:moveTo>
                  <a:pt x="41" y="298"/>
                </a:moveTo>
                <a:lnTo>
                  <a:pt x="0" y="80"/>
                </a:lnTo>
                <a:lnTo>
                  <a:pt x="76" y="0"/>
                </a:lnTo>
                <a:lnTo>
                  <a:pt x="76" y="266"/>
                </a:lnTo>
                <a:lnTo>
                  <a:pt x="41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8" name="Freeform 84"/>
          <p:cNvSpPr>
            <a:spLocks/>
          </p:cNvSpPr>
          <p:nvPr/>
        </p:nvSpPr>
        <p:spPr bwMode="auto">
          <a:xfrm>
            <a:off x="2746375" y="3862388"/>
            <a:ext cx="133350" cy="487362"/>
          </a:xfrm>
          <a:custGeom>
            <a:avLst/>
            <a:gdLst>
              <a:gd name="T0" fmla="*/ 2147483647 w 84"/>
              <a:gd name="T1" fmla="*/ 2147483647 h 307"/>
              <a:gd name="T2" fmla="*/ 0 w 84"/>
              <a:gd name="T3" fmla="*/ 2147483647 h 307"/>
              <a:gd name="T4" fmla="*/ 2147483647 w 84"/>
              <a:gd name="T5" fmla="*/ 0 h 307"/>
              <a:gd name="T6" fmla="*/ 2147483647 w 84"/>
              <a:gd name="T7" fmla="*/ 2147483647 h 307"/>
              <a:gd name="T8" fmla="*/ 2147483647 w 84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7"/>
              <a:gd name="T17" fmla="*/ 84 w 84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7">
                <a:moveTo>
                  <a:pt x="44" y="306"/>
                </a:moveTo>
                <a:lnTo>
                  <a:pt x="0" y="82"/>
                </a:lnTo>
                <a:lnTo>
                  <a:pt x="83" y="0"/>
                </a:lnTo>
                <a:lnTo>
                  <a:pt x="83" y="273"/>
                </a:lnTo>
                <a:lnTo>
                  <a:pt x="44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9" name="Freeform 85"/>
          <p:cNvSpPr>
            <a:spLocks/>
          </p:cNvSpPr>
          <p:nvPr/>
        </p:nvSpPr>
        <p:spPr bwMode="auto">
          <a:xfrm>
            <a:off x="2417763" y="3260725"/>
            <a:ext cx="452437" cy="80963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0" name="Freeform 86"/>
          <p:cNvSpPr>
            <a:spLocks/>
          </p:cNvSpPr>
          <p:nvPr/>
        </p:nvSpPr>
        <p:spPr bwMode="auto">
          <a:xfrm>
            <a:off x="2416175" y="3260725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9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1" name="Freeform 87"/>
          <p:cNvSpPr>
            <a:spLocks/>
          </p:cNvSpPr>
          <p:nvPr/>
        </p:nvSpPr>
        <p:spPr bwMode="auto">
          <a:xfrm>
            <a:off x="2747963" y="3260725"/>
            <a:ext cx="122237" cy="476250"/>
          </a:xfrm>
          <a:custGeom>
            <a:avLst/>
            <a:gdLst>
              <a:gd name="T0" fmla="*/ 2147483647 w 77"/>
              <a:gd name="T1" fmla="*/ 2147483647 h 300"/>
              <a:gd name="T2" fmla="*/ 0 w 77"/>
              <a:gd name="T3" fmla="*/ 2147483647 h 300"/>
              <a:gd name="T4" fmla="*/ 2147483647 w 77"/>
              <a:gd name="T5" fmla="*/ 0 h 300"/>
              <a:gd name="T6" fmla="*/ 2147483647 w 77"/>
              <a:gd name="T7" fmla="*/ 2147483647 h 300"/>
              <a:gd name="T8" fmla="*/ 2147483647 w 77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300"/>
              <a:gd name="T17" fmla="*/ 77 w 77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300">
                <a:moveTo>
                  <a:pt x="41" y="299"/>
                </a:moveTo>
                <a:lnTo>
                  <a:pt x="0" y="81"/>
                </a:lnTo>
                <a:lnTo>
                  <a:pt x="76" y="0"/>
                </a:lnTo>
                <a:lnTo>
                  <a:pt x="76" y="267"/>
                </a:lnTo>
                <a:lnTo>
                  <a:pt x="41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2" name="Freeform 88"/>
          <p:cNvSpPr>
            <a:spLocks/>
          </p:cNvSpPr>
          <p:nvPr/>
        </p:nvSpPr>
        <p:spPr bwMode="auto">
          <a:xfrm>
            <a:off x="2746375" y="3260725"/>
            <a:ext cx="133350" cy="488950"/>
          </a:xfrm>
          <a:custGeom>
            <a:avLst/>
            <a:gdLst>
              <a:gd name="T0" fmla="*/ 2147483647 w 84"/>
              <a:gd name="T1" fmla="*/ 2147483647 h 308"/>
              <a:gd name="T2" fmla="*/ 0 w 84"/>
              <a:gd name="T3" fmla="*/ 2147483647 h 308"/>
              <a:gd name="T4" fmla="*/ 2147483647 w 84"/>
              <a:gd name="T5" fmla="*/ 0 h 308"/>
              <a:gd name="T6" fmla="*/ 2147483647 w 84"/>
              <a:gd name="T7" fmla="*/ 2147483647 h 308"/>
              <a:gd name="T8" fmla="*/ 2147483647 w 84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8"/>
              <a:gd name="T17" fmla="*/ 84 w 84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8">
                <a:moveTo>
                  <a:pt x="44" y="307"/>
                </a:moveTo>
                <a:lnTo>
                  <a:pt x="0" y="83"/>
                </a:lnTo>
                <a:lnTo>
                  <a:pt x="83" y="0"/>
                </a:lnTo>
                <a:lnTo>
                  <a:pt x="83" y="274"/>
                </a:lnTo>
                <a:lnTo>
                  <a:pt x="44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3" name="Freeform 89"/>
          <p:cNvSpPr>
            <a:spLocks/>
          </p:cNvSpPr>
          <p:nvPr/>
        </p:nvSpPr>
        <p:spPr bwMode="auto">
          <a:xfrm>
            <a:off x="2836863" y="4403725"/>
            <a:ext cx="454025" cy="84138"/>
          </a:xfrm>
          <a:custGeom>
            <a:avLst/>
            <a:gdLst>
              <a:gd name="T0" fmla="*/ 0 w 286"/>
              <a:gd name="T1" fmla="*/ 2147483647 h 53"/>
              <a:gd name="T2" fmla="*/ 2147483647 w 286"/>
              <a:gd name="T3" fmla="*/ 0 h 53"/>
              <a:gd name="T4" fmla="*/ 2147483647 w 286"/>
              <a:gd name="T5" fmla="*/ 0 h 53"/>
              <a:gd name="T6" fmla="*/ 2147483647 w 286"/>
              <a:gd name="T7" fmla="*/ 2147483647 h 53"/>
              <a:gd name="T8" fmla="*/ 0 w 286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3"/>
              <a:gd name="T17" fmla="*/ 286 w 286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3">
                <a:moveTo>
                  <a:pt x="0" y="33"/>
                </a:moveTo>
                <a:lnTo>
                  <a:pt x="36" y="0"/>
                </a:lnTo>
                <a:lnTo>
                  <a:pt x="285" y="0"/>
                </a:lnTo>
                <a:lnTo>
                  <a:pt x="226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4" name="Freeform 90"/>
          <p:cNvSpPr>
            <a:spLocks/>
          </p:cNvSpPr>
          <p:nvPr/>
        </p:nvSpPr>
        <p:spPr bwMode="auto">
          <a:xfrm>
            <a:off x="2835275" y="4403725"/>
            <a:ext cx="465138" cy="96838"/>
          </a:xfrm>
          <a:custGeom>
            <a:avLst/>
            <a:gdLst>
              <a:gd name="T0" fmla="*/ 0 w 293"/>
              <a:gd name="T1" fmla="*/ 2147483647 h 61"/>
              <a:gd name="T2" fmla="*/ 2147483647 w 293"/>
              <a:gd name="T3" fmla="*/ 0 h 61"/>
              <a:gd name="T4" fmla="*/ 2147483647 w 293"/>
              <a:gd name="T5" fmla="*/ 0 h 61"/>
              <a:gd name="T6" fmla="*/ 2147483647 w 293"/>
              <a:gd name="T7" fmla="*/ 2147483647 h 61"/>
              <a:gd name="T8" fmla="*/ 0 w 293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61"/>
              <a:gd name="T17" fmla="*/ 293 w 293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61">
                <a:moveTo>
                  <a:pt x="0" y="38"/>
                </a:moveTo>
                <a:lnTo>
                  <a:pt x="37" y="0"/>
                </a:lnTo>
                <a:lnTo>
                  <a:pt x="292" y="0"/>
                </a:lnTo>
                <a:lnTo>
                  <a:pt x="231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5" name="Freeform 91"/>
          <p:cNvSpPr>
            <a:spLocks/>
          </p:cNvSpPr>
          <p:nvPr/>
        </p:nvSpPr>
        <p:spPr bwMode="auto">
          <a:xfrm>
            <a:off x="3165475" y="4403725"/>
            <a:ext cx="125413" cy="477838"/>
          </a:xfrm>
          <a:custGeom>
            <a:avLst/>
            <a:gdLst>
              <a:gd name="T0" fmla="*/ 2147483647 w 79"/>
              <a:gd name="T1" fmla="*/ 2147483647 h 301"/>
              <a:gd name="T2" fmla="*/ 0 w 79"/>
              <a:gd name="T3" fmla="*/ 2147483647 h 301"/>
              <a:gd name="T4" fmla="*/ 2147483647 w 79"/>
              <a:gd name="T5" fmla="*/ 0 h 301"/>
              <a:gd name="T6" fmla="*/ 2147483647 w 79"/>
              <a:gd name="T7" fmla="*/ 2147483647 h 301"/>
              <a:gd name="T8" fmla="*/ 2147483647 w 79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2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6" name="Freeform 92"/>
          <p:cNvSpPr>
            <a:spLocks/>
          </p:cNvSpPr>
          <p:nvPr/>
        </p:nvSpPr>
        <p:spPr bwMode="auto">
          <a:xfrm>
            <a:off x="3163888" y="4403725"/>
            <a:ext cx="136525" cy="490538"/>
          </a:xfrm>
          <a:custGeom>
            <a:avLst/>
            <a:gdLst>
              <a:gd name="T0" fmla="*/ 2147483647 w 86"/>
              <a:gd name="T1" fmla="*/ 2147483647 h 309"/>
              <a:gd name="T2" fmla="*/ 0 w 86"/>
              <a:gd name="T3" fmla="*/ 2147483647 h 309"/>
              <a:gd name="T4" fmla="*/ 2147483647 w 86"/>
              <a:gd name="T5" fmla="*/ 0 h 309"/>
              <a:gd name="T6" fmla="*/ 2147483647 w 86"/>
              <a:gd name="T7" fmla="*/ 2147483647 h 309"/>
              <a:gd name="T8" fmla="*/ 2147483647 w 86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6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6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7" name="Freeform 93"/>
          <p:cNvSpPr>
            <a:spLocks/>
          </p:cNvSpPr>
          <p:nvPr/>
        </p:nvSpPr>
        <p:spPr bwMode="auto">
          <a:xfrm>
            <a:off x="2836863" y="3862388"/>
            <a:ext cx="454025" cy="82550"/>
          </a:xfrm>
          <a:custGeom>
            <a:avLst/>
            <a:gdLst>
              <a:gd name="T0" fmla="*/ 0 w 286"/>
              <a:gd name="T1" fmla="*/ 2147483647 h 52"/>
              <a:gd name="T2" fmla="*/ 2147483647 w 286"/>
              <a:gd name="T3" fmla="*/ 0 h 52"/>
              <a:gd name="T4" fmla="*/ 2147483647 w 286"/>
              <a:gd name="T5" fmla="*/ 0 h 52"/>
              <a:gd name="T6" fmla="*/ 2147483647 w 286"/>
              <a:gd name="T7" fmla="*/ 2147483647 h 52"/>
              <a:gd name="T8" fmla="*/ 0 w 286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2"/>
              <a:gd name="T17" fmla="*/ 286 w 286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2">
                <a:moveTo>
                  <a:pt x="0" y="33"/>
                </a:moveTo>
                <a:lnTo>
                  <a:pt x="36" y="0"/>
                </a:lnTo>
                <a:lnTo>
                  <a:pt x="285" y="0"/>
                </a:lnTo>
                <a:lnTo>
                  <a:pt x="226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8" name="Freeform 94"/>
          <p:cNvSpPr>
            <a:spLocks/>
          </p:cNvSpPr>
          <p:nvPr/>
        </p:nvSpPr>
        <p:spPr bwMode="auto">
          <a:xfrm>
            <a:off x="2835275" y="3862388"/>
            <a:ext cx="465138" cy="93662"/>
          </a:xfrm>
          <a:custGeom>
            <a:avLst/>
            <a:gdLst>
              <a:gd name="T0" fmla="*/ 0 w 293"/>
              <a:gd name="T1" fmla="*/ 2147483647 h 59"/>
              <a:gd name="T2" fmla="*/ 2147483647 w 293"/>
              <a:gd name="T3" fmla="*/ 0 h 59"/>
              <a:gd name="T4" fmla="*/ 2147483647 w 293"/>
              <a:gd name="T5" fmla="*/ 0 h 59"/>
              <a:gd name="T6" fmla="*/ 2147483647 w 293"/>
              <a:gd name="T7" fmla="*/ 2147483647 h 59"/>
              <a:gd name="T8" fmla="*/ 0 w 29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59"/>
              <a:gd name="T17" fmla="*/ 293 w 29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59">
                <a:moveTo>
                  <a:pt x="0" y="37"/>
                </a:moveTo>
                <a:lnTo>
                  <a:pt x="37" y="0"/>
                </a:lnTo>
                <a:lnTo>
                  <a:pt x="292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9" name="Freeform 95"/>
          <p:cNvSpPr>
            <a:spLocks/>
          </p:cNvSpPr>
          <p:nvPr/>
        </p:nvSpPr>
        <p:spPr bwMode="auto">
          <a:xfrm>
            <a:off x="3165475" y="3862388"/>
            <a:ext cx="125413" cy="474662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2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2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0" name="Freeform 96"/>
          <p:cNvSpPr>
            <a:spLocks/>
          </p:cNvSpPr>
          <p:nvPr/>
        </p:nvSpPr>
        <p:spPr bwMode="auto">
          <a:xfrm>
            <a:off x="3163888" y="3862388"/>
            <a:ext cx="136525" cy="487362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6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6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1" name="Freeform 97"/>
          <p:cNvSpPr>
            <a:spLocks/>
          </p:cNvSpPr>
          <p:nvPr/>
        </p:nvSpPr>
        <p:spPr bwMode="auto">
          <a:xfrm>
            <a:off x="2836863" y="3260725"/>
            <a:ext cx="454025" cy="80963"/>
          </a:xfrm>
          <a:custGeom>
            <a:avLst/>
            <a:gdLst>
              <a:gd name="T0" fmla="*/ 0 w 286"/>
              <a:gd name="T1" fmla="*/ 2147483647 h 51"/>
              <a:gd name="T2" fmla="*/ 2147483647 w 286"/>
              <a:gd name="T3" fmla="*/ 0 h 51"/>
              <a:gd name="T4" fmla="*/ 2147483647 w 286"/>
              <a:gd name="T5" fmla="*/ 0 h 51"/>
              <a:gd name="T6" fmla="*/ 2147483647 w 286"/>
              <a:gd name="T7" fmla="*/ 2147483647 h 51"/>
              <a:gd name="T8" fmla="*/ 0 w 286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1"/>
              <a:gd name="T17" fmla="*/ 286 w 286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1">
                <a:moveTo>
                  <a:pt x="0" y="33"/>
                </a:moveTo>
                <a:lnTo>
                  <a:pt x="36" y="0"/>
                </a:lnTo>
                <a:lnTo>
                  <a:pt x="285" y="0"/>
                </a:lnTo>
                <a:lnTo>
                  <a:pt x="226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2" name="Freeform 98"/>
          <p:cNvSpPr>
            <a:spLocks/>
          </p:cNvSpPr>
          <p:nvPr/>
        </p:nvSpPr>
        <p:spPr bwMode="auto">
          <a:xfrm>
            <a:off x="2835275" y="3260725"/>
            <a:ext cx="465138" cy="93663"/>
          </a:xfrm>
          <a:custGeom>
            <a:avLst/>
            <a:gdLst>
              <a:gd name="T0" fmla="*/ 0 w 293"/>
              <a:gd name="T1" fmla="*/ 2147483647 h 59"/>
              <a:gd name="T2" fmla="*/ 2147483647 w 293"/>
              <a:gd name="T3" fmla="*/ 0 h 59"/>
              <a:gd name="T4" fmla="*/ 2147483647 w 293"/>
              <a:gd name="T5" fmla="*/ 0 h 59"/>
              <a:gd name="T6" fmla="*/ 2147483647 w 293"/>
              <a:gd name="T7" fmla="*/ 2147483647 h 59"/>
              <a:gd name="T8" fmla="*/ 0 w 29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59"/>
              <a:gd name="T17" fmla="*/ 293 w 29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59">
                <a:moveTo>
                  <a:pt x="0" y="39"/>
                </a:moveTo>
                <a:lnTo>
                  <a:pt x="37" y="0"/>
                </a:lnTo>
                <a:lnTo>
                  <a:pt x="292" y="0"/>
                </a:lnTo>
                <a:lnTo>
                  <a:pt x="231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3" name="Freeform 99"/>
          <p:cNvSpPr>
            <a:spLocks/>
          </p:cNvSpPr>
          <p:nvPr/>
        </p:nvSpPr>
        <p:spPr bwMode="auto">
          <a:xfrm>
            <a:off x="3165475" y="3260725"/>
            <a:ext cx="125413" cy="476250"/>
          </a:xfrm>
          <a:custGeom>
            <a:avLst/>
            <a:gdLst>
              <a:gd name="T0" fmla="*/ 2147483647 w 79"/>
              <a:gd name="T1" fmla="*/ 2147483647 h 300"/>
              <a:gd name="T2" fmla="*/ 0 w 79"/>
              <a:gd name="T3" fmla="*/ 2147483647 h 300"/>
              <a:gd name="T4" fmla="*/ 2147483647 w 79"/>
              <a:gd name="T5" fmla="*/ 0 h 300"/>
              <a:gd name="T6" fmla="*/ 2147483647 w 79"/>
              <a:gd name="T7" fmla="*/ 2147483647 h 300"/>
              <a:gd name="T8" fmla="*/ 2147483647 w 79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0"/>
              <a:gd name="T17" fmla="*/ 79 w 79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0">
                <a:moveTo>
                  <a:pt x="42" y="299"/>
                </a:moveTo>
                <a:lnTo>
                  <a:pt x="0" y="81"/>
                </a:lnTo>
                <a:lnTo>
                  <a:pt x="78" y="0"/>
                </a:lnTo>
                <a:lnTo>
                  <a:pt x="78" y="267"/>
                </a:lnTo>
                <a:lnTo>
                  <a:pt x="42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4" name="Freeform 100"/>
          <p:cNvSpPr>
            <a:spLocks/>
          </p:cNvSpPr>
          <p:nvPr/>
        </p:nvSpPr>
        <p:spPr bwMode="auto">
          <a:xfrm>
            <a:off x="3163888" y="3260725"/>
            <a:ext cx="136525" cy="488950"/>
          </a:xfrm>
          <a:custGeom>
            <a:avLst/>
            <a:gdLst>
              <a:gd name="T0" fmla="*/ 2147483647 w 86"/>
              <a:gd name="T1" fmla="*/ 2147483647 h 308"/>
              <a:gd name="T2" fmla="*/ 0 w 86"/>
              <a:gd name="T3" fmla="*/ 2147483647 h 308"/>
              <a:gd name="T4" fmla="*/ 2147483647 w 86"/>
              <a:gd name="T5" fmla="*/ 0 h 308"/>
              <a:gd name="T6" fmla="*/ 2147483647 w 86"/>
              <a:gd name="T7" fmla="*/ 2147483647 h 308"/>
              <a:gd name="T8" fmla="*/ 2147483647 w 86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8"/>
              <a:gd name="T17" fmla="*/ 86 w 8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8">
                <a:moveTo>
                  <a:pt x="46" y="307"/>
                </a:moveTo>
                <a:lnTo>
                  <a:pt x="0" y="83"/>
                </a:lnTo>
                <a:lnTo>
                  <a:pt x="85" y="0"/>
                </a:lnTo>
                <a:lnTo>
                  <a:pt x="85" y="274"/>
                </a:lnTo>
                <a:lnTo>
                  <a:pt x="46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5" name="Freeform 101"/>
          <p:cNvSpPr>
            <a:spLocks/>
          </p:cNvSpPr>
          <p:nvPr/>
        </p:nvSpPr>
        <p:spPr bwMode="auto">
          <a:xfrm>
            <a:off x="3268663" y="4403725"/>
            <a:ext cx="452437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6" name="Freeform 102"/>
          <p:cNvSpPr>
            <a:spLocks/>
          </p:cNvSpPr>
          <p:nvPr/>
        </p:nvSpPr>
        <p:spPr bwMode="auto">
          <a:xfrm>
            <a:off x="3267075" y="4403725"/>
            <a:ext cx="463550" cy="96838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7" y="0"/>
                </a:lnTo>
                <a:lnTo>
                  <a:pt x="291" y="0"/>
                </a:lnTo>
                <a:lnTo>
                  <a:pt x="229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7" name="Freeform 103"/>
          <p:cNvSpPr>
            <a:spLocks/>
          </p:cNvSpPr>
          <p:nvPr/>
        </p:nvSpPr>
        <p:spPr bwMode="auto">
          <a:xfrm>
            <a:off x="3595688" y="4403725"/>
            <a:ext cx="125412" cy="477838"/>
          </a:xfrm>
          <a:custGeom>
            <a:avLst/>
            <a:gdLst>
              <a:gd name="T0" fmla="*/ 2147483647 w 79"/>
              <a:gd name="T1" fmla="*/ 2147483647 h 301"/>
              <a:gd name="T2" fmla="*/ 0 w 79"/>
              <a:gd name="T3" fmla="*/ 2147483647 h 301"/>
              <a:gd name="T4" fmla="*/ 2147483647 w 79"/>
              <a:gd name="T5" fmla="*/ 0 h 301"/>
              <a:gd name="T6" fmla="*/ 2147483647 w 79"/>
              <a:gd name="T7" fmla="*/ 2147483647 h 301"/>
              <a:gd name="T8" fmla="*/ 2147483647 w 79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2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8" name="Freeform 104"/>
          <p:cNvSpPr>
            <a:spLocks/>
          </p:cNvSpPr>
          <p:nvPr/>
        </p:nvSpPr>
        <p:spPr bwMode="auto">
          <a:xfrm>
            <a:off x="3594100" y="4403725"/>
            <a:ext cx="136525" cy="490538"/>
          </a:xfrm>
          <a:custGeom>
            <a:avLst/>
            <a:gdLst>
              <a:gd name="T0" fmla="*/ 2147483647 w 86"/>
              <a:gd name="T1" fmla="*/ 2147483647 h 309"/>
              <a:gd name="T2" fmla="*/ 0 w 86"/>
              <a:gd name="T3" fmla="*/ 2147483647 h 309"/>
              <a:gd name="T4" fmla="*/ 2147483647 w 86"/>
              <a:gd name="T5" fmla="*/ 0 h 309"/>
              <a:gd name="T6" fmla="*/ 2147483647 w 86"/>
              <a:gd name="T7" fmla="*/ 2147483647 h 309"/>
              <a:gd name="T8" fmla="*/ 2147483647 w 86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5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5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9" name="Freeform 105"/>
          <p:cNvSpPr>
            <a:spLocks/>
          </p:cNvSpPr>
          <p:nvPr/>
        </p:nvSpPr>
        <p:spPr bwMode="auto">
          <a:xfrm>
            <a:off x="3268663" y="3862388"/>
            <a:ext cx="452437" cy="82550"/>
          </a:xfrm>
          <a:custGeom>
            <a:avLst/>
            <a:gdLst>
              <a:gd name="T0" fmla="*/ 0 w 285"/>
              <a:gd name="T1" fmla="*/ 2147483647 h 52"/>
              <a:gd name="T2" fmla="*/ 2147483647 w 285"/>
              <a:gd name="T3" fmla="*/ 0 h 52"/>
              <a:gd name="T4" fmla="*/ 2147483647 w 285"/>
              <a:gd name="T5" fmla="*/ 0 h 52"/>
              <a:gd name="T6" fmla="*/ 2147483647 w 285"/>
              <a:gd name="T7" fmla="*/ 2147483647 h 52"/>
              <a:gd name="T8" fmla="*/ 0 w 285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2"/>
              <a:gd name="T17" fmla="*/ 285 w 28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2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0" name="Freeform 106"/>
          <p:cNvSpPr>
            <a:spLocks/>
          </p:cNvSpPr>
          <p:nvPr/>
        </p:nvSpPr>
        <p:spPr bwMode="auto">
          <a:xfrm>
            <a:off x="3267075" y="3862388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1" name="Freeform 107"/>
          <p:cNvSpPr>
            <a:spLocks/>
          </p:cNvSpPr>
          <p:nvPr/>
        </p:nvSpPr>
        <p:spPr bwMode="auto">
          <a:xfrm>
            <a:off x="3595688" y="3862388"/>
            <a:ext cx="125412" cy="474662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2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2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2" name="Freeform 108"/>
          <p:cNvSpPr>
            <a:spLocks/>
          </p:cNvSpPr>
          <p:nvPr/>
        </p:nvSpPr>
        <p:spPr bwMode="auto">
          <a:xfrm>
            <a:off x="3594100" y="3862388"/>
            <a:ext cx="136525" cy="487362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3" name="Freeform 109"/>
          <p:cNvSpPr>
            <a:spLocks/>
          </p:cNvSpPr>
          <p:nvPr/>
        </p:nvSpPr>
        <p:spPr bwMode="auto">
          <a:xfrm>
            <a:off x="3268663" y="3260725"/>
            <a:ext cx="452437" cy="80963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4" name="Freeform 110"/>
          <p:cNvSpPr>
            <a:spLocks/>
          </p:cNvSpPr>
          <p:nvPr/>
        </p:nvSpPr>
        <p:spPr bwMode="auto">
          <a:xfrm>
            <a:off x="3267075" y="3260725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9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5" name="Freeform 111"/>
          <p:cNvSpPr>
            <a:spLocks/>
          </p:cNvSpPr>
          <p:nvPr/>
        </p:nvSpPr>
        <p:spPr bwMode="auto">
          <a:xfrm>
            <a:off x="3595688" y="3260725"/>
            <a:ext cx="125412" cy="476250"/>
          </a:xfrm>
          <a:custGeom>
            <a:avLst/>
            <a:gdLst>
              <a:gd name="T0" fmla="*/ 2147483647 w 79"/>
              <a:gd name="T1" fmla="*/ 2147483647 h 300"/>
              <a:gd name="T2" fmla="*/ 0 w 79"/>
              <a:gd name="T3" fmla="*/ 2147483647 h 300"/>
              <a:gd name="T4" fmla="*/ 2147483647 w 79"/>
              <a:gd name="T5" fmla="*/ 0 h 300"/>
              <a:gd name="T6" fmla="*/ 2147483647 w 79"/>
              <a:gd name="T7" fmla="*/ 2147483647 h 300"/>
              <a:gd name="T8" fmla="*/ 2147483647 w 79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0"/>
              <a:gd name="T17" fmla="*/ 79 w 79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0">
                <a:moveTo>
                  <a:pt x="42" y="299"/>
                </a:moveTo>
                <a:lnTo>
                  <a:pt x="0" y="81"/>
                </a:lnTo>
                <a:lnTo>
                  <a:pt x="78" y="0"/>
                </a:lnTo>
                <a:lnTo>
                  <a:pt x="78" y="267"/>
                </a:lnTo>
                <a:lnTo>
                  <a:pt x="42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6" name="Freeform 112"/>
          <p:cNvSpPr>
            <a:spLocks/>
          </p:cNvSpPr>
          <p:nvPr/>
        </p:nvSpPr>
        <p:spPr bwMode="auto">
          <a:xfrm>
            <a:off x="3594100" y="3260725"/>
            <a:ext cx="136525" cy="488950"/>
          </a:xfrm>
          <a:custGeom>
            <a:avLst/>
            <a:gdLst>
              <a:gd name="T0" fmla="*/ 2147483647 w 86"/>
              <a:gd name="T1" fmla="*/ 2147483647 h 308"/>
              <a:gd name="T2" fmla="*/ 0 w 86"/>
              <a:gd name="T3" fmla="*/ 2147483647 h 308"/>
              <a:gd name="T4" fmla="*/ 2147483647 w 86"/>
              <a:gd name="T5" fmla="*/ 0 h 308"/>
              <a:gd name="T6" fmla="*/ 2147483647 w 86"/>
              <a:gd name="T7" fmla="*/ 2147483647 h 308"/>
              <a:gd name="T8" fmla="*/ 2147483647 w 86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8"/>
              <a:gd name="T17" fmla="*/ 86 w 8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8">
                <a:moveTo>
                  <a:pt x="45" y="307"/>
                </a:moveTo>
                <a:lnTo>
                  <a:pt x="0" y="83"/>
                </a:lnTo>
                <a:lnTo>
                  <a:pt x="85" y="0"/>
                </a:lnTo>
                <a:lnTo>
                  <a:pt x="85" y="274"/>
                </a:lnTo>
                <a:lnTo>
                  <a:pt x="45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7" name="Freeform 113"/>
          <p:cNvSpPr>
            <a:spLocks/>
          </p:cNvSpPr>
          <p:nvPr/>
        </p:nvSpPr>
        <p:spPr bwMode="auto">
          <a:xfrm>
            <a:off x="3697288" y="4403725"/>
            <a:ext cx="454025" cy="84138"/>
          </a:xfrm>
          <a:custGeom>
            <a:avLst/>
            <a:gdLst>
              <a:gd name="T0" fmla="*/ 0 w 286"/>
              <a:gd name="T1" fmla="*/ 2147483647 h 53"/>
              <a:gd name="T2" fmla="*/ 2147483647 w 286"/>
              <a:gd name="T3" fmla="*/ 0 h 53"/>
              <a:gd name="T4" fmla="*/ 2147483647 w 286"/>
              <a:gd name="T5" fmla="*/ 0 h 53"/>
              <a:gd name="T6" fmla="*/ 2147483647 w 286"/>
              <a:gd name="T7" fmla="*/ 2147483647 h 53"/>
              <a:gd name="T8" fmla="*/ 0 w 286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3"/>
              <a:gd name="T17" fmla="*/ 286 w 286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3">
                <a:moveTo>
                  <a:pt x="0" y="33"/>
                </a:moveTo>
                <a:lnTo>
                  <a:pt x="37" y="0"/>
                </a:lnTo>
                <a:lnTo>
                  <a:pt x="285" y="0"/>
                </a:lnTo>
                <a:lnTo>
                  <a:pt x="224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8" name="Freeform 114"/>
          <p:cNvSpPr>
            <a:spLocks/>
          </p:cNvSpPr>
          <p:nvPr/>
        </p:nvSpPr>
        <p:spPr bwMode="auto">
          <a:xfrm>
            <a:off x="3695700" y="4403725"/>
            <a:ext cx="465138" cy="96838"/>
          </a:xfrm>
          <a:custGeom>
            <a:avLst/>
            <a:gdLst>
              <a:gd name="T0" fmla="*/ 0 w 293"/>
              <a:gd name="T1" fmla="*/ 2147483647 h 61"/>
              <a:gd name="T2" fmla="*/ 2147483647 w 293"/>
              <a:gd name="T3" fmla="*/ 0 h 61"/>
              <a:gd name="T4" fmla="*/ 2147483647 w 293"/>
              <a:gd name="T5" fmla="*/ 0 h 61"/>
              <a:gd name="T6" fmla="*/ 2147483647 w 293"/>
              <a:gd name="T7" fmla="*/ 2147483647 h 61"/>
              <a:gd name="T8" fmla="*/ 0 w 293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61"/>
              <a:gd name="T17" fmla="*/ 293 w 293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61">
                <a:moveTo>
                  <a:pt x="0" y="38"/>
                </a:moveTo>
                <a:lnTo>
                  <a:pt x="38" y="0"/>
                </a:lnTo>
                <a:lnTo>
                  <a:pt x="292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9" name="Freeform 115"/>
          <p:cNvSpPr>
            <a:spLocks/>
          </p:cNvSpPr>
          <p:nvPr/>
        </p:nvSpPr>
        <p:spPr bwMode="auto">
          <a:xfrm>
            <a:off x="4027488" y="4403725"/>
            <a:ext cx="123825" cy="477838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0" name="Freeform 116"/>
          <p:cNvSpPr>
            <a:spLocks/>
          </p:cNvSpPr>
          <p:nvPr/>
        </p:nvSpPr>
        <p:spPr bwMode="auto">
          <a:xfrm>
            <a:off x="4025900" y="4403725"/>
            <a:ext cx="134938" cy="490538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1" name="Freeform 117"/>
          <p:cNvSpPr>
            <a:spLocks/>
          </p:cNvSpPr>
          <p:nvPr/>
        </p:nvSpPr>
        <p:spPr bwMode="auto">
          <a:xfrm>
            <a:off x="3697288" y="3862388"/>
            <a:ext cx="454025" cy="82550"/>
          </a:xfrm>
          <a:custGeom>
            <a:avLst/>
            <a:gdLst>
              <a:gd name="T0" fmla="*/ 0 w 286"/>
              <a:gd name="T1" fmla="*/ 2147483647 h 52"/>
              <a:gd name="T2" fmla="*/ 2147483647 w 286"/>
              <a:gd name="T3" fmla="*/ 0 h 52"/>
              <a:gd name="T4" fmla="*/ 2147483647 w 286"/>
              <a:gd name="T5" fmla="*/ 0 h 52"/>
              <a:gd name="T6" fmla="*/ 2147483647 w 286"/>
              <a:gd name="T7" fmla="*/ 2147483647 h 52"/>
              <a:gd name="T8" fmla="*/ 0 w 286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2"/>
              <a:gd name="T17" fmla="*/ 286 w 286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2">
                <a:moveTo>
                  <a:pt x="0" y="33"/>
                </a:moveTo>
                <a:lnTo>
                  <a:pt x="37" y="0"/>
                </a:lnTo>
                <a:lnTo>
                  <a:pt x="285" y="0"/>
                </a:lnTo>
                <a:lnTo>
                  <a:pt x="224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2" name="Freeform 118"/>
          <p:cNvSpPr>
            <a:spLocks/>
          </p:cNvSpPr>
          <p:nvPr/>
        </p:nvSpPr>
        <p:spPr bwMode="auto">
          <a:xfrm>
            <a:off x="3695700" y="3862388"/>
            <a:ext cx="465138" cy="93662"/>
          </a:xfrm>
          <a:custGeom>
            <a:avLst/>
            <a:gdLst>
              <a:gd name="T0" fmla="*/ 0 w 293"/>
              <a:gd name="T1" fmla="*/ 2147483647 h 59"/>
              <a:gd name="T2" fmla="*/ 2147483647 w 293"/>
              <a:gd name="T3" fmla="*/ 0 h 59"/>
              <a:gd name="T4" fmla="*/ 2147483647 w 293"/>
              <a:gd name="T5" fmla="*/ 0 h 59"/>
              <a:gd name="T6" fmla="*/ 2147483647 w 293"/>
              <a:gd name="T7" fmla="*/ 2147483647 h 59"/>
              <a:gd name="T8" fmla="*/ 0 w 29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59"/>
              <a:gd name="T17" fmla="*/ 293 w 29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59">
                <a:moveTo>
                  <a:pt x="0" y="37"/>
                </a:moveTo>
                <a:lnTo>
                  <a:pt x="38" y="0"/>
                </a:lnTo>
                <a:lnTo>
                  <a:pt x="292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3" name="Freeform 119"/>
          <p:cNvSpPr>
            <a:spLocks/>
          </p:cNvSpPr>
          <p:nvPr/>
        </p:nvSpPr>
        <p:spPr bwMode="auto">
          <a:xfrm>
            <a:off x="4027488" y="3862388"/>
            <a:ext cx="123825" cy="474662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4" name="Freeform 120"/>
          <p:cNvSpPr>
            <a:spLocks/>
          </p:cNvSpPr>
          <p:nvPr/>
        </p:nvSpPr>
        <p:spPr bwMode="auto">
          <a:xfrm>
            <a:off x="4025900" y="3862388"/>
            <a:ext cx="134938" cy="487362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5" name="Freeform 121"/>
          <p:cNvSpPr>
            <a:spLocks/>
          </p:cNvSpPr>
          <p:nvPr/>
        </p:nvSpPr>
        <p:spPr bwMode="auto">
          <a:xfrm>
            <a:off x="3697288" y="3260725"/>
            <a:ext cx="454025" cy="80963"/>
          </a:xfrm>
          <a:custGeom>
            <a:avLst/>
            <a:gdLst>
              <a:gd name="T0" fmla="*/ 0 w 286"/>
              <a:gd name="T1" fmla="*/ 2147483647 h 51"/>
              <a:gd name="T2" fmla="*/ 2147483647 w 286"/>
              <a:gd name="T3" fmla="*/ 0 h 51"/>
              <a:gd name="T4" fmla="*/ 2147483647 w 286"/>
              <a:gd name="T5" fmla="*/ 0 h 51"/>
              <a:gd name="T6" fmla="*/ 2147483647 w 286"/>
              <a:gd name="T7" fmla="*/ 2147483647 h 51"/>
              <a:gd name="T8" fmla="*/ 0 w 286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1"/>
              <a:gd name="T17" fmla="*/ 286 w 286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1">
                <a:moveTo>
                  <a:pt x="0" y="33"/>
                </a:moveTo>
                <a:lnTo>
                  <a:pt x="37" y="0"/>
                </a:lnTo>
                <a:lnTo>
                  <a:pt x="285" y="0"/>
                </a:lnTo>
                <a:lnTo>
                  <a:pt x="224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6" name="Freeform 122"/>
          <p:cNvSpPr>
            <a:spLocks/>
          </p:cNvSpPr>
          <p:nvPr/>
        </p:nvSpPr>
        <p:spPr bwMode="auto">
          <a:xfrm>
            <a:off x="3695700" y="3260725"/>
            <a:ext cx="465138" cy="93663"/>
          </a:xfrm>
          <a:custGeom>
            <a:avLst/>
            <a:gdLst>
              <a:gd name="T0" fmla="*/ 0 w 293"/>
              <a:gd name="T1" fmla="*/ 2147483647 h 59"/>
              <a:gd name="T2" fmla="*/ 2147483647 w 293"/>
              <a:gd name="T3" fmla="*/ 0 h 59"/>
              <a:gd name="T4" fmla="*/ 2147483647 w 293"/>
              <a:gd name="T5" fmla="*/ 0 h 59"/>
              <a:gd name="T6" fmla="*/ 2147483647 w 293"/>
              <a:gd name="T7" fmla="*/ 2147483647 h 59"/>
              <a:gd name="T8" fmla="*/ 0 w 29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59"/>
              <a:gd name="T17" fmla="*/ 293 w 29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59">
                <a:moveTo>
                  <a:pt x="0" y="39"/>
                </a:moveTo>
                <a:lnTo>
                  <a:pt x="38" y="0"/>
                </a:lnTo>
                <a:lnTo>
                  <a:pt x="292" y="0"/>
                </a:lnTo>
                <a:lnTo>
                  <a:pt x="230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7" name="Freeform 123"/>
          <p:cNvSpPr>
            <a:spLocks/>
          </p:cNvSpPr>
          <p:nvPr/>
        </p:nvSpPr>
        <p:spPr bwMode="auto">
          <a:xfrm>
            <a:off x="4027488" y="3260725"/>
            <a:ext cx="123825" cy="476250"/>
          </a:xfrm>
          <a:custGeom>
            <a:avLst/>
            <a:gdLst>
              <a:gd name="T0" fmla="*/ 2147483647 w 78"/>
              <a:gd name="T1" fmla="*/ 2147483647 h 300"/>
              <a:gd name="T2" fmla="*/ 0 w 78"/>
              <a:gd name="T3" fmla="*/ 2147483647 h 300"/>
              <a:gd name="T4" fmla="*/ 2147483647 w 78"/>
              <a:gd name="T5" fmla="*/ 0 h 300"/>
              <a:gd name="T6" fmla="*/ 2147483647 w 78"/>
              <a:gd name="T7" fmla="*/ 2147483647 h 300"/>
              <a:gd name="T8" fmla="*/ 2147483647 w 78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>
            <a:off x="4025900" y="3260725"/>
            <a:ext cx="134938" cy="488950"/>
          </a:xfrm>
          <a:custGeom>
            <a:avLst/>
            <a:gdLst>
              <a:gd name="T0" fmla="*/ 2147483647 w 85"/>
              <a:gd name="T1" fmla="*/ 2147483647 h 308"/>
              <a:gd name="T2" fmla="*/ 0 w 85"/>
              <a:gd name="T3" fmla="*/ 2147483647 h 308"/>
              <a:gd name="T4" fmla="*/ 2147483647 w 85"/>
              <a:gd name="T5" fmla="*/ 0 h 308"/>
              <a:gd name="T6" fmla="*/ 2147483647 w 85"/>
              <a:gd name="T7" fmla="*/ 2147483647 h 308"/>
              <a:gd name="T8" fmla="*/ 2147483647 w 85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9" name="Freeform 125"/>
          <p:cNvSpPr>
            <a:spLocks/>
          </p:cNvSpPr>
          <p:nvPr/>
        </p:nvSpPr>
        <p:spPr bwMode="auto">
          <a:xfrm>
            <a:off x="4116388" y="4403725"/>
            <a:ext cx="454025" cy="84138"/>
          </a:xfrm>
          <a:custGeom>
            <a:avLst/>
            <a:gdLst>
              <a:gd name="T0" fmla="*/ 0 w 286"/>
              <a:gd name="T1" fmla="*/ 2147483647 h 53"/>
              <a:gd name="T2" fmla="*/ 2147483647 w 286"/>
              <a:gd name="T3" fmla="*/ 0 h 53"/>
              <a:gd name="T4" fmla="*/ 2147483647 w 286"/>
              <a:gd name="T5" fmla="*/ 0 h 53"/>
              <a:gd name="T6" fmla="*/ 2147483647 w 286"/>
              <a:gd name="T7" fmla="*/ 2147483647 h 53"/>
              <a:gd name="T8" fmla="*/ 0 w 286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3"/>
              <a:gd name="T17" fmla="*/ 286 w 286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3">
                <a:moveTo>
                  <a:pt x="0" y="33"/>
                </a:moveTo>
                <a:lnTo>
                  <a:pt x="37" y="0"/>
                </a:lnTo>
                <a:lnTo>
                  <a:pt x="285" y="0"/>
                </a:lnTo>
                <a:lnTo>
                  <a:pt x="224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0" name="Freeform 126"/>
          <p:cNvSpPr>
            <a:spLocks/>
          </p:cNvSpPr>
          <p:nvPr/>
        </p:nvSpPr>
        <p:spPr bwMode="auto">
          <a:xfrm>
            <a:off x="4114800" y="4403725"/>
            <a:ext cx="465138" cy="96838"/>
          </a:xfrm>
          <a:custGeom>
            <a:avLst/>
            <a:gdLst>
              <a:gd name="T0" fmla="*/ 0 w 293"/>
              <a:gd name="T1" fmla="*/ 2147483647 h 61"/>
              <a:gd name="T2" fmla="*/ 2147483647 w 293"/>
              <a:gd name="T3" fmla="*/ 0 h 61"/>
              <a:gd name="T4" fmla="*/ 2147483647 w 293"/>
              <a:gd name="T5" fmla="*/ 0 h 61"/>
              <a:gd name="T6" fmla="*/ 2147483647 w 293"/>
              <a:gd name="T7" fmla="*/ 2147483647 h 61"/>
              <a:gd name="T8" fmla="*/ 0 w 293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61"/>
              <a:gd name="T17" fmla="*/ 293 w 293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61">
                <a:moveTo>
                  <a:pt x="0" y="38"/>
                </a:moveTo>
                <a:lnTo>
                  <a:pt x="38" y="0"/>
                </a:lnTo>
                <a:lnTo>
                  <a:pt x="292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1" name="Freeform 127"/>
          <p:cNvSpPr>
            <a:spLocks/>
          </p:cNvSpPr>
          <p:nvPr/>
        </p:nvSpPr>
        <p:spPr bwMode="auto">
          <a:xfrm>
            <a:off x="4446588" y="4403725"/>
            <a:ext cx="123825" cy="477838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2" name="Freeform 128"/>
          <p:cNvSpPr>
            <a:spLocks/>
          </p:cNvSpPr>
          <p:nvPr/>
        </p:nvSpPr>
        <p:spPr bwMode="auto">
          <a:xfrm>
            <a:off x="4445000" y="4403725"/>
            <a:ext cx="134938" cy="490538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3" name="Freeform 129"/>
          <p:cNvSpPr>
            <a:spLocks/>
          </p:cNvSpPr>
          <p:nvPr/>
        </p:nvSpPr>
        <p:spPr bwMode="auto">
          <a:xfrm>
            <a:off x="4116388" y="3862388"/>
            <a:ext cx="454025" cy="82550"/>
          </a:xfrm>
          <a:custGeom>
            <a:avLst/>
            <a:gdLst>
              <a:gd name="T0" fmla="*/ 0 w 286"/>
              <a:gd name="T1" fmla="*/ 2147483647 h 52"/>
              <a:gd name="T2" fmla="*/ 2147483647 w 286"/>
              <a:gd name="T3" fmla="*/ 0 h 52"/>
              <a:gd name="T4" fmla="*/ 2147483647 w 286"/>
              <a:gd name="T5" fmla="*/ 0 h 52"/>
              <a:gd name="T6" fmla="*/ 2147483647 w 286"/>
              <a:gd name="T7" fmla="*/ 2147483647 h 52"/>
              <a:gd name="T8" fmla="*/ 0 w 286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2"/>
              <a:gd name="T17" fmla="*/ 286 w 286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2">
                <a:moveTo>
                  <a:pt x="0" y="33"/>
                </a:moveTo>
                <a:lnTo>
                  <a:pt x="37" y="0"/>
                </a:lnTo>
                <a:lnTo>
                  <a:pt x="285" y="0"/>
                </a:lnTo>
                <a:lnTo>
                  <a:pt x="224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4" name="Freeform 130"/>
          <p:cNvSpPr>
            <a:spLocks/>
          </p:cNvSpPr>
          <p:nvPr/>
        </p:nvSpPr>
        <p:spPr bwMode="auto">
          <a:xfrm>
            <a:off x="4114800" y="3862388"/>
            <a:ext cx="465138" cy="93662"/>
          </a:xfrm>
          <a:custGeom>
            <a:avLst/>
            <a:gdLst>
              <a:gd name="T0" fmla="*/ 0 w 293"/>
              <a:gd name="T1" fmla="*/ 2147483647 h 59"/>
              <a:gd name="T2" fmla="*/ 2147483647 w 293"/>
              <a:gd name="T3" fmla="*/ 0 h 59"/>
              <a:gd name="T4" fmla="*/ 2147483647 w 293"/>
              <a:gd name="T5" fmla="*/ 0 h 59"/>
              <a:gd name="T6" fmla="*/ 2147483647 w 293"/>
              <a:gd name="T7" fmla="*/ 2147483647 h 59"/>
              <a:gd name="T8" fmla="*/ 0 w 29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59"/>
              <a:gd name="T17" fmla="*/ 293 w 29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59">
                <a:moveTo>
                  <a:pt x="0" y="37"/>
                </a:moveTo>
                <a:lnTo>
                  <a:pt x="38" y="0"/>
                </a:lnTo>
                <a:lnTo>
                  <a:pt x="292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5" name="Freeform 131"/>
          <p:cNvSpPr>
            <a:spLocks/>
          </p:cNvSpPr>
          <p:nvPr/>
        </p:nvSpPr>
        <p:spPr bwMode="auto">
          <a:xfrm>
            <a:off x="4446588" y="3862388"/>
            <a:ext cx="123825" cy="474662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6" name="Freeform 132"/>
          <p:cNvSpPr>
            <a:spLocks/>
          </p:cNvSpPr>
          <p:nvPr/>
        </p:nvSpPr>
        <p:spPr bwMode="auto">
          <a:xfrm>
            <a:off x="4445000" y="3862388"/>
            <a:ext cx="134938" cy="487362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7" name="Freeform 133"/>
          <p:cNvSpPr>
            <a:spLocks/>
          </p:cNvSpPr>
          <p:nvPr/>
        </p:nvSpPr>
        <p:spPr bwMode="auto">
          <a:xfrm>
            <a:off x="4116388" y="3260725"/>
            <a:ext cx="454025" cy="80963"/>
          </a:xfrm>
          <a:custGeom>
            <a:avLst/>
            <a:gdLst>
              <a:gd name="T0" fmla="*/ 0 w 286"/>
              <a:gd name="T1" fmla="*/ 2147483647 h 51"/>
              <a:gd name="T2" fmla="*/ 2147483647 w 286"/>
              <a:gd name="T3" fmla="*/ 0 h 51"/>
              <a:gd name="T4" fmla="*/ 2147483647 w 286"/>
              <a:gd name="T5" fmla="*/ 0 h 51"/>
              <a:gd name="T6" fmla="*/ 2147483647 w 286"/>
              <a:gd name="T7" fmla="*/ 2147483647 h 51"/>
              <a:gd name="T8" fmla="*/ 0 w 286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51"/>
              <a:gd name="T17" fmla="*/ 286 w 286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51">
                <a:moveTo>
                  <a:pt x="0" y="33"/>
                </a:moveTo>
                <a:lnTo>
                  <a:pt x="37" y="0"/>
                </a:lnTo>
                <a:lnTo>
                  <a:pt x="285" y="0"/>
                </a:lnTo>
                <a:lnTo>
                  <a:pt x="224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8" name="Freeform 134"/>
          <p:cNvSpPr>
            <a:spLocks/>
          </p:cNvSpPr>
          <p:nvPr/>
        </p:nvSpPr>
        <p:spPr bwMode="auto">
          <a:xfrm>
            <a:off x="4114800" y="3260725"/>
            <a:ext cx="465138" cy="93663"/>
          </a:xfrm>
          <a:custGeom>
            <a:avLst/>
            <a:gdLst>
              <a:gd name="T0" fmla="*/ 0 w 293"/>
              <a:gd name="T1" fmla="*/ 2147483647 h 59"/>
              <a:gd name="T2" fmla="*/ 2147483647 w 293"/>
              <a:gd name="T3" fmla="*/ 0 h 59"/>
              <a:gd name="T4" fmla="*/ 2147483647 w 293"/>
              <a:gd name="T5" fmla="*/ 0 h 59"/>
              <a:gd name="T6" fmla="*/ 2147483647 w 293"/>
              <a:gd name="T7" fmla="*/ 2147483647 h 59"/>
              <a:gd name="T8" fmla="*/ 0 w 293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59"/>
              <a:gd name="T17" fmla="*/ 293 w 293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59">
                <a:moveTo>
                  <a:pt x="0" y="39"/>
                </a:moveTo>
                <a:lnTo>
                  <a:pt x="38" y="0"/>
                </a:lnTo>
                <a:lnTo>
                  <a:pt x="292" y="0"/>
                </a:lnTo>
                <a:lnTo>
                  <a:pt x="230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9" name="Freeform 135"/>
          <p:cNvSpPr>
            <a:spLocks/>
          </p:cNvSpPr>
          <p:nvPr/>
        </p:nvSpPr>
        <p:spPr bwMode="auto">
          <a:xfrm>
            <a:off x="4446588" y="3260725"/>
            <a:ext cx="123825" cy="476250"/>
          </a:xfrm>
          <a:custGeom>
            <a:avLst/>
            <a:gdLst>
              <a:gd name="T0" fmla="*/ 2147483647 w 78"/>
              <a:gd name="T1" fmla="*/ 2147483647 h 300"/>
              <a:gd name="T2" fmla="*/ 0 w 78"/>
              <a:gd name="T3" fmla="*/ 2147483647 h 300"/>
              <a:gd name="T4" fmla="*/ 2147483647 w 78"/>
              <a:gd name="T5" fmla="*/ 0 h 300"/>
              <a:gd name="T6" fmla="*/ 2147483647 w 78"/>
              <a:gd name="T7" fmla="*/ 2147483647 h 300"/>
              <a:gd name="T8" fmla="*/ 2147483647 w 78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0" name="Freeform 136"/>
          <p:cNvSpPr>
            <a:spLocks/>
          </p:cNvSpPr>
          <p:nvPr/>
        </p:nvSpPr>
        <p:spPr bwMode="auto">
          <a:xfrm>
            <a:off x="4445000" y="3260725"/>
            <a:ext cx="134938" cy="488950"/>
          </a:xfrm>
          <a:custGeom>
            <a:avLst/>
            <a:gdLst>
              <a:gd name="T0" fmla="*/ 2147483647 w 85"/>
              <a:gd name="T1" fmla="*/ 2147483647 h 308"/>
              <a:gd name="T2" fmla="*/ 0 w 85"/>
              <a:gd name="T3" fmla="*/ 2147483647 h 308"/>
              <a:gd name="T4" fmla="*/ 2147483647 w 85"/>
              <a:gd name="T5" fmla="*/ 0 h 308"/>
              <a:gd name="T6" fmla="*/ 2147483647 w 85"/>
              <a:gd name="T7" fmla="*/ 2147483647 h 308"/>
              <a:gd name="T8" fmla="*/ 2147483647 w 85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1" name="Freeform 137"/>
          <p:cNvSpPr>
            <a:spLocks/>
          </p:cNvSpPr>
          <p:nvPr/>
        </p:nvSpPr>
        <p:spPr bwMode="auto">
          <a:xfrm>
            <a:off x="4537075" y="4403725"/>
            <a:ext cx="452438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2" name="Freeform 138"/>
          <p:cNvSpPr>
            <a:spLocks/>
          </p:cNvSpPr>
          <p:nvPr/>
        </p:nvSpPr>
        <p:spPr bwMode="auto">
          <a:xfrm>
            <a:off x="4535488" y="4403725"/>
            <a:ext cx="463550" cy="96838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3" name="Freeform 139"/>
          <p:cNvSpPr>
            <a:spLocks/>
          </p:cNvSpPr>
          <p:nvPr/>
        </p:nvSpPr>
        <p:spPr bwMode="auto">
          <a:xfrm>
            <a:off x="4867275" y="4403725"/>
            <a:ext cx="122238" cy="477838"/>
          </a:xfrm>
          <a:custGeom>
            <a:avLst/>
            <a:gdLst>
              <a:gd name="T0" fmla="*/ 2147483647 w 77"/>
              <a:gd name="T1" fmla="*/ 2147483647 h 301"/>
              <a:gd name="T2" fmla="*/ 0 w 77"/>
              <a:gd name="T3" fmla="*/ 2147483647 h 301"/>
              <a:gd name="T4" fmla="*/ 2147483647 w 77"/>
              <a:gd name="T5" fmla="*/ 0 h 301"/>
              <a:gd name="T6" fmla="*/ 2147483647 w 77"/>
              <a:gd name="T7" fmla="*/ 2147483647 h 301"/>
              <a:gd name="T8" fmla="*/ 2147483647 w 77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301"/>
              <a:gd name="T17" fmla="*/ 77 w 77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301">
                <a:moveTo>
                  <a:pt x="42" y="300"/>
                </a:moveTo>
                <a:lnTo>
                  <a:pt x="0" y="81"/>
                </a:lnTo>
                <a:lnTo>
                  <a:pt x="76" y="0"/>
                </a:lnTo>
                <a:lnTo>
                  <a:pt x="76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4" name="Freeform 140"/>
          <p:cNvSpPr>
            <a:spLocks/>
          </p:cNvSpPr>
          <p:nvPr/>
        </p:nvSpPr>
        <p:spPr bwMode="auto">
          <a:xfrm>
            <a:off x="4865688" y="4403725"/>
            <a:ext cx="133350" cy="490538"/>
          </a:xfrm>
          <a:custGeom>
            <a:avLst/>
            <a:gdLst>
              <a:gd name="T0" fmla="*/ 2147483647 w 84"/>
              <a:gd name="T1" fmla="*/ 2147483647 h 309"/>
              <a:gd name="T2" fmla="*/ 0 w 84"/>
              <a:gd name="T3" fmla="*/ 2147483647 h 309"/>
              <a:gd name="T4" fmla="*/ 2147483647 w 84"/>
              <a:gd name="T5" fmla="*/ 0 h 309"/>
              <a:gd name="T6" fmla="*/ 2147483647 w 84"/>
              <a:gd name="T7" fmla="*/ 2147483647 h 309"/>
              <a:gd name="T8" fmla="*/ 2147483647 w 84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9"/>
              <a:gd name="T17" fmla="*/ 84 w 84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9">
                <a:moveTo>
                  <a:pt x="45" y="308"/>
                </a:moveTo>
                <a:lnTo>
                  <a:pt x="0" y="84"/>
                </a:lnTo>
                <a:lnTo>
                  <a:pt x="83" y="0"/>
                </a:lnTo>
                <a:lnTo>
                  <a:pt x="83" y="275"/>
                </a:lnTo>
                <a:lnTo>
                  <a:pt x="45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5" name="Freeform 141"/>
          <p:cNvSpPr>
            <a:spLocks/>
          </p:cNvSpPr>
          <p:nvPr/>
        </p:nvSpPr>
        <p:spPr bwMode="auto">
          <a:xfrm>
            <a:off x="4537075" y="3862388"/>
            <a:ext cx="452438" cy="82550"/>
          </a:xfrm>
          <a:custGeom>
            <a:avLst/>
            <a:gdLst>
              <a:gd name="T0" fmla="*/ 0 w 285"/>
              <a:gd name="T1" fmla="*/ 2147483647 h 52"/>
              <a:gd name="T2" fmla="*/ 2147483647 w 285"/>
              <a:gd name="T3" fmla="*/ 0 h 52"/>
              <a:gd name="T4" fmla="*/ 2147483647 w 285"/>
              <a:gd name="T5" fmla="*/ 0 h 52"/>
              <a:gd name="T6" fmla="*/ 2147483647 w 285"/>
              <a:gd name="T7" fmla="*/ 2147483647 h 52"/>
              <a:gd name="T8" fmla="*/ 0 w 285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2"/>
              <a:gd name="T17" fmla="*/ 285 w 28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2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6" name="Freeform 142"/>
          <p:cNvSpPr>
            <a:spLocks/>
          </p:cNvSpPr>
          <p:nvPr/>
        </p:nvSpPr>
        <p:spPr bwMode="auto">
          <a:xfrm>
            <a:off x="4535488" y="3862388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7" name="Freeform 143"/>
          <p:cNvSpPr>
            <a:spLocks/>
          </p:cNvSpPr>
          <p:nvPr/>
        </p:nvSpPr>
        <p:spPr bwMode="auto">
          <a:xfrm>
            <a:off x="4867275" y="3862388"/>
            <a:ext cx="122238" cy="474662"/>
          </a:xfrm>
          <a:custGeom>
            <a:avLst/>
            <a:gdLst>
              <a:gd name="T0" fmla="*/ 2147483647 w 77"/>
              <a:gd name="T1" fmla="*/ 2147483647 h 299"/>
              <a:gd name="T2" fmla="*/ 0 w 77"/>
              <a:gd name="T3" fmla="*/ 2147483647 h 299"/>
              <a:gd name="T4" fmla="*/ 2147483647 w 77"/>
              <a:gd name="T5" fmla="*/ 0 h 299"/>
              <a:gd name="T6" fmla="*/ 2147483647 w 77"/>
              <a:gd name="T7" fmla="*/ 2147483647 h 299"/>
              <a:gd name="T8" fmla="*/ 2147483647 w 77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99"/>
              <a:gd name="T17" fmla="*/ 77 w 77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99">
                <a:moveTo>
                  <a:pt x="42" y="298"/>
                </a:moveTo>
                <a:lnTo>
                  <a:pt x="0" y="80"/>
                </a:lnTo>
                <a:lnTo>
                  <a:pt x="76" y="0"/>
                </a:lnTo>
                <a:lnTo>
                  <a:pt x="76" y="266"/>
                </a:lnTo>
                <a:lnTo>
                  <a:pt x="42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8" name="Freeform 144"/>
          <p:cNvSpPr>
            <a:spLocks/>
          </p:cNvSpPr>
          <p:nvPr/>
        </p:nvSpPr>
        <p:spPr bwMode="auto">
          <a:xfrm>
            <a:off x="4865688" y="3862388"/>
            <a:ext cx="133350" cy="487362"/>
          </a:xfrm>
          <a:custGeom>
            <a:avLst/>
            <a:gdLst>
              <a:gd name="T0" fmla="*/ 2147483647 w 84"/>
              <a:gd name="T1" fmla="*/ 2147483647 h 307"/>
              <a:gd name="T2" fmla="*/ 0 w 84"/>
              <a:gd name="T3" fmla="*/ 2147483647 h 307"/>
              <a:gd name="T4" fmla="*/ 2147483647 w 84"/>
              <a:gd name="T5" fmla="*/ 0 h 307"/>
              <a:gd name="T6" fmla="*/ 2147483647 w 84"/>
              <a:gd name="T7" fmla="*/ 2147483647 h 307"/>
              <a:gd name="T8" fmla="*/ 2147483647 w 84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7"/>
              <a:gd name="T17" fmla="*/ 84 w 84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7">
                <a:moveTo>
                  <a:pt x="45" y="306"/>
                </a:moveTo>
                <a:lnTo>
                  <a:pt x="0" y="82"/>
                </a:lnTo>
                <a:lnTo>
                  <a:pt x="83" y="0"/>
                </a:lnTo>
                <a:lnTo>
                  <a:pt x="83" y="273"/>
                </a:lnTo>
                <a:lnTo>
                  <a:pt x="45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9" name="Freeform 145"/>
          <p:cNvSpPr>
            <a:spLocks/>
          </p:cNvSpPr>
          <p:nvPr/>
        </p:nvSpPr>
        <p:spPr bwMode="auto">
          <a:xfrm>
            <a:off x="4537075" y="3260725"/>
            <a:ext cx="452438" cy="80963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0" name="Freeform 146"/>
          <p:cNvSpPr>
            <a:spLocks/>
          </p:cNvSpPr>
          <p:nvPr/>
        </p:nvSpPr>
        <p:spPr bwMode="auto">
          <a:xfrm>
            <a:off x="4535488" y="3260725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9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1" name="Freeform 147"/>
          <p:cNvSpPr>
            <a:spLocks/>
          </p:cNvSpPr>
          <p:nvPr/>
        </p:nvSpPr>
        <p:spPr bwMode="auto">
          <a:xfrm>
            <a:off x="4867275" y="3260725"/>
            <a:ext cx="122238" cy="476250"/>
          </a:xfrm>
          <a:custGeom>
            <a:avLst/>
            <a:gdLst>
              <a:gd name="T0" fmla="*/ 2147483647 w 77"/>
              <a:gd name="T1" fmla="*/ 2147483647 h 300"/>
              <a:gd name="T2" fmla="*/ 0 w 77"/>
              <a:gd name="T3" fmla="*/ 2147483647 h 300"/>
              <a:gd name="T4" fmla="*/ 2147483647 w 77"/>
              <a:gd name="T5" fmla="*/ 0 h 300"/>
              <a:gd name="T6" fmla="*/ 2147483647 w 77"/>
              <a:gd name="T7" fmla="*/ 2147483647 h 300"/>
              <a:gd name="T8" fmla="*/ 2147483647 w 77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300"/>
              <a:gd name="T17" fmla="*/ 77 w 77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300">
                <a:moveTo>
                  <a:pt x="42" y="299"/>
                </a:moveTo>
                <a:lnTo>
                  <a:pt x="0" y="81"/>
                </a:lnTo>
                <a:lnTo>
                  <a:pt x="76" y="0"/>
                </a:lnTo>
                <a:lnTo>
                  <a:pt x="76" y="267"/>
                </a:lnTo>
                <a:lnTo>
                  <a:pt x="42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2" name="Freeform 148"/>
          <p:cNvSpPr>
            <a:spLocks/>
          </p:cNvSpPr>
          <p:nvPr/>
        </p:nvSpPr>
        <p:spPr bwMode="auto">
          <a:xfrm>
            <a:off x="4865688" y="3260725"/>
            <a:ext cx="133350" cy="488950"/>
          </a:xfrm>
          <a:custGeom>
            <a:avLst/>
            <a:gdLst>
              <a:gd name="T0" fmla="*/ 2147483647 w 84"/>
              <a:gd name="T1" fmla="*/ 2147483647 h 308"/>
              <a:gd name="T2" fmla="*/ 0 w 84"/>
              <a:gd name="T3" fmla="*/ 2147483647 h 308"/>
              <a:gd name="T4" fmla="*/ 2147483647 w 84"/>
              <a:gd name="T5" fmla="*/ 0 h 308"/>
              <a:gd name="T6" fmla="*/ 2147483647 w 84"/>
              <a:gd name="T7" fmla="*/ 2147483647 h 308"/>
              <a:gd name="T8" fmla="*/ 2147483647 w 84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8"/>
              <a:gd name="T17" fmla="*/ 84 w 84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8">
                <a:moveTo>
                  <a:pt x="45" y="307"/>
                </a:moveTo>
                <a:lnTo>
                  <a:pt x="0" y="83"/>
                </a:lnTo>
                <a:lnTo>
                  <a:pt x="83" y="0"/>
                </a:lnTo>
                <a:lnTo>
                  <a:pt x="83" y="274"/>
                </a:lnTo>
                <a:lnTo>
                  <a:pt x="45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3" name="Freeform 149"/>
          <p:cNvSpPr>
            <a:spLocks/>
          </p:cNvSpPr>
          <p:nvPr/>
        </p:nvSpPr>
        <p:spPr bwMode="auto">
          <a:xfrm>
            <a:off x="4957763" y="4403725"/>
            <a:ext cx="450850" cy="84138"/>
          </a:xfrm>
          <a:custGeom>
            <a:avLst/>
            <a:gdLst>
              <a:gd name="T0" fmla="*/ 0 w 284"/>
              <a:gd name="T1" fmla="*/ 2147483647 h 53"/>
              <a:gd name="T2" fmla="*/ 2147483647 w 284"/>
              <a:gd name="T3" fmla="*/ 0 h 53"/>
              <a:gd name="T4" fmla="*/ 2147483647 w 284"/>
              <a:gd name="T5" fmla="*/ 0 h 53"/>
              <a:gd name="T6" fmla="*/ 2147483647 w 284"/>
              <a:gd name="T7" fmla="*/ 2147483647 h 53"/>
              <a:gd name="T8" fmla="*/ 0 w 284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53"/>
              <a:gd name="T17" fmla="*/ 284 w 284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53">
                <a:moveTo>
                  <a:pt x="0" y="33"/>
                </a:moveTo>
                <a:lnTo>
                  <a:pt x="36" y="0"/>
                </a:lnTo>
                <a:lnTo>
                  <a:pt x="283" y="0"/>
                </a:lnTo>
                <a:lnTo>
                  <a:pt x="223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4" name="Freeform 150"/>
          <p:cNvSpPr>
            <a:spLocks/>
          </p:cNvSpPr>
          <p:nvPr/>
        </p:nvSpPr>
        <p:spPr bwMode="auto">
          <a:xfrm>
            <a:off x="4956175" y="4403725"/>
            <a:ext cx="461963" cy="96838"/>
          </a:xfrm>
          <a:custGeom>
            <a:avLst/>
            <a:gdLst>
              <a:gd name="T0" fmla="*/ 0 w 291"/>
              <a:gd name="T1" fmla="*/ 2147483647 h 61"/>
              <a:gd name="T2" fmla="*/ 2147483647 w 291"/>
              <a:gd name="T3" fmla="*/ 0 h 61"/>
              <a:gd name="T4" fmla="*/ 2147483647 w 291"/>
              <a:gd name="T5" fmla="*/ 0 h 61"/>
              <a:gd name="T6" fmla="*/ 2147483647 w 291"/>
              <a:gd name="T7" fmla="*/ 2147483647 h 61"/>
              <a:gd name="T8" fmla="*/ 0 w 291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61"/>
              <a:gd name="T17" fmla="*/ 291 w 291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61">
                <a:moveTo>
                  <a:pt x="0" y="38"/>
                </a:moveTo>
                <a:lnTo>
                  <a:pt x="37" y="0"/>
                </a:lnTo>
                <a:lnTo>
                  <a:pt x="290" y="0"/>
                </a:lnTo>
                <a:lnTo>
                  <a:pt x="229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5" name="Freeform 151"/>
          <p:cNvSpPr>
            <a:spLocks/>
          </p:cNvSpPr>
          <p:nvPr/>
        </p:nvSpPr>
        <p:spPr bwMode="auto">
          <a:xfrm>
            <a:off x="5284788" y="4403725"/>
            <a:ext cx="123825" cy="477838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6" name="Freeform 152"/>
          <p:cNvSpPr>
            <a:spLocks/>
          </p:cNvSpPr>
          <p:nvPr/>
        </p:nvSpPr>
        <p:spPr bwMode="auto">
          <a:xfrm>
            <a:off x="5283200" y="4403725"/>
            <a:ext cx="134938" cy="490538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7" name="Freeform 153"/>
          <p:cNvSpPr>
            <a:spLocks/>
          </p:cNvSpPr>
          <p:nvPr/>
        </p:nvSpPr>
        <p:spPr bwMode="auto">
          <a:xfrm>
            <a:off x="4957763" y="3862388"/>
            <a:ext cx="450850" cy="82550"/>
          </a:xfrm>
          <a:custGeom>
            <a:avLst/>
            <a:gdLst>
              <a:gd name="T0" fmla="*/ 0 w 284"/>
              <a:gd name="T1" fmla="*/ 2147483647 h 52"/>
              <a:gd name="T2" fmla="*/ 2147483647 w 284"/>
              <a:gd name="T3" fmla="*/ 0 h 52"/>
              <a:gd name="T4" fmla="*/ 2147483647 w 284"/>
              <a:gd name="T5" fmla="*/ 0 h 52"/>
              <a:gd name="T6" fmla="*/ 2147483647 w 284"/>
              <a:gd name="T7" fmla="*/ 2147483647 h 52"/>
              <a:gd name="T8" fmla="*/ 0 w 284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52"/>
              <a:gd name="T17" fmla="*/ 284 w 284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52">
                <a:moveTo>
                  <a:pt x="0" y="33"/>
                </a:moveTo>
                <a:lnTo>
                  <a:pt x="36" y="0"/>
                </a:lnTo>
                <a:lnTo>
                  <a:pt x="283" y="0"/>
                </a:lnTo>
                <a:lnTo>
                  <a:pt x="223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8" name="Freeform 154"/>
          <p:cNvSpPr>
            <a:spLocks/>
          </p:cNvSpPr>
          <p:nvPr/>
        </p:nvSpPr>
        <p:spPr bwMode="auto">
          <a:xfrm>
            <a:off x="4956175" y="3862388"/>
            <a:ext cx="461963" cy="93662"/>
          </a:xfrm>
          <a:custGeom>
            <a:avLst/>
            <a:gdLst>
              <a:gd name="T0" fmla="*/ 0 w 291"/>
              <a:gd name="T1" fmla="*/ 2147483647 h 59"/>
              <a:gd name="T2" fmla="*/ 2147483647 w 291"/>
              <a:gd name="T3" fmla="*/ 0 h 59"/>
              <a:gd name="T4" fmla="*/ 2147483647 w 291"/>
              <a:gd name="T5" fmla="*/ 0 h 59"/>
              <a:gd name="T6" fmla="*/ 2147483647 w 291"/>
              <a:gd name="T7" fmla="*/ 2147483647 h 59"/>
              <a:gd name="T8" fmla="*/ 0 w 291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59"/>
              <a:gd name="T17" fmla="*/ 291 w 291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59">
                <a:moveTo>
                  <a:pt x="0" y="37"/>
                </a:moveTo>
                <a:lnTo>
                  <a:pt x="37" y="0"/>
                </a:lnTo>
                <a:lnTo>
                  <a:pt x="290" y="0"/>
                </a:lnTo>
                <a:lnTo>
                  <a:pt x="229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9" name="Freeform 155"/>
          <p:cNvSpPr>
            <a:spLocks/>
          </p:cNvSpPr>
          <p:nvPr/>
        </p:nvSpPr>
        <p:spPr bwMode="auto">
          <a:xfrm>
            <a:off x="5284788" y="3862388"/>
            <a:ext cx="123825" cy="474662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0" name="Freeform 156"/>
          <p:cNvSpPr>
            <a:spLocks/>
          </p:cNvSpPr>
          <p:nvPr/>
        </p:nvSpPr>
        <p:spPr bwMode="auto">
          <a:xfrm>
            <a:off x="5283200" y="3862388"/>
            <a:ext cx="134938" cy="487362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1" name="Freeform 157"/>
          <p:cNvSpPr>
            <a:spLocks/>
          </p:cNvSpPr>
          <p:nvPr/>
        </p:nvSpPr>
        <p:spPr bwMode="auto">
          <a:xfrm>
            <a:off x="4957763" y="3260725"/>
            <a:ext cx="450850" cy="80963"/>
          </a:xfrm>
          <a:custGeom>
            <a:avLst/>
            <a:gdLst>
              <a:gd name="T0" fmla="*/ 0 w 284"/>
              <a:gd name="T1" fmla="*/ 2147483647 h 51"/>
              <a:gd name="T2" fmla="*/ 2147483647 w 284"/>
              <a:gd name="T3" fmla="*/ 0 h 51"/>
              <a:gd name="T4" fmla="*/ 2147483647 w 284"/>
              <a:gd name="T5" fmla="*/ 0 h 51"/>
              <a:gd name="T6" fmla="*/ 2147483647 w 284"/>
              <a:gd name="T7" fmla="*/ 2147483647 h 51"/>
              <a:gd name="T8" fmla="*/ 0 w 284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51"/>
              <a:gd name="T17" fmla="*/ 284 w 284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51">
                <a:moveTo>
                  <a:pt x="0" y="33"/>
                </a:moveTo>
                <a:lnTo>
                  <a:pt x="36" y="0"/>
                </a:lnTo>
                <a:lnTo>
                  <a:pt x="283" y="0"/>
                </a:lnTo>
                <a:lnTo>
                  <a:pt x="223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2" name="Freeform 158"/>
          <p:cNvSpPr>
            <a:spLocks/>
          </p:cNvSpPr>
          <p:nvPr/>
        </p:nvSpPr>
        <p:spPr bwMode="auto">
          <a:xfrm>
            <a:off x="4956175" y="3260725"/>
            <a:ext cx="461963" cy="93663"/>
          </a:xfrm>
          <a:custGeom>
            <a:avLst/>
            <a:gdLst>
              <a:gd name="T0" fmla="*/ 0 w 291"/>
              <a:gd name="T1" fmla="*/ 2147483647 h 59"/>
              <a:gd name="T2" fmla="*/ 2147483647 w 291"/>
              <a:gd name="T3" fmla="*/ 0 h 59"/>
              <a:gd name="T4" fmla="*/ 2147483647 w 291"/>
              <a:gd name="T5" fmla="*/ 0 h 59"/>
              <a:gd name="T6" fmla="*/ 2147483647 w 291"/>
              <a:gd name="T7" fmla="*/ 2147483647 h 59"/>
              <a:gd name="T8" fmla="*/ 0 w 291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59"/>
              <a:gd name="T17" fmla="*/ 291 w 291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59">
                <a:moveTo>
                  <a:pt x="0" y="39"/>
                </a:moveTo>
                <a:lnTo>
                  <a:pt x="37" y="0"/>
                </a:lnTo>
                <a:lnTo>
                  <a:pt x="290" y="0"/>
                </a:lnTo>
                <a:lnTo>
                  <a:pt x="229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5284788" y="3260725"/>
            <a:ext cx="123825" cy="476250"/>
          </a:xfrm>
          <a:custGeom>
            <a:avLst/>
            <a:gdLst>
              <a:gd name="T0" fmla="*/ 2147483647 w 78"/>
              <a:gd name="T1" fmla="*/ 2147483647 h 300"/>
              <a:gd name="T2" fmla="*/ 0 w 78"/>
              <a:gd name="T3" fmla="*/ 2147483647 h 300"/>
              <a:gd name="T4" fmla="*/ 2147483647 w 78"/>
              <a:gd name="T5" fmla="*/ 0 h 300"/>
              <a:gd name="T6" fmla="*/ 2147483647 w 78"/>
              <a:gd name="T7" fmla="*/ 2147483647 h 300"/>
              <a:gd name="T8" fmla="*/ 2147483647 w 78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4" name="Freeform 160"/>
          <p:cNvSpPr>
            <a:spLocks/>
          </p:cNvSpPr>
          <p:nvPr/>
        </p:nvSpPr>
        <p:spPr bwMode="auto">
          <a:xfrm>
            <a:off x="5283200" y="3260725"/>
            <a:ext cx="134938" cy="488950"/>
          </a:xfrm>
          <a:custGeom>
            <a:avLst/>
            <a:gdLst>
              <a:gd name="T0" fmla="*/ 2147483647 w 85"/>
              <a:gd name="T1" fmla="*/ 2147483647 h 308"/>
              <a:gd name="T2" fmla="*/ 0 w 85"/>
              <a:gd name="T3" fmla="*/ 2147483647 h 308"/>
              <a:gd name="T4" fmla="*/ 2147483647 w 85"/>
              <a:gd name="T5" fmla="*/ 0 h 308"/>
              <a:gd name="T6" fmla="*/ 2147483647 w 85"/>
              <a:gd name="T7" fmla="*/ 2147483647 h 308"/>
              <a:gd name="T8" fmla="*/ 2147483647 w 85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5" name="Freeform 161"/>
          <p:cNvSpPr>
            <a:spLocks/>
          </p:cNvSpPr>
          <p:nvPr/>
        </p:nvSpPr>
        <p:spPr bwMode="auto">
          <a:xfrm>
            <a:off x="5367338" y="4403725"/>
            <a:ext cx="452437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2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6" name="Freeform 162"/>
          <p:cNvSpPr>
            <a:spLocks/>
          </p:cNvSpPr>
          <p:nvPr/>
        </p:nvSpPr>
        <p:spPr bwMode="auto">
          <a:xfrm>
            <a:off x="5365750" y="4403725"/>
            <a:ext cx="463550" cy="96838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7" y="0"/>
                </a:lnTo>
                <a:lnTo>
                  <a:pt x="291" y="0"/>
                </a:lnTo>
                <a:lnTo>
                  <a:pt x="229" y="60"/>
                </a:lnTo>
                <a:lnTo>
                  <a:pt x="0" y="3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7" name="Freeform 163"/>
          <p:cNvSpPr>
            <a:spLocks/>
          </p:cNvSpPr>
          <p:nvPr/>
        </p:nvSpPr>
        <p:spPr bwMode="auto">
          <a:xfrm>
            <a:off x="5367338" y="3862388"/>
            <a:ext cx="452437" cy="82550"/>
          </a:xfrm>
          <a:custGeom>
            <a:avLst/>
            <a:gdLst>
              <a:gd name="T0" fmla="*/ 0 w 285"/>
              <a:gd name="T1" fmla="*/ 2147483647 h 52"/>
              <a:gd name="T2" fmla="*/ 2147483647 w 285"/>
              <a:gd name="T3" fmla="*/ 0 h 52"/>
              <a:gd name="T4" fmla="*/ 2147483647 w 285"/>
              <a:gd name="T5" fmla="*/ 0 h 52"/>
              <a:gd name="T6" fmla="*/ 2147483647 w 285"/>
              <a:gd name="T7" fmla="*/ 2147483647 h 52"/>
              <a:gd name="T8" fmla="*/ 0 w 285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2"/>
              <a:gd name="T17" fmla="*/ 285 w 28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2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1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8" name="Freeform 164"/>
          <p:cNvSpPr>
            <a:spLocks/>
          </p:cNvSpPr>
          <p:nvPr/>
        </p:nvSpPr>
        <p:spPr bwMode="auto">
          <a:xfrm>
            <a:off x="5365750" y="3862388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9" name="Freeform 165"/>
          <p:cNvSpPr>
            <a:spLocks/>
          </p:cNvSpPr>
          <p:nvPr/>
        </p:nvSpPr>
        <p:spPr bwMode="auto">
          <a:xfrm>
            <a:off x="5367338" y="3260725"/>
            <a:ext cx="452437" cy="80963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3"/>
                </a:moveTo>
                <a:lnTo>
                  <a:pt x="36" y="0"/>
                </a:lnTo>
                <a:lnTo>
                  <a:pt x="284" y="0"/>
                </a:lnTo>
                <a:lnTo>
                  <a:pt x="223" y="50"/>
                </a:lnTo>
                <a:lnTo>
                  <a:pt x="0" y="33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0" name="Freeform 166"/>
          <p:cNvSpPr>
            <a:spLocks/>
          </p:cNvSpPr>
          <p:nvPr/>
        </p:nvSpPr>
        <p:spPr bwMode="auto">
          <a:xfrm>
            <a:off x="5365750" y="3260725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9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1" name="Freeform 167"/>
          <p:cNvSpPr>
            <a:spLocks/>
          </p:cNvSpPr>
          <p:nvPr/>
        </p:nvSpPr>
        <p:spPr bwMode="auto">
          <a:xfrm>
            <a:off x="738188" y="4938713"/>
            <a:ext cx="452437" cy="80962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2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2" name="Freeform 168"/>
          <p:cNvSpPr>
            <a:spLocks/>
          </p:cNvSpPr>
          <p:nvPr/>
        </p:nvSpPr>
        <p:spPr bwMode="auto">
          <a:xfrm>
            <a:off x="736600" y="4938713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3" name="Freeform 169"/>
          <p:cNvSpPr>
            <a:spLocks/>
          </p:cNvSpPr>
          <p:nvPr/>
        </p:nvSpPr>
        <p:spPr bwMode="auto">
          <a:xfrm>
            <a:off x="1066800" y="4938713"/>
            <a:ext cx="123825" cy="474662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4" name="Freeform 170"/>
          <p:cNvSpPr>
            <a:spLocks/>
          </p:cNvSpPr>
          <p:nvPr/>
        </p:nvSpPr>
        <p:spPr bwMode="auto">
          <a:xfrm>
            <a:off x="1065213" y="4938713"/>
            <a:ext cx="134937" cy="487362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5" name="Freeform 171"/>
          <p:cNvSpPr>
            <a:spLocks/>
          </p:cNvSpPr>
          <p:nvPr/>
        </p:nvSpPr>
        <p:spPr bwMode="auto">
          <a:xfrm>
            <a:off x="1157288" y="4938713"/>
            <a:ext cx="455612" cy="80962"/>
          </a:xfrm>
          <a:custGeom>
            <a:avLst/>
            <a:gdLst>
              <a:gd name="T0" fmla="*/ 0 w 287"/>
              <a:gd name="T1" fmla="*/ 2147483647 h 51"/>
              <a:gd name="T2" fmla="*/ 2147483647 w 287"/>
              <a:gd name="T3" fmla="*/ 0 h 51"/>
              <a:gd name="T4" fmla="*/ 2147483647 w 287"/>
              <a:gd name="T5" fmla="*/ 0 h 51"/>
              <a:gd name="T6" fmla="*/ 2147483647 w 287"/>
              <a:gd name="T7" fmla="*/ 2147483647 h 51"/>
              <a:gd name="T8" fmla="*/ 0 w 287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2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6" name="Freeform 172"/>
          <p:cNvSpPr>
            <a:spLocks/>
          </p:cNvSpPr>
          <p:nvPr/>
        </p:nvSpPr>
        <p:spPr bwMode="auto">
          <a:xfrm>
            <a:off x="1154113" y="4938713"/>
            <a:ext cx="468312" cy="93662"/>
          </a:xfrm>
          <a:custGeom>
            <a:avLst/>
            <a:gdLst>
              <a:gd name="T0" fmla="*/ 0 w 295"/>
              <a:gd name="T1" fmla="*/ 2147483647 h 59"/>
              <a:gd name="T2" fmla="*/ 2147483647 w 295"/>
              <a:gd name="T3" fmla="*/ 0 h 59"/>
              <a:gd name="T4" fmla="*/ 2147483647 w 295"/>
              <a:gd name="T5" fmla="*/ 0 h 59"/>
              <a:gd name="T6" fmla="*/ 2147483647 w 295"/>
              <a:gd name="T7" fmla="*/ 2147483647 h 59"/>
              <a:gd name="T8" fmla="*/ 0 w 29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7" name="Freeform 173"/>
          <p:cNvSpPr>
            <a:spLocks/>
          </p:cNvSpPr>
          <p:nvPr/>
        </p:nvSpPr>
        <p:spPr bwMode="auto">
          <a:xfrm>
            <a:off x="1487488" y="4938713"/>
            <a:ext cx="125412" cy="474662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8" name="Freeform 174"/>
          <p:cNvSpPr>
            <a:spLocks/>
          </p:cNvSpPr>
          <p:nvPr/>
        </p:nvSpPr>
        <p:spPr bwMode="auto">
          <a:xfrm>
            <a:off x="1485900" y="4938713"/>
            <a:ext cx="136525" cy="487362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99" name="Freeform 175"/>
          <p:cNvSpPr>
            <a:spLocks/>
          </p:cNvSpPr>
          <p:nvPr/>
        </p:nvSpPr>
        <p:spPr bwMode="auto">
          <a:xfrm>
            <a:off x="1577975" y="4938713"/>
            <a:ext cx="452438" cy="80962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2"/>
                </a:moveTo>
                <a:lnTo>
                  <a:pt x="36" y="0"/>
                </a:lnTo>
                <a:lnTo>
                  <a:pt x="284" y="0"/>
                </a:lnTo>
                <a:lnTo>
                  <a:pt x="223" y="50"/>
                </a:lnTo>
                <a:lnTo>
                  <a:pt x="0" y="32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0" name="Freeform 176"/>
          <p:cNvSpPr>
            <a:spLocks/>
          </p:cNvSpPr>
          <p:nvPr/>
        </p:nvSpPr>
        <p:spPr bwMode="auto">
          <a:xfrm>
            <a:off x="1576388" y="4938713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7" y="0"/>
                </a:lnTo>
                <a:lnTo>
                  <a:pt x="291" y="0"/>
                </a:lnTo>
                <a:lnTo>
                  <a:pt x="229" y="58"/>
                </a:lnTo>
                <a:lnTo>
                  <a:pt x="0" y="3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1" name="Freeform 177"/>
          <p:cNvSpPr>
            <a:spLocks/>
          </p:cNvSpPr>
          <p:nvPr/>
        </p:nvSpPr>
        <p:spPr bwMode="auto">
          <a:xfrm>
            <a:off x="1908175" y="4938713"/>
            <a:ext cx="122238" cy="474662"/>
          </a:xfrm>
          <a:custGeom>
            <a:avLst/>
            <a:gdLst>
              <a:gd name="T0" fmla="*/ 2147483647 w 77"/>
              <a:gd name="T1" fmla="*/ 2147483647 h 299"/>
              <a:gd name="T2" fmla="*/ 0 w 77"/>
              <a:gd name="T3" fmla="*/ 2147483647 h 299"/>
              <a:gd name="T4" fmla="*/ 2147483647 w 77"/>
              <a:gd name="T5" fmla="*/ 0 h 299"/>
              <a:gd name="T6" fmla="*/ 2147483647 w 77"/>
              <a:gd name="T7" fmla="*/ 2147483647 h 299"/>
              <a:gd name="T8" fmla="*/ 2147483647 w 77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99"/>
              <a:gd name="T17" fmla="*/ 77 w 77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99">
                <a:moveTo>
                  <a:pt x="41" y="298"/>
                </a:moveTo>
                <a:lnTo>
                  <a:pt x="0" y="80"/>
                </a:lnTo>
                <a:lnTo>
                  <a:pt x="76" y="0"/>
                </a:lnTo>
                <a:lnTo>
                  <a:pt x="76" y="266"/>
                </a:lnTo>
                <a:lnTo>
                  <a:pt x="41" y="29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2" name="Freeform 178"/>
          <p:cNvSpPr>
            <a:spLocks/>
          </p:cNvSpPr>
          <p:nvPr/>
        </p:nvSpPr>
        <p:spPr bwMode="auto">
          <a:xfrm>
            <a:off x="1906588" y="4938713"/>
            <a:ext cx="133350" cy="487362"/>
          </a:xfrm>
          <a:custGeom>
            <a:avLst/>
            <a:gdLst>
              <a:gd name="T0" fmla="*/ 2147483647 w 84"/>
              <a:gd name="T1" fmla="*/ 2147483647 h 307"/>
              <a:gd name="T2" fmla="*/ 0 w 84"/>
              <a:gd name="T3" fmla="*/ 2147483647 h 307"/>
              <a:gd name="T4" fmla="*/ 2147483647 w 84"/>
              <a:gd name="T5" fmla="*/ 0 h 307"/>
              <a:gd name="T6" fmla="*/ 2147483647 w 84"/>
              <a:gd name="T7" fmla="*/ 2147483647 h 307"/>
              <a:gd name="T8" fmla="*/ 2147483647 w 84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307"/>
              <a:gd name="T17" fmla="*/ 84 w 84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307">
                <a:moveTo>
                  <a:pt x="44" y="306"/>
                </a:moveTo>
                <a:lnTo>
                  <a:pt x="0" y="82"/>
                </a:lnTo>
                <a:lnTo>
                  <a:pt x="83" y="0"/>
                </a:lnTo>
                <a:lnTo>
                  <a:pt x="83" y="273"/>
                </a:lnTo>
                <a:lnTo>
                  <a:pt x="44" y="306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3" name="Freeform 179"/>
          <p:cNvSpPr>
            <a:spLocks/>
          </p:cNvSpPr>
          <p:nvPr/>
        </p:nvSpPr>
        <p:spPr bwMode="auto">
          <a:xfrm>
            <a:off x="3263900" y="5778500"/>
            <a:ext cx="296863" cy="50800"/>
          </a:xfrm>
          <a:custGeom>
            <a:avLst/>
            <a:gdLst>
              <a:gd name="T0" fmla="*/ 0 w 187"/>
              <a:gd name="T1" fmla="*/ 2147483647 h 32"/>
              <a:gd name="T2" fmla="*/ 2147483647 w 187"/>
              <a:gd name="T3" fmla="*/ 0 h 32"/>
              <a:gd name="T4" fmla="*/ 2147483647 w 187"/>
              <a:gd name="T5" fmla="*/ 0 h 32"/>
              <a:gd name="T6" fmla="*/ 2147483647 w 187"/>
              <a:gd name="T7" fmla="*/ 2147483647 h 32"/>
              <a:gd name="T8" fmla="*/ 0 w 18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2"/>
              <a:gd name="T17" fmla="*/ 187 w 18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2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7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4" name="Freeform 180"/>
          <p:cNvSpPr>
            <a:spLocks/>
          </p:cNvSpPr>
          <p:nvPr/>
        </p:nvSpPr>
        <p:spPr bwMode="auto">
          <a:xfrm>
            <a:off x="3260725" y="5778500"/>
            <a:ext cx="309563" cy="63500"/>
          </a:xfrm>
          <a:custGeom>
            <a:avLst/>
            <a:gdLst>
              <a:gd name="T0" fmla="*/ 0 w 195"/>
              <a:gd name="T1" fmla="*/ 2147483647 h 40"/>
              <a:gd name="T2" fmla="*/ 2147483647 w 195"/>
              <a:gd name="T3" fmla="*/ 0 h 40"/>
              <a:gd name="T4" fmla="*/ 2147483647 w 195"/>
              <a:gd name="T5" fmla="*/ 0 h 40"/>
              <a:gd name="T6" fmla="*/ 2147483647 w 195"/>
              <a:gd name="T7" fmla="*/ 2147483647 h 40"/>
              <a:gd name="T8" fmla="*/ 0 w 195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0"/>
              <a:gd name="T17" fmla="*/ 195 w 19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0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4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5" name="Freeform 181"/>
          <p:cNvSpPr>
            <a:spLocks/>
          </p:cNvSpPr>
          <p:nvPr/>
        </p:nvSpPr>
        <p:spPr bwMode="auto">
          <a:xfrm>
            <a:off x="3481388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7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7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6" name="Freeform 182"/>
          <p:cNvSpPr>
            <a:spLocks/>
          </p:cNvSpPr>
          <p:nvPr/>
        </p:nvSpPr>
        <p:spPr bwMode="auto">
          <a:xfrm>
            <a:off x="3478213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1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1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7" name="Freeform 183"/>
          <p:cNvSpPr>
            <a:spLocks/>
          </p:cNvSpPr>
          <p:nvPr/>
        </p:nvSpPr>
        <p:spPr bwMode="auto">
          <a:xfrm>
            <a:off x="3263900" y="5380038"/>
            <a:ext cx="296863" cy="52387"/>
          </a:xfrm>
          <a:custGeom>
            <a:avLst/>
            <a:gdLst>
              <a:gd name="T0" fmla="*/ 0 w 187"/>
              <a:gd name="T1" fmla="*/ 2147483647 h 33"/>
              <a:gd name="T2" fmla="*/ 2147483647 w 187"/>
              <a:gd name="T3" fmla="*/ 0 h 33"/>
              <a:gd name="T4" fmla="*/ 2147483647 w 187"/>
              <a:gd name="T5" fmla="*/ 0 h 33"/>
              <a:gd name="T6" fmla="*/ 2147483647 w 187"/>
              <a:gd name="T7" fmla="*/ 2147483647 h 33"/>
              <a:gd name="T8" fmla="*/ 0 w 18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3"/>
              <a:gd name="T17" fmla="*/ 187 w 187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3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7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8" name="Freeform 184"/>
          <p:cNvSpPr>
            <a:spLocks/>
          </p:cNvSpPr>
          <p:nvPr/>
        </p:nvSpPr>
        <p:spPr bwMode="auto">
          <a:xfrm>
            <a:off x="3260725" y="5380038"/>
            <a:ext cx="309563" cy="65087"/>
          </a:xfrm>
          <a:custGeom>
            <a:avLst/>
            <a:gdLst>
              <a:gd name="T0" fmla="*/ 0 w 195"/>
              <a:gd name="T1" fmla="*/ 2147483647 h 41"/>
              <a:gd name="T2" fmla="*/ 2147483647 w 195"/>
              <a:gd name="T3" fmla="*/ 0 h 41"/>
              <a:gd name="T4" fmla="*/ 2147483647 w 195"/>
              <a:gd name="T5" fmla="*/ 0 h 41"/>
              <a:gd name="T6" fmla="*/ 2147483647 w 195"/>
              <a:gd name="T7" fmla="*/ 2147483647 h 41"/>
              <a:gd name="T8" fmla="*/ 0 w 19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1"/>
              <a:gd name="T17" fmla="*/ 195 w 19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1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4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09" name="Freeform 185"/>
          <p:cNvSpPr>
            <a:spLocks/>
          </p:cNvSpPr>
          <p:nvPr/>
        </p:nvSpPr>
        <p:spPr bwMode="auto">
          <a:xfrm>
            <a:off x="3481388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7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7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0" name="Freeform 186"/>
          <p:cNvSpPr>
            <a:spLocks/>
          </p:cNvSpPr>
          <p:nvPr/>
        </p:nvSpPr>
        <p:spPr bwMode="auto">
          <a:xfrm>
            <a:off x="3478213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1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1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1" name="Freeform 187"/>
          <p:cNvSpPr>
            <a:spLocks/>
          </p:cNvSpPr>
          <p:nvPr/>
        </p:nvSpPr>
        <p:spPr bwMode="auto">
          <a:xfrm>
            <a:off x="3543300" y="5778500"/>
            <a:ext cx="293688" cy="50800"/>
          </a:xfrm>
          <a:custGeom>
            <a:avLst/>
            <a:gdLst>
              <a:gd name="T0" fmla="*/ 0 w 185"/>
              <a:gd name="T1" fmla="*/ 2147483647 h 32"/>
              <a:gd name="T2" fmla="*/ 2147483647 w 185"/>
              <a:gd name="T3" fmla="*/ 0 h 32"/>
              <a:gd name="T4" fmla="*/ 2147483647 w 185"/>
              <a:gd name="T5" fmla="*/ 0 h 32"/>
              <a:gd name="T6" fmla="*/ 2147483647 w 185"/>
              <a:gd name="T7" fmla="*/ 2147483647 h 32"/>
              <a:gd name="T8" fmla="*/ 0 w 185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2"/>
              <a:gd name="T17" fmla="*/ 185 w 185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2">
                <a:moveTo>
                  <a:pt x="0" y="20"/>
                </a:moveTo>
                <a:lnTo>
                  <a:pt x="22" y="0"/>
                </a:lnTo>
                <a:lnTo>
                  <a:pt x="184" y="0"/>
                </a:lnTo>
                <a:lnTo>
                  <a:pt x="145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2" name="Freeform 188"/>
          <p:cNvSpPr>
            <a:spLocks/>
          </p:cNvSpPr>
          <p:nvPr/>
        </p:nvSpPr>
        <p:spPr bwMode="auto">
          <a:xfrm>
            <a:off x="3541713" y="5778500"/>
            <a:ext cx="304800" cy="63500"/>
          </a:xfrm>
          <a:custGeom>
            <a:avLst/>
            <a:gdLst>
              <a:gd name="T0" fmla="*/ 0 w 192"/>
              <a:gd name="T1" fmla="*/ 2147483647 h 40"/>
              <a:gd name="T2" fmla="*/ 2147483647 w 192"/>
              <a:gd name="T3" fmla="*/ 0 h 40"/>
              <a:gd name="T4" fmla="*/ 2147483647 w 192"/>
              <a:gd name="T5" fmla="*/ 0 h 40"/>
              <a:gd name="T6" fmla="*/ 2147483647 w 192"/>
              <a:gd name="T7" fmla="*/ 2147483647 h 40"/>
              <a:gd name="T8" fmla="*/ 0 w 192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0"/>
              <a:gd name="T17" fmla="*/ 192 w 192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0">
                <a:moveTo>
                  <a:pt x="0" y="25"/>
                </a:moveTo>
                <a:lnTo>
                  <a:pt x="24" y="0"/>
                </a:lnTo>
                <a:lnTo>
                  <a:pt x="191" y="0"/>
                </a:lnTo>
                <a:lnTo>
                  <a:pt x="151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3" name="Freeform 189"/>
          <p:cNvSpPr>
            <a:spLocks/>
          </p:cNvSpPr>
          <p:nvPr/>
        </p:nvSpPr>
        <p:spPr bwMode="auto">
          <a:xfrm>
            <a:off x="3759200" y="5778500"/>
            <a:ext cx="77788" cy="311150"/>
          </a:xfrm>
          <a:custGeom>
            <a:avLst/>
            <a:gdLst>
              <a:gd name="T0" fmla="*/ 2147483647 w 49"/>
              <a:gd name="T1" fmla="*/ 2147483647 h 196"/>
              <a:gd name="T2" fmla="*/ 0 w 49"/>
              <a:gd name="T3" fmla="*/ 2147483647 h 196"/>
              <a:gd name="T4" fmla="*/ 2147483647 w 49"/>
              <a:gd name="T5" fmla="*/ 0 h 196"/>
              <a:gd name="T6" fmla="*/ 2147483647 w 49"/>
              <a:gd name="T7" fmla="*/ 2147483647 h 196"/>
              <a:gd name="T8" fmla="*/ 2147483647 w 49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96"/>
              <a:gd name="T17" fmla="*/ 49 w 4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96">
                <a:moveTo>
                  <a:pt x="26" y="195"/>
                </a:moveTo>
                <a:lnTo>
                  <a:pt x="0" y="54"/>
                </a:lnTo>
                <a:lnTo>
                  <a:pt x="48" y="0"/>
                </a:lnTo>
                <a:lnTo>
                  <a:pt x="48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4" name="Freeform 190"/>
          <p:cNvSpPr>
            <a:spLocks/>
          </p:cNvSpPr>
          <p:nvPr/>
        </p:nvSpPr>
        <p:spPr bwMode="auto">
          <a:xfrm>
            <a:off x="3757613" y="5778500"/>
            <a:ext cx="88900" cy="323850"/>
          </a:xfrm>
          <a:custGeom>
            <a:avLst/>
            <a:gdLst>
              <a:gd name="T0" fmla="*/ 2147483647 w 56"/>
              <a:gd name="T1" fmla="*/ 2147483647 h 204"/>
              <a:gd name="T2" fmla="*/ 0 w 56"/>
              <a:gd name="T3" fmla="*/ 2147483647 h 204"/>
              <a:gd name="T4" fmla="*/ 2147483647 w 56"/>
              <a:gd name="T5" fmla="*/ 0 h 204"/>
              <a:gd name="T6" fmla="*/ 2147483647 w 56"/>
              <a:gd name="T7" fmla="*/ 2147483647 h 204"/>
              <a:gd name="T8" fmla="*/ 2147483647 w 56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04"/>
              <a:gd name="T17" fmla="*/ 56 w 56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04">
                <a:moveTo>
                  <a:pt x="29" y="203"/>
                </a:moveTo>
                <a:lnTo>
                  <a:pt x="0" y="56"/>
                </a:lnTo>
                <a:lnTo>
                  <a:pt x="55" y="0"/>
                </a:lnTo>
                <a:lnTo>
                  <a:pt x="55" y="181"/>
                </a:lnTo>
                <a:lnTo>
                  <a:pt x="29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5" name="Freeform 191"/>
          <p:cNvSpPr>
            <a:spLocks/>
          </p:cNvSpPr>
          <p:nvPr/>
        </p:nvSpPr>
        <p:spPr bwMode="auto">
          <a:xfrm>
            <a:off x="3543300" y="5380038"/>
            <a:ext cx="293688" cy="52387"/>
          </a:xfrm>
          <a:custGeom>
            <a:avLst/>
            <a:gdLst>
              <a:gd name="T0" fmla="*/ 0 w 185"/>
              <a:gd name="T1" fmla="*/ 2147483647 h 33"/>
              <a:gd name="T2" fmla="*/ 2147483647 w 185"/>
              <a:gd name="T3" fmla="*/ 0 h 33"/>
              <a:gd name="T4" fmla="*/ 2147483647 w 185"/>
              <a:gd name="T5" fmla="*/ 0 h 33"/>
              <a:gd name="T6" fmla="*/ 2147483647 w 185"/>
              <a:gd name="T7" fmla="*/ 2147483647 h 33"/>
              <a:gd name="T8" fmla="*/ 0 w 185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33"/>
              <a:gd name="T17" fmla="*/ 185 w 18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33">
                <a:moveTo>
                  <a:pt x="0" y="20"/>
                </a:moveTo>
                <a:lnTo>
                  <a:pt x="22" y="0"/>
                </a:lnTo>
                <a:lnTo>
                  <a:pt x="184" y="0"/>
                </a:lnTo>
                <a:lnTo>
                  <a:pt x="145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6" name="Freeform 192"/>
          <p:cNvSpPr>
            <a:spLocks/>
          </p:cNvSpPr>
          <p:nvPr/>
        </p:nvSpPr>
        <p:spPr bwMode="auto">
          <a:xfrm>
            <a:off x="3541713" y="5380038"/>
            <a:ext cx="304800" cy="65087"/>
          </a:xfrm>
          <a:custGeom>
            <a:avLst/>
            <a:gdLst>
              <a:gd name="T0" fmla="*/ 0 w 192"/>
              <a:gd name="T1" fmla="*/ 2147483647 h 41"/>
              <a:gd name="T2" fmla="*/ 2147483647 w 192"/>
              <a:gd name="T3" fmla="*/ 0 h 41"/>
              <a:gd name="T4" fmla="*/ 2147483647 w 192"/>
              <a:gd name="T5" fmla="*/ 0 h 41"/>
              <a:gd name="T6" fmla="*/ 2147483647 w 192"/>
              <a:gd name="T7" fmla="*/ 2147483647 h 41"/>
              <a:gd name="T8" fmla="*/ 0 w 192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1"/>
              <a:gd name="T17" fmla="*/ 192 w 192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1">
                <a:moveTo>
                  <a:pt x="0" y="25"/>
                </a:moveTo>
                <a:lnTo>
                  <a:pt x="24" y="0"/>
                </a:lnTo>
                <a:lnTo>
                  <a:pt x="191" y="0"/>
                </a:lnTo>
                <a:lnTo>
                  <a:pt x="151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7" name="Freeform 193"/>
          <p:cNvSpPr>
            <a:spLocks/>
          </p:cNvSpPr>
          <p:nvPr/>
        </p:nvSpPr>
        <p:spPr bwMode="auto">
          <a:xfrm>
            <a:off x="3759200" y="5380038"/>
            <a:ext cx="77788" cy="311150"/>
          </a:xfrm>
          <a:custGeom>
            <a:avLst/>
            <a:gdLst>
              <a:gd name="T0" fmla="*/ 2147483647 w 49"/>
              <a:gd name="T1" fmla="*/ 2147483647 h 196"/>
              <a:gd name="T2" fmla="*/ 0 w 49"/>
              <a:gd name="T3" fmla="*/ 2147483647 h 196"/>
              <a:gd name="T4" fmla="*/ 2147483647 w 49"/>
              <a:gd name="T5" fmla="*/ 0 h 196"/>
              <a:gd name="T6" fmla="*/ 2147483647 w 49"/>
              <a:gd name="T7" fmla="*/ 2147483647 h 196"/>
              <a:gd name="T8" fmla="*/ 2147483647 w 49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96"/>
              <a:gd name="T17" fmla="*/ 49 w 4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96">
                <a:moveTo>
                  <a:pt x="26" y="195"/>
                </a:moveTo>
                <a:lnTo>
                  <a:pt x="0" y="53"/>
                </a:lnTo>
                <a:lnTo>
                  <a:pt x="48" y="0"/>
                </a:lnTo>
                <a:lnTo>
                  <a:pt x="48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8" name="Freeform 194"/>
          <p:cNvSpPr>
            <a:spLocks/>
          </p:cNvSpPr>
          <p:nvPr/>
        </p:nvSpPr>
        <p:spPr bwMode="auto">
          <a:xfrm>
            <a:off x="3757613" y="5380038"/>
            <a:ext cx="88900" cy="322262"/>
          </a:xfrm>
          <a:custGeom>
            <a:avLst/>
            <a:gdLst>
              <a:gd name="T0" fmla="*/ 2147483647 w 56"/>
              <a:gd name="T1" fmla="*/ 2147483647 h 203"/>
              <a:gd name="T2" fmla="*/ 0 w 56"/>
              <a:gd name="T3" fmla="*/ 2147483647 h 203"/>
              <a:gd name="T4" fmla="*/ 2147483647 w 56"/>
              <a:gd name="T5" fmla="*/ 0 h 203"/>
              <a:gd name="T6" fmla="*/ 2147483647 w 56"/>
              <a:gd name="T7" fmla="*/ 2147483647 h 203"/>
              <a:gd name="T8" fmla="*/ 2147483647 w 56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03"/>
              <a:gd name="T17" fmla="*/ 56 w 56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03">
                <a:moveTo>
                  <a:pt x="29" y="202"/>
                </a:moveTo>
                <a:lnTo>
                  <a:pt x="0" y="55"/>
                </a:lnTo>
                <a:lnTo>
                  <a:pt x="55" y="0"/>
                </a:lnTo>
                <a:lnTo>
                  <a:pt x="55" y="181"/>
                </a:lnTo>
                <a:lnTo>
                  <a:pt x="29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19" name="Freeform 195"/>
          <p:cNvSpPr>
            <a:spLocks/>
          </p:cNvSpPr>
          <p:nvPr/>
        </p:nvSpPr>
        <p:spPr bwMode="auto">
          <a:xfrm>
            <a:off x="3819525" y="5778500"/>
            <a:ext cx="296863" cy="50800"/>
          </a:xfrm>
          <a:custGeom>
            <a:avLst/>
            <a:gdLst>
              <a:gd name="T0" fmla="*/ 0 w 187"/>
              <a:gd name="T1" fmla="*/ 2147483647 h 32"/>
              <a:gd name="T2" fmla="*/ 2147483647 w 187"/>
              <a:gd name="T3" fmla="*/ 0 h 32"/>
              <a:gd name="T4" fmla="*/ 2147483647 w 187"/>
              <a:gd name="T5" fmla="*/ 0 h 32"/>
              <a:gd name="T6" fmla="*/ 2147483647 w 187"/>
              <a:gd name="T7" fmla="*/ 2147483647 h 32"/>
              <a:gd name="T8" fmla="*/ 0 w 18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2"/>
              <a:gd name="T17" fmla="*/ 187 w 18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2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6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0" name="Freeform 196"/>
          <p:cNvSpPr>
            <a:spLocks/>
          </p:cNvSpPr>
          <p:nvPr/>
        </p:nvSpPr>
        <p:spPr bwMode="auto">
          <a:xfrm>
            <a:off x="3816350" y="5778500"/>
            <a:ext cx="309563" cy="63500"/>
          </a:xfrm>
          <a:custGeom>
            <a:avLst/>
            <a:gdLst>
              <a:gd name="T0" fmla="*/ 0 w 195"/>
              <a:gd name="T1" fmla="*/ 2147483647 h 40"/>
              <a:gd name="T2" fmla="*/ 2147483647 w 195"/>
              <a:gd name="T3" fmla="*/ 0 h 40"/>
              <a:gd name="T4" fmla="*/ 2147483647 w 195"/>
              <a:gd name="T5" fmla="*/ 0 h 40"/>
              <a:gd name="T6" fmla="*/ 2147483647 w 195"/>
              <a:gd name="T7" fmla="*/ 2147483647 h 40"/>
              <a:gd name="T8" fmla="*/ 0 w 195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0"/>
              <a:gd name="T17" fmla="*/ 195 w 19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0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3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1" name="Freeform 197"/>
          <p:cNvSpPr>
            <a:spLocks/>
          </p:cNvSpPr>
          <p:nvPr/>
        </p:nvSpPr>
        <p:spPr bwMode="auto">
          <a:xfrm>
            <a:off x="4037013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2" name="Freeform 198"/>
          <p:cNvSpPr>
            <a:spLocks/>
          </p:cNvSpPr>
          <p:nvPr/>
        </p:nvSpPr>
        <p:spPr bwMode="auto">
          <a:xfrm>
            <a:off x="4033838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0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0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3" name="Freeform 199"/>
          <p:cNvSpPr>
            <a:spLocks/>
          </p:cNvSpPr>
          <p:nvPr/>
        </p:nvSpPr>
        <p:spPr bwMode="auto">
          <a:xfrm>
            <a:off x="3819525" y="5380038"/>
            <a:ext cx="296863" cy="52387"/>
          </a:xfrm>
          <a:custGeom>
            <a:avLst/>
            <a:gdLst>
              <a:gd name="T0" fmla="*/ 0 w 187"/>
              <a:gd name="T1" fmla="*/ 2147483647 h 33"/>
              <a:gd name="T2" fmla="*/ 2147483647 w 187"/>
              <a:gd name="T3" fmla="*/ 0 h 33"/>
              <a:gd name="T4" fmla="*/ 2147483647 w 187"/>
              <a:gd name="T5" fmla="*/ 0 h 33"/>
              <a:gd name="T6" fmla="*/ 2147483647 w 187"/>
              <a:gd name="T7" fmla="*/ 2147483647 h 33"/>
              <a:gd name="T8" fmla="*/ 0 w 18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3"/>
              <a:gd name="T17" fmla="*/ 187 w 187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3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6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4" name="Freeform 200"/>
          <p:cNvSpPr>
            <a:spLocks/>
          </p:cNvSpPr>
          <p:nvPr/>
        </p:nvSpPr>
        <p:spPr bwMode="auto">
          <a:xfrm>
            <a:off x="3816350" y="5380038"/>
            <a:ext cx="309563" cy="65087"/>
          </a:xfrm>
          <a:custGeom>
            <a:avLst/>
            <a:gdLst>
              <a:gd name="T0" fmla="*/ 0 w 195"/>
              <a:gd name="T1" fmla="*/ 2147483647 h 41"/>
              <a:gd name="T2" fmla="*/ 2147483647 w 195"/>
              <a:gd name="T3" fmla="*/ 0 h 41"/>
              <a:gd name="T4" fmla="*/ 2147483647 w 195"/>
              <a:gd name="T5" fmla="*/ 0 h 41"/>
              <a:gd name="T6" fmla="*/ 2147483647 w 195"/>
              <a:gd name="T7" fmla="*/ 2147483647 h 41"/>
              <a:gd name="T8" fmla="*/ 0 w 19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1"/>
              <a:gd name="T17" fmla="*/ 195 w 19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1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3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5" name="Freeform 201"/>
          <p:cNvSpPr>
            <a:spLocks/>
          </p:cNvSpPr>
          <p:nvPr/>
        </p:nvSpPr>
        <p:spPr bwMode="auto">
          <a:xfrm>
            <a:off x="4037013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6" name="Freeform 202"/>
          <p:cNvSpPr>
            <a:spLocks/>
          </p:cNvSpPr>
          <p:nvPr/>
        </p:nvSpPr>
        <p:spPr bwMode="auto">
          <a:xfrm>
            <a:off x="4033838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0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0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7" name="Freeform 203"/>
          <p:cNvSpPr>
            <a:spLocks/>
          </p:cNvSpPr>
          <p:nvPr/>
        </p:nvSpPr>
        <p:spPr bwMode="auto">
          <a:xfrm>
            <a:off x="4097338" y="5778500"/>
            <a:ext cx="296862" cy="50800"/>
          </a:xfrm>
          <a:custGeom>
            <a:avLst/>
            <a:gdLst>
              <a:gd name="T0" fmla="*/ 0 w 187"/>
              <a:gd name="T1" fmla="*/ 2147483647 h 32"/>
              <a:gd name="T2" fmla="*/ 2147483647 w 187"/>
              <a:gd name="T3" fmla="*/ 0 h 32"/>
              <a:gd name="T4" fmla="*/ 2147483647 w 187"/>
              <a:gd name="T5" fmla="*/ 0 h 32"/>
              <a:gd name="T6" fmla="*/ 2147483647 w 187"/>
              <a:gd name="T7" fmla="*/ 2147483647 h 32"/>
              <a:gd name="T8" fmla="*/ 0 w 18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2"/>
              <a:gd name="T17" fmla="*/ 187 w 18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2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6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8" name="Freeform 204"/>
          <p:cNvSpPr>
            <a:spLocks/>
          </p:cNvSpPr>
          <p:nvPr/>
        </p:nvSpPr>
        <p:spPr bwMode="auto">
          <a:xfrm>
            <a:off x="4094163" y="5778500"/>
            <a:ext cx="309562" cy="63500"/>
          </a:xfrm>
          <a:custGeom>
            <a:avLst/>
            <a:gdLst>
              <a:gd name="T0" fmla="*/ 0 w 195"/>
              <a:gd name="T1" fmla="*/ 2147483647 h 40"/>
              <a:gd name="T2" fmla="*/ 2147483647 w 195"/>
              <a:gd name="T3" fmla="*/ 0 h 40"/>
              <a:gd name="T4" fmla="*/ 2147483647 w 195"/>
              <a:gd name="T5" fmla="*/ 0 h 40"/>
              <a:gd name="T6" fmla="*/ 2147483647 w 195"/>
              <a:gd name="T7" fmla="*/ 2147483647 h 40"/>
              <a:gd name="T8" fmla="*/ 0 w 195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0"/>
              <a:gd name="T17" fmla="*/ 195 w 19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0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3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29" name="Freeform 205"/>
          <p:cNvSpPr>
            <a:spLocks/>
          </p:cNvSpPr>
          <p:nvPr/>
        </p:nvSpPr>
        <p:spPr bwMode="auto">
          <a:xfrm>
            <a:off x="4314825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0" name="Freeform 206"/>
          <p:cNvSpPr>
            <a:spLocks/>
          </p:cNvSpPr>
          <p:nvPr/>
        </p:nvSpPr>
        <p:spPr bwMode="auto">
          <a:xfrm>
            <a:off x="4311650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0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0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1" name="Freeform 207"/>
          <p:cNvSpPr>
            <a:spLocks/>
          </p:cNvSpPr>
          <p:nvPr/>
        </p:nvSpPr>
        <p:spPr bwMode="auto">
          <a:xfrm>
            <a:off x="4097338" y="5380038"/>
            <a:ext cx="296862" cy="52387"/>
          </a:xfrm>
          <a:custGeom>
            <a:avLst/>
            <a:gdLst>
              <a:gd name="T0" fmla="*/ 0 w 187"/>
              <a:gd name="T1" fmla="*/ 2147483647 h 33"/>
              <a:gd name="T2" fmla="*/ 2147483647 w 187"/>
              <a:gd name="T3" fmla="*/ 0 h 33"/>
              <a:gd name="T4" fmla="*/ 2147483647 w 187"/>
              <a:gd name="T5" fmla="*/ 0 h 33"/>
              <a:gd name="T6" fmla="*/ 2147483647 w 187"/>
              <a:gd name="T7" fmla="*/ 2147483647 h 33"/>
              <a:gd name="T8" fmla="*/ 0 w 18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3"/>
              <a:gd name="T17" fmla="*/ 187 w 187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3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6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2" name="Freeform 208"/>
          <p:cNvSpPr>
            <a:spLocks/>
          </p:cNvSpPr>
          <p:nvPr/>
        </p:nvSpPr>
        <p:spPr bwMode="auto">
          <a:xfrm>
            <a:off x="4094163" y="5380038"/>
            <a:ext cx="309562" cy="65087"/>
          </a:xfrm>
          <a:custGeom>
            <a:avLst/>
            <a:gdLst>
              <a:gd name="T0" fmla="*/ 0 w 195"/>
              <a:gd name="T1" fmla="*/ 2147483647 h 41"/>
              <a:gd name="T2" fmla="*/ 2147483647 w 195"/>
              <a:gd name="T3" fmla="*/ 0 h 41"/>
              <a:gd name="T4" fmla="*/ 2147483647 w 195"/>
              <a:gd name="T5" fmla="*/ 0 h 41"/>
              <a:gd name="T6" fmla="*/ 2147483647 w 195"/>
              <a:gd name="T7" fmla="*/ 2147483647 h 41"/>
              <a:gd name="T8" fmla="*/ 0 w 19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1"/>
              <a:gd name="T17" fmla="*/ 195 w 19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1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3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3" name="Freeform 209"/>
          <p:cNvSpPr>
            <a:spLocks/>
          </p:cNvSpPr>
          <p:nvPr/>
        </p:nvSpPr>
        <p:spPr bwMode="auto">
          <a:xfrm>
            <a:off x="4314825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4" name="Freeform 210"/>
          <p:cNvSpPr>
            <a:spLocks/>
          </p:cNvSpPr>
          <p:nvPr/>
        </p:nvSpPr>
        <p:spPr bwMode="auto">
          <a:xfrm>
            <a:off x="4311650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0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0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5" name="Freeform 211"/>
          <p:cNvSpPr>
            <a:spLocks/>
          </p:cNvSpPr>
          <p:nvPr/>
        </p:nvSpPr>
        <p:spPr bwMode="auto">
          <a:xfrm>
            <a:off x="4375150" y="5778500"/>
            <a:ext cx="296863" cy="50800"/>
          </a:xfrm>
          <a:custGeom>
            <a:avLst/>
            <a:gdLst>
              <a:gd name="T0" fmla="*/ 0 w 187"/>
              <a:gd name="T1" fmla="*/ 2147483647 h 32"/>
              <a:gd name="T2" fmla="*/ 2147483647 w 187"/>
              <a:gd name="T3" fmla="*/ 0 h 32"/>
              <a:gd name="T4" fmla="*/ 2147483647 w 187"/>
              <a:gd name="T5" fmla="*/ 0 h 32"/>
              <a:gd name="T6" fmla="*/ 2147483647 w 187"/>
              <a:gd name="T7" fmla="*/ 2147483647 h 32"/>
              <a:gd name="T8" fmla="*/ 0 w 18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2"/>
              <a:gd name="T17" fmla="*/ 187 w 18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2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6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6" name="Freeform 212"/>
          <p:cNvSpPr>
            <a:spLocks/>
          </p:cNvSpPr>
          <p:nvPr/>
        </p:nvSpPr>
        <p:spPr bwMode="auto">
          <a:xfrm>
            <a:off x="4371975" y="5778500"/>
            <a:ext cx="309563" cy="63500"/>
          </a:xfrm>
          <a:custGeom>
            <a:avLst/>
            <a:gdLst>
              <a:gd name="T0" fmla="*/ 0 w 195"/>
              <a:gd name="T1" fmla="*/ 2147483647 h 40"/>
              <a:gd name="T2" fmla="*/ 2147483647 w 195"/>
              <a:gd name="T3" fmla="*/ 0 h 40"/>
              <a:gd name="T4" fmla="*/ 2147483647 w 195"/>
              <a:gd name="T5" fmla="*/ 0 h 40"/>
              <a:gd name="T6" fmla="*/ 2147483647 w 195"/>
              <a:gd name="T7" fmla="*/ 2147483647 h 40"/>
              <a:gd name="T8" fmla="*/ 0 w 195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0"/>
              <a:gd name="T17" fmla="*/ 195 w 19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0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3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7" name="Freeform 213"/>
          <p:cNvSpPr>
            <a:spLocks/>
          </p:cNvSpPr>
          <p:nvPr/>
        </p:nvSpPr>
        <p:spPr bwMode="auto">
          <a:xfrm>
            <a:off x="4592638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7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7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8" name="Freeform 214"/>
          <p:cNvSpPr>
            <a:spLocks/>
          </p:cNvSpPr>
          <p:nvPr/>
        </p:nvSpPr>
        <p:spPr bwMode="auto">
          <a:xfrm>
            <a:off x="4589463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1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1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39" name="Freeform 215"/>
          <p:cNvSpPr>
            <a:spLocks/>
          </p:cNvSpPr>
          <p:nvPr/>
        </p:nvSpPr>
        <p:spPr bwMode="auto">
          <a:xfrm>
            <a:off x="4375150" y="5380038"/>
            <a:ext cx="296863" cy="52387"/>
          </a:xfrm>
          <a:custGeom>
            <a:avLst/>
            <a:gdLst>
              <a:gd name="T0" fmla="*/ 0 w 187"/>
              <a:gd name="T1" fmla="*/ 2147483647 h 33"/>
              <a:gd name="T2" fmla="*/ 2147483647 w 187"/>
              <a:gd name="T3" fmla="*/ 0 h 33"/>
              <a:gd name="T4" fmla="*/ 2147483647 w 187"/>
              <a:gd name="T5" fmla="*/ 0 h 33"/>
              <a:gd name="T6" fmla="*/ 2147483647 w 187"/>
              <a:gd name="T7" fmla="*/ 2147483647 h 33"/>
              <a:gd name="T8" fmla="*/ 0 w 18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3"/>
              <a:gd name="T17" fmla="*/ 187 w 187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3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6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0" name="Freeform 216"/>
          <p:cNvSpPr>
            <a:spLocks/>
          </p:cNvSpPr>
          <p:nvPr/>
        </p:nvSpPr>
        <p:spPr bwMode="auto">
          <a:xfrm>
            <a:off x="4371975" y="5380038"/>
            <a:ext cx="309563" cy="65087"/>
          </a:xfrm>
          <a:custGeom>
            <a:avLst/>
            <a:gdLst>
              <a:gd name="T0" fmla="*/ 0 w 195"/>
              <a:gd name="T1" fmla="*/ 2147483647 h 41"/>
              <a:gd name="T2" fmla="*/ 2147483647 w 195"/>
              <a:gd name="T3" fmla="*/ 0 h 41"/>
              <a:gd name="T4" fmla="*/ 2147483647 w 195"/>
              <a:gd name="T5" fmla="*/ 0 h 41"/>
              <a:gd name="T6" fmla="*/ 2147483647 w 195"/>
              <a:gd name="T7" fmla="*/ 2147483647 h 41"/>
              <a:gd name="T8" fmla="*/ 0 w 19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1"/>
              <a:gd name="T17" fmla="*/ 195 w 19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1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3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1" name="Freeform 217"/>
          <p:cNvSpPr>
            <a:spLocks/>
          </p:cNvSpPr>
          <p:nvPr/>
        </p:nvSpPr>
        <p:spPr bwMode="auto">
          <a:xfrm>
            <a:off x="4592638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7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7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2" name="Freeform 218"/>
          <p:cNvSpPr>
            <a:spLocks/>
          </p:cNvSpPr>
          <p:nvPr/>
        </p:nvSpPr>
        <p:spPr bwMode="auto">
          <a:xfrm>
            <a:off x="4589463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1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1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3" name="Freeform 219"/>
          <p:cNvSpPr>
            <a:spLocks/>
          </p:cNvSpPr>
          <p:nvPr/>
        </p:nvSpPr>
        <p:spPr bwMode="auto">
          <a:xfrm>
            <a:off x="4651375" y="5778500"/>
            <a:ext cx="296863" cy="50800"/>
          </a:xfrm>
          <a:custGeom>
            <a:avLst/>
            <a:gdLst>
              <a:gd name="T0" fmla="*/ 0 w 187"/>
              <a:gd name="T1" fmla="*/ 2147483647 h 32"/>
              <a:gd name="T2" fmla="*/ 2147483647 w 187"/>
              <a:gd name="T3" fmla="*/ 0 h 32"/>
              <a:gd name="T4" fmla="*/ 2147483647 w 187"/>
              <a:gd name="T5" fmla="*/ 0 h 32"/>
              <a:gd name="T6" fmla="*/ 2147483647 w 187"/>
              <a:gd name="T7" fmla="*/ 2147483647 h 32"/>
              <a:gd name="T8" fmla="*/ 0 w 18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2"/>
              <a:gd name="T17" fmla="*/ 187 w 18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2">
                <a:moveTo>
                  <a:pt x="0" y="20"/>
                </a:moveTo>
                <a:lnTo>
                  <a:pt x="25" y="0"/>
                </a:lnTo>
                <a:lnTo>
                  <a:pt x="186" y="0"/>
                </a:lnTo>
                <a:lnTo>
                  <a:pt x="147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4" name="Freeform 220"/>
          <p:cNvSpPr>
            <a:spLocks/>
          </p:cNvSpPr>
          <p:nvPr/>
        </p:nvSpPr>
        <p:spPr bwMode="auto">
          <a:xfrm>
            <a:off x="4648200" y="5778500"/>
            <a:ext cx="309563" cy="63500"/>
          </a:xfrm>
          <a:custGeom>
            <a:avLst/>
            <a:gdLst>
              <a:gd name="T0" fmla="*/ 0 w 195"/>
              <a:gd name="T1" fmla="*/ 2147483647 h 40"/>
              <a:gd name="T2" fmla="*/ 2147483647 w 195"/>
              <a:gd name="T3" fmla="*/ 0 h 40"/>
              <a:gd name="T4" fmla="*/ 2147483647 w 195"/>
              <a:gd name="T5" fmla="*/ 0 h 40"/>
              <a:gd name="T6" fmla="*/ 2147483647 w 195"/>
              <a:gd name="T7" fmla="*/ 2147483647 h 40"/>
              <a:gd name="T8" fmla="*/ 0 w 195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0"/>
              <a:gd name="T17" fmla="*/ 195 w 19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0">
                <a:moveTo>
                  <a:pt x="0" y="25"/>
                </a:moveTo>
                <a:lnTo>
                  <a:pt x="26" y="0"/>
                </a:lnTo>
                <a:lnTo>
                  <a:pt x="194" y="0"/>
                </a:lnTo>
                <a:lnTo>
                  <a:pt x="154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5" name="Freeform 221"/>
          <p:cNvSpPr>
            <a:spLocks/>
          </p:cNvSpPr>
          <p:nvPr/>
        </p:nvSpPr>
        <p:spPr bwMode="auto">
          <a:xfrm>
            <a:off x="4870450" y="5778500"/>
            <a:ext cx="77788" cy="311150"/>
          </a:xfrm>
          <a:custGeom>
            <a:avLst/>
            <a:gdLst>
              <a:gd name="T0" fmla="*/ 2147483647 w 49"/>
              <a:gd name="T1" fmla="*/ 2147483647 h 196"/>
              <a:gd name="T2" fmla="*/ 0 w 49"/>
              <a:gd name="T3" fmla="*/ 2147483647 h 196"/>
              <a:gd name="T4" fmla="*/ 2147483647 w 49"/>
              <a:gd name="T5" fmla="*/ 0 h 196"/>
              <a:gd name="T6" fmla="*/ 2147483647 w 49"/>
              <a:gd name="T7" fmla="*/ 2147483647 h 196"/>
              <a:gd name="T8" fmla="*/ 2147483647 w 49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96"/>
              <a:gd name="T17" fmla="*/ 49 w 4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96">
                <a:moveTo>
                  <a:pt x="26" y="195"/>
                </a:moveTo>
                <a:lnTo>
                  <a:pt x="0" y="54"/>
                </a:lnTo>
                <a:lnTo>
                  <a:pt x="48" y="0"/>
                </a:lnTo>
                <a:lnTo>
                  <a:pt x="48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6" name="Freeform 222"/>
          <p:cNvSpPr>
            <a:spLocks/>
          </p:cNvSpPr>
          <p:nvPr/>
        </p:nvSpPr>
        <p:spPr bwMode="auto">
          <a:xfrm>
            <a:off x="4868863" y="5778500"/>
            <a:ext cx="88900" cy="323850"/>
          </a:xfrm>
          <a:custGeom>
            <a:avLst/>
            <a:gdLst>
              <a:gd name="T0" fmla="*/ 2147483647 w 56"/>
              <a:gd name="T1" fmla="*/ 2147483647 h 204"/>
              <a:gd name="T2" fmla="*/ 0 w 56"/>
              <a:gd name="T3" fmla="*/ 2147483647 h 204"/>
              <a:gd name="T4" fmla="*/ 2147483647 w 56"/>
              <a:gd name="T5" fmla="*/ 0 h 204"/>
              <a:gd name="T6" fmla="*/ 2147483647 w 56"/>
              <a:gd name="T7" fmla="*/ 2147483647 h 204"/>
              <a:gd name="T8" fmla="*/ 2147483647 w 56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04"/>
              <a:gd name="T17" fmla="*/ 56 w 56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04">
                <a:moveTo>
                  <a:pt x="29" y="203"/>
                </a:moveTo>
                <a:lnTo>
                  <a:pt x="0" y="56"/>
                </a:lnTo>
                <a:lnTo>
                  <a:pt x="55" y="0"/>
                </a:lnTo>
                <a:lnTo>
                  <a:pt x="55" y="181"/>
                </a:lnTo>
                <a:lnTo>
                  <a:pt x="29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7" name="Freeform 223"/>
          <p:cNvSpPr>
            <a:spLocks/>
          </p:cNvSpPr>
          <p:nvPr/>
        </p:nvSpPr>
        <p:spPr bwMode="auto">
          <a:xfrm>
            <a:off x="4651375" y="5380038"/>
            <a:ext cx="296863" cy="52387"/>
          </a:xfrm>
          <a:custGeom>
            <a:avLst/>
            <a:gdLst>
              <a:gd name="T0" fmla="*/ 0 w 187"/>
              <a:gd name="T1" fmla="*/ 2147483647 h 33"/>
              <a:gd name="T2" fmla="*/ 2147483647 w 187"/>
              <a:gd name="T3" fmla="*/ 0 h 33"/>
              <a:gd name="T4" fmla="*/ 2147483647 w 187"/>
              <a:gd name="T5" fmla="*/ 0 h 33"/>
              <a:gd name="T6" fmla="*/ 2147483647 w 187"/>
              <a:gd name="T7" fmla="*/ 2147483647 h 33"/>
              <a:gd name="T8" fmla="*/ 0 w 18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3"/>
              <a:gd name="T17" fmla="*/ 187 w 187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3">
                <a:moveTo>
                  <a:pt x="0" y="20"/>
                </a:moveTo>
                <a:lnTo>
                  <a:pt x="25" y="0"/>
                </a:lnTo>
                <a:lnTo>
                  <a:pt x="186" y="0"/>
                </a:lnTo>
                <a:lnTo>
                  <a:pt x="147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8" name="Freeform 224"/>
          <p:cNvSpPr>
            <a:spLocks/>
          </p:cNvSpPr>
          <p:nvPr/>
        </p:nvSpPr>
        <p:spPr bwMode="auto">
          <a:xfrm>
            <a:off x="4648200" y="5380038"/>
            <a:ext cx="309563" cy="65087"/>
          </a:xfrm>
          <a:custGeom>
            <a:avLst/>
            <a:gdLst>
              <a:gd name="T0" fmla="*/ 0 w 195"/>
              <a:gd name="T1" fmla="*/ 2147483647 h 41"/>
              <a:gd name="T2" fmla="*/ 2147483647 w 195"/>
              <a:gd name="T3" fmla="*/ 0 h 41"/>
              <a:gd name="T4" fmla="*/ 2147483647 w 195"/>
              <a:gd name="T5" fmla="*/ 0 h 41"/>
              <a:gd name="T6" fmla="*/ 2147483647 w 195"/>
              <a:gd name="T7" fmla="*/ 2147483647 h 41"/>
              <a:gd name="T8" fmla="*/ 0 w 19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1"/>
              <a:gd name="T17" fmla="*/ 195 w 19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1">
                <a:moveTo>
                  <a:pt x="0" y="25"/>
                </a:moveTo>
                <a:lnTo>
                  <a:pt x="26" y="0"/>
                </a:lnTo>
                <a:lnTo>
                  <a:pt x="194" y="0"/>
                </a:lnTo>
                <a:lnTo>
                  <a:pt x="154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49" name="Freeform 225"/>
          <p:cNvSpPr>
            <a:spLocks/>
          </p:cNvSpPr>
          <p:nvPr/>
        </p:nvSpPr>
        <p:spPr bwMode="auto">
          <a:xfrm>
            <a:off x="4870450" y="5380038"/>
            <a:ext cx="77788" cy="311150"/>
          </a:xfrm>
          <a:custGeom>
            <a:avLst/>
            <a:gdLst>
              <a:gd name="T0" fmla="*/ 2147483647 w 49"/>
              <a:gd name="T1" fmla="*/ 2147483647 h 196"/>
              <a:gd name="T2" fmla="*/ 0 w 49"/>
              <a:gd name="T3" fmla="*/ 2147483647 h 196"/>
              <a:gd name="T4" fmla="*/ 2147483647 w 49"/>
              <a:gd name="T5" fmla="*/ 0 h 196"/>
              <a:gd name="T6" fmla="*/ 2147483647 w 49"/>
              <a:gd name="T7" fmla="*/ 2147483647 h 196"/>
              <a:gd name="T8" fmla="*/ 2147483647 w 49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96"/>
              <a:gd name="T17" fmla="*/ 49 w 4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96">
                <a:moveTo>
                  <a:pt x="26" y="195"/>
                </a:moveTo>
                <a:lnTo>
                  <a:pt x="0" y="53"/>
                </a:lnTo>
                <a:lnTo>
                  <a:pt x="48" y="0"/>
                </a:lnTo>
                <a:lnTo>
                  <a:pt x="48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0" name="Freeform 226"/>
          <p:cNvSpPr>
            <a:spLocks/>
          </p:cNvSpPr>
          <p:nvPr/>
        </p:nvSpPr>
        <p:spPr bwMode="auto">
          <a:xfrm>
            <a:off x="4868863" y="5380038"/>
            <a:ext cx="88900" cy="322262"/>
          </a:xfrm>
          <a:custGeom>
            <a:avLst/>
            <a:gdLst>
              <a:gd name="T0" fmla="*/ 2147483647 w 56"/>
              <a:gd name="T1" fmla="*/ 2147483647 h 203"/>
              <a:gd name="T2" fmla="*/ 0 w 56"/>
              <a:gd name="T3" fmla="*/ 2147483647 h 203"/>
              <a:gd name="T4" fmla="*/ 2147483647 w 56"/>
              <a:gd name="T5" fmla="*/ 0 h 203"/>
              <a:gd name="T6" fmla="*/ 2147483647 w 56"/>
              <a:gd name="T7" fmla="*/ 2147483647 h 203"/>
              <a:gd name="T8" fmla="*/ 2147483647 w 56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03"/>
              <a:gd name="T17" fmla="*/ 56 w 56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03">
                <a:moveTo>
                  <a:pt x="29" y="202"/>
                </a:moveTo>
                <a:lnTo>
                  <a:pt x="0" y="55"/>
                </a:lnTo>
                <a:lnTo>
                  <a:pt x="55" y="0"/>
                </a:lnTo>
                <a:lnTo>
                  <a:pt x="55" y="181"/>
                </a:lnTo>
                <a:lnTo>
                  <a:pt x="29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1" name="Freeform 227"/>
          <p:cNvSpPr>
            <a:spLocks/>
          </p:cNvSpPr>
          <p:nvPr/>
        </p:nvSpPr>
        <p:spPr bwMode="auto">
          <a:xfrm>
            <a:off x="4933950" y="5778500"/>
            <a:ext cx="300038" cy="50800"/>
          </a:xfrm>
          <a:custGeom>
            <a:avLst/>
            <a:gdLst>
              <a:gd name="T0" fmla="*/ 0 w 189"/>
              <a:gd name="T1" fmla="*/ 2147483647 h 32"/>
              <a:gd name="T2" fmla="*/ 2147483647 w 189"/>
              <a:gd name="T3" fmla="*/ 0 h 32"/>
              <a:gd name="T4" fmla="*/ 2147483647 w 189"/>
              <a:gd name="T5" fmla="*/ 0 h 32"/>
              <a:gd name="T6" fmla="*/ 2147483647 w 189"/>
              <a:gd name="T7" fmla="*/ 2147483647 h 32"/>
              <a:gd name="T8" fmla="*/ 0 w 189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32"/>
              <a:gd name="T17" fmla="*/ 189 w 189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32">
                <a:moveTo>
                  <a:pt x="0" y="20"/>
                </a:moveTo>
                <a:lnTo>
                  <a:pt x="25" y="0"/>
                </a:lnTo>
                <a:lnTo>
                  <a:pt x="188" y="0"/>
                </a:lnTo>
                <a:lnTo>
                  <a:pt x="148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2" name="Freeform 228"/>
          <p:cNvSpPr>
            <a:spLocks/>
          </p:cNvSpPr>
          <p:nvPr/>
        </p:nvSpPr>
        <p:spPr bwMode="auto">
          <a:xfrm>
            <a:off x="4932363" y="5778500"/>
            <a:ext cx="311150" cy="63500"/>
          </a:xfrm>
          <a:custGeom>
            <a:avLst/>
            <a:gdLst>
              <a:gd name="T0" fmla="*/ 0 w 196"/>
              <a:gd name="T1" fmla="*/ 2147483647 h 40"/>
              <a:gd name="T2" fmla="*/ 2147483647 w 196"/>
              <a:gd name="T3" fmla="*/ 0 h 40"/>
              <a:gd name="T4" fmla="*/ 2147483647 w 196"/>
              <a:gd name="T5" fmla="*/ 0 h 40"/>
              <a:gd name="T6" fmla="*/ 2147483647 w 196"/>
              <a:gd name="T7" fmla="*/ 2147483647 h 40"/>
              <a:gd name="T8" fmla="*/ 0 w 196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40"/>
              <a:gd name="T17" fmla="*/ 196 w 19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40">
                <a:moveTo>
                  <a:pt x="0" y="25"/>
                </a:moveTo>
                <a:lnTo>
                  <a:pt x="26" y="0"/>
                </a:lnTo>
                <a:lnTo>
                  <a:pt x="195" y="0"/>
                </a:lnTo>
                <a:lnTo>
                  <a:pt x="154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3" name="Freeform 229"/>
          <p:cNvSpPr>
            <a:spLocks/>
          </p:cNvSpPr>
          <p:nvPr/>
        </p:nvSpPr>
        <p:spPr bwMode="auto">
          <a:xfrm>
            <a:off x="5154613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4" name="Freeform 230"/>
          <p:cNvSpPr>
            <a:spLocks/>
          </p:cNvSpPr>
          <p:nvPr/>
        </p:nvSpPr>
        <p:spPr bwMode="auto">
          <a:xfrm>
            <a:off x="5151438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0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0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5" name="Freeform 231"/>
          <p:cNvSpPr>
            <a:spLocks/>
          </p:cNvSpPr>
          <p:nvPr/>
        </p:nvSpPr>
        <p:spPr bwMode="auto">
          <a:xfrm>
            <a:off x="4933950" y="5380038"/>
            <a:ext cx="300038" cy="52387"/>
          </a:xfrm>
          <a:custGeom>
            <a:avLst/>
            <a:gdLst>
              <a:gd name="T0" fmla="*/ 0 w 189"/>
              <a:gd name="T1" fmla="*/ 2147483647 h 33"/>
              <a:gd name="T2" fmla="*/ 2147483647 w 189"/>
              <a:gd name="T3" fmla="*/ 0 h 33"/>
              <a:gd name="T4" fmla="*/ 2147483647 w 189"/>
              <a:gd name="T5" fmla="*/ 0 h 33"/>
              <a:gd name="T6" fmla="*/ 2147483647 w 189"/>
              <a:gd name="T7" fmla="*/ 2147483647 h 33"/>
              <a:gd name="T8" fmla="*/ 0 w 189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33"/>
              <a:gd name="T17" fmla="*/ 189 w 18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33">
                <a:moveTo>
                  <a:pt x="0" y="20"/>
                </a:moveTo>
                <a:lnTo>
                  <a:pt x="25" y="0"/>
                </a:lnTo>
                <a:lnTo>
                  <a:pt x="188" y="0"/>
                </a:lnTo>
                <a:lnTo>
                  <a:pt x="148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6" name="Freeform 232"/>
          <p:cNvSpPr>
            <a:spLocks/>
          </p:cNvSpPr>
          <p:nvPr/>
        </p:nvSpPr>
        <p:spPr bwMode="auto">
          <a:xfrm>
            <a:off x="4932363" y="5380038"/>
            <a:ext cx="311150" cy="65087"/>
          </a:xfrm>
          <a:custGeom>
            <a:avLst/>
            <a:gdLst>
              <a:gd name="T0" fmla="*/ 0 w 196"/>
              <a:gd name="T1" fmla="*/ 2147483647 h 41"/>
              <a:gd name="T2" fmla="*/ 2147483647 w 196"/>
              <a:gd name="T3" fmla="*/ 0 h 41"/>
              <a:gd name="T4" fmla="*/ 2147483647 w 196"/>
              <a:gd name="T5" fmla="*/ 0 h 41"/>
              <a:gd name="T6" fmla="*/ 2147483647 w 196"/>
              <a:gd name="T7" fmla="*/ 2147483647 h 41"/>
              <a:gd name="T8" fmla="*/ 0 w 196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41"/>
              <a:gd name="T17" fmla="*/ 196 w 196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41">
                <a:moveTo>
                  <a:pt x="0" y="25"/>
                </a:moveTo>
                <a:lnTo>
                  <a:pt x="26" y="0"/>
                </a:lnTo>
                <a:lnTo>
                  <a:pt x="195" y="0"/>
                </a:lnTo>
                <a:lnTo>
                  <a:pt x="154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7" name="Freeform 233"/>
          <p:cNvSpPr>
            <a:spLocks/>
          </p:cNvSpPr>
          <p:nvPr/>
        </p:nvSpPr>
        <p:spPr bwMode="auto">
          <a:xfrm>
            <a:off x="5154613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8" name="Freeform 234"/>
          <p:cNvSpPr>
            <a:spLocks/>
          </p:cNvSpPr>
          <p:nvPr/>
        </p:nvSpPr>
        <p:spPr bwMode="auto">
          <a:xfrm>
            <a:off x="5151438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0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0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59" name="Freeform 235"/>
          <p:cNvSpPr>
            <a:spLocks/>
          </p:cNvSpPr>
          <p:nvPr/>
        </p:nvSpPr>
        <p:spPr bwMode="auto">
          <a:xfrm>
            <a:off x="5221288" y="5778500"/>
            <a:ext cx="296862" cy="50800"/>
          </a:xfrm>
          <a:custGeom>
            <a:avLst/>
            <a:gdLst>
              <a:gd name="T0" fmla="*/ 0 w 187"/>
              <a:gd name="T1" fmla="*/ 2147483647 h 32"/>
              <a:gd name="T2" fmla="*/ 2147483647 w 187"/>
              <a:gd name="T3" fmla="*/ 0 h 32"/>
              <a:gd name="T4" fmla="*/ 2147483647 w 187"/>
              <a:gd name="T5" fmla="*/ 0 h 32"/>
              <a:gd name="T6" fmla="*/ 2147483647 w 187"/>
              <a:gd name="T7" fmla="*/ 2147483647 h 32"/>
              <a:gd name="T8" fmla="*/ 0 w 18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2"/>
              <a:gd name="T17" fmla="*/ 187 w 18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2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7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0" name="Freeform 236"/>
          <p:cNvSpPr>
            <a:spLocks/>
          </p:cNvSpPr>
          <p:nvPr/>
        </p:nvSpPr>
        <p:spPr bwMode="auto">
          <a:xfrm>
            <a:off x="5218113" y="5778500"/>
            <a:ext cx="309562" cy="63500"/>
          </a:xfrm>
          <a:custGeom>
            <a:avLst/>
            <a:gdLst>
              <a:gd name="T0" fmla="*/ 0 w 195"/>
              <a:gd name="T1" fmla="*/ 2147483647 h 40"/>
              <a:gd name="T2" fmla="*/ 2147483647 w 195"/>
              <a:gd name="T3" fmla="*/ 0 h 40"/>
              <a:gd name="T4" fmla="*/ 2147483647 w 195"/>
              <a:gd name="T5" fmla="*/ 0 h 40"/>
              <a:gd name="T6" fmla="*/ 2147483647 w 195"/>
              <a:gd name="T7" fmla="*/ 2147483647 h 40"/>
              <a:gd name="T8" fmla="*/ 0 w 195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0"/>
              <a:gd name="T17" fmla="*/ 195 w 19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0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4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1" name="Freeform 237"/>
          <p:cNvSpPr>
            <a:spLocks/>
          </p:cNvSpPr>
          <p:nvPr/>
        </p:nvSpPr>
        <p:spPr bwMode="auto">
          <a:xfrm>
            <a:off x="5438775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2" name="Freeform 238"/>
          <p:cNvSpPr>
            <a:spLocks/>
          </p:cNvSpPr>
          <p:nvPr/>
        </p:nvSpPr>
        <p:spPr bwMode="auto">
          <a:xfrm>
            <a:off x="5435600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0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0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3" name="Freeform 239"/>
          <p:cNvSpPr>
            <a:spLocks/>
          </p:cNvSpPr>
          <p:nvPr/>
        </p:nvSpPr>
        <p:spPr bwMode="auto">
          <a:xfrm>
            <a:off x="5221288" y="5380038"/>
            <a:ext cx="296862" cy="52387"/>
          </a:xfrm>
          <a:custGeom>
            <a:avLst/>
            <a:gdLst>
              <a:gd name="T0" fmla="*/ 0 w 187"/>
              <a:gd name="T1" fmla="*/ 2147483647 h 33"/>
              <a:gd name="T2" fmla="*/ 2147483647 w 187"/>
              <a:gd name="T3" fmla="*/ 0 h 33"/>
              <a:gd name="T4" fmla="*/ 2147483647 w 187"/>
              <a:gd name="T5" fmla="*/ 0 h 33"/>
              <a:gd name="T6" fmla="*/ 2147483647 w 187"/>
              <a:gd name="T7" fmla="*/ 2147483647 h 33"/>
              <a:gd name="T8" fmla="*/ 0 w 18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3"/>
              <a:gd name="T17" fmla="*/ 187 w 187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3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7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4" name="Freeform 240"/>
          <p:cNvSpPr>
            <a:spLocks/>
          </p:cNvSpPr>
          <p:nvPr/>
        </p:nvSpPr>
        <p:spPr bwMode="auto">
          <a:xfrm>
            <a:off x="5218113" y="5380038"/>
            <a:ext cx="309562" cy="65087"/>
          </a:xfrm>
          <a:custGeom>
            <a:avLst/>
            <a:gdLst>
              <a:gd name="T0" fmla="*/ 0 w 195"/>
              <a:gd name="T1" fmla="*/ 2147483647 h 41"/>
              <a:gd name="T2" fmla="*/ 2147483647 w 195"/>
              <a:gd name="T3" fmla="*/ 0 h 41"/>
              <a:gd name="T4" fmla="*/ 2147483647 w 195"/>
              <a:gd name="T5" fmla="*/ 0 h 41"/>
              <a:gd name="T6" fmla="*/ 2147483647 w 195"/>
              <a:gd name="T7" fmla="*/ 2147483647 h 41"/>
              <a:gd name="T8" fmla="*/ 0 w 19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1"/>
              <a:gd name="T17" fmla="*/ 195 w 19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1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4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5" name="Freeform 241"/>
          <p:cNvSpPr>
            <a:spLocks/>
          </p:cNvSpPr>
          <p:nvPr/>
        </p:nvSpPr>
        <p:spPr bwMode="auto">
          <a:xfrm>
            <a:off x="5438775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6" name="Freeform 242"/>
          <p:cNvSpPr>
            <a:spLocks/>
          </p:cNvSpPr>
          <p:nvPr/>
        </p:nvSpPr>
        <p:spPr bwMode="auto">
          <a:xfrm>
            <a:off x="5435600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0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0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7" name="Freeform 243"/>
          <p:cNvSpPr>
            <a:spLocks/>
          </p:cNvSpPr>
          <p:nvPr/>
        </p:nvSpPr>
        <p:spPr bwMode="auto">
          <a:xfrm>
            <a:off x="5499100" y="5778500"/>
            <a:ext cx="296863" cy="50800"/>
          </a:xfrm>
          <a:custGeom>
            <a:avLst/>
            <a:gdLst>
              <a:gd name="T0" fmla="*/ 0 w 187"/>
              <a:gd name="T1" fmla="*/ 2147483647 h 32"/>
              <a:gd name="T2" fmla="*/ 2147483647 w 187"/>
              <a:gd name="T3" fmla="*/ 0 h 32"/>
              <a:gd name="T4" fmla="*/ 2147483647 w 187"/>
              <a:gd name="T5" fmla="*/ 0 h 32"/>
              <a:gd name="T6" fmla="*/ 2147483647 w 187"/>
              <a:gd name="T7" fmla="*/ 2147483647 h 32"/>
              <a:gd name="T8" fmla="*/ 0 w 18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2"/>
              <a:gd name="T17" fmla="*/ 187 w 18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2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6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8" name="Freeform 244"/>
          <p:cNvSpPr>
            <a:spLocks/>
          </p:cNvSpPr>
          <p:nvPr/>
        </p:nvSpPr>
        <p:spPr bwMode="auto">
          <a:xfrm>
            <a:off x="5495925" y="5778500"/>
            <a:ext cx="309563" cy="63500"/>
          </a:xfrm>
          <a:custGeom>
            <a:avLst/>
            <a:gdLst>
              <a:gd name="T0" fmla="*/ 0 w 195"/>
              <a:gd name="T1" fmla="*/ 2147483647 h 40"/>
              <a:gd name="T2" fmla="*/ 2147483647 w 195"/>
              <a:gd name="T3" fmla="*/ 0 h 40"/>
              <a:gd name="T4" fmla="*/ 2147483647 w 195"/>
              <a:gd name="T5" fmla="*/ 0 h 40"/>
              <a:gd name="T6" fmla="*/ 2147483647 w 195"/>
              <a:gd name="T7" fmla="*/ 2147483647 h 40"/>
              <a:gd name="T8" fmla="*/ 0 w 195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0"/>
              <a:gd name="T17" fmla="*/ 195 w 19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0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3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69" name="Freeform 245"/>
          <p:cNvSpPr>
            <a:spLocks/>
          </p:cNvSpPr>
          <p:nvPr/>
        </p:nvSpPr>
        <p:spPr bwMode="auto">
          <a:xfrm>
            <a:off x="5716588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7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7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0" name="Freeform 246"/>
          <p:cNvSpPr>
            <a:spLocks/>
          </p:cNvSpPr>
          <p:nvPr/>
        </p:nvSpPr>
        <p:spPr bwMode="auto">
          <a:xfrm>
            <a:off x="5713413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1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1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1" name="Freeform 247"/>
          <p:cNvSpPr>
            <a:spLocks/>
          </p:cNvSpPr>
          <p:nvPr/>
        </p:nvSpPr>
        <p:spPr bwMode="auto">
          <a:xfrm>
            <a:off x="5499100" y="5380038"/>
            <a:ext cx="296863" cy="52387"/>
          </a:xfrm>
          <a:custGeom>
            <a:avLst/>
            <a:gdLst>
              <a:gd name="T0" fmla="*/ 0 w 187"/>
              <a:gd name="T1" fmla="*/ 2147483647 h 33"/>
              <a:gd name="T2" fmla="*/ 2147483647 w 187"/>
              <a:gd name="T3" fmla="*/ 0 h 33"/>
              <a:gd name="T4" fmla="*/ 2147483647 w 187"/>
              <a:gd name="T5" fmla="*/ 0 h 33"/>
              <a:gd name="T6" fmla="*/ 2147483647 w 187"/>
              <a:gd name="T7" fmla="*/ 2147483647 h 33"/>
              <a:gd name="T8" fmla="*/ 0 w 18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3"/>
              <a:gd name="T17" fmla="*/ 187 w 187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3">
                <a:moveTo>
                  <a:pt x="0" y="20"/>
                </a:moveTo>
                <a:lnTo>
                  <a:pt x="24" y="0"/>
                </a:lnTo>
                <a:lnTo>
                  <a:pt x="186" y="0"/>
                </a:lnTo>
                <a:lnTo>
                  <a:pt x="146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2" name="Freeform 248"/>
          <p:cNvSpPr>
            <a:spLocks/>
          </p:cNvSpPr>
          <p:nvPr/>
        </p:nvSpPr>
        <p:spPr bwMode="auto">
          <a:xfrm>
            <a:off x="5495925" y="5380038"/>
            <a:ext cx="309563" cy="65087"/>
          </a:xfrm>
          <a:custGeom>
            <a:avLst/>
            <a:gdLst>
              <a:gd name="T0" fmla="*/ 0 w 195"/>
              <a:gd name="T1" fmla="*/ 2147483647 h 41"/>
              <a:gd name="T2" fmla="*/ 2147483647 w 195"/>
              <a:gd name="T3" fmla="*/ 0 h 41"/>
              <a:gd name="T4" fmla="*/ 2147483647 w 195"/>
              <a:gd name="T5" fmla="*/ 0 h 41"/>
              <a:gd name="T6" fmla="*/ 2147483647 w 195"/>
              <a:gd name="T7" fmla="*/ 2147483647 h 41"/>
              <a:gd name="T8" fmla="*/ 0 w 19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1"/>
              <a:gd name="T17" fmla="*/ 195 w 19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1">
                <a:moveTo>
                  <a:pt x="0" y="25"/>
                </a:moveTo>
                <a:lnTo>
                  <a:pt x="25" y="0"/>
                </a:lnTo>
                <a:lnTo>
                  <a:pt x="194" y="0"/>
                </a:lnTo>
                <a:lnTo>
                  <a:pt x="153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3" name="Freeform 249"/>
          <p:cNvSpPr>
            <a:spLocks/>
          </p:cNvSpPr>
          <p:nvPr/>
        </p:nvSpPr>
        <p:spPr bwMode="auto">
          <a:xfrm>
            <a:off x="5716588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7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7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4" name="Freeform 250"/>
          <p:cNvSpPr>
            <a:spLocks/>
          </p:cNvSpPr>
          <p:nvPr/>
        </p:nvSpPr>
        <p:spPr bwMode="auto">
          <a:xfrm>
            <a:off x="5713413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1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1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5" name="Freeform 251"/>
          <p:cNvSpPr>
            <a:spLocks/>
          </p:cNvSpPr>
          <p:nvPr/>
        </p:nvSpPr>
        <p:spPr bwMode="auto">
          <a:xfrm>
            <a:off x="5776913" y="5778500"/>
            <a:ext cx="295275" cy="50800"/>
          </a:xfrm>
          <a:custGeom>
            <a:avLst/>
            <a:gdLst>
              <a:gd name="T0" fmla="*/ 0 w 186"/>
              <a:gd name="T1" fmla="*/ 2147483647 h 32"/>
              <a:gd name="T2" fmla="*/ 2147483647 w 186"/>
              <a:gd name="T3" fmla="*/ 0 h 32"/>
              <a:gd name="T4" fmla="*/ 2147483647 w 186"/>
              <a:gd name="T5" fmla="*/ 0 h 32"/>
              <a:gd name="T6" fmla="*/ 2147483647 w 186"/>
              <a:gd name="T7" fmla="*/ 2147483647 h 32"/>
              <a:gd name="T8" fmla="*/ 0 w 186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2"/>
              <a:gd name="T17" fmla="*/ 186 w 18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2">
                <a:moveTo>
                  <a:pt x="0" y="20"/>
                </a:moveTo>
                <a:lnTo>
                  <a:pt x="24" y="0"/>
                </a:lnTo>
                <a:lnTo>
                  <a:pt x="185" y="0"/>
                </a:lnTo>
                <a:lnTo>
                  <a:pt x="146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6" name="Freeform 252"/>
          <p:cNvSpPr>
            <a:spLocks/>
          </p:cNvSpPr>
          <p:nvPr/>
        </p:nvSpPr>
        <p:spPr bwMode="auto">
          <a:xfrm>
            <a:off x="5775325" y="5778500"/>
            <a:ext cx="306388" cy="63500"/>
          </a:xfrm>
          <a:custGeom>
            <a:avLst/>
            <a:gdLst>
              <a:gd name="T0" fmla="*/ 0 w 193"/>
              <a:gd name="T1" fmla="*/ 2147483647 h 40"/>
              <a:gd name="T2" fmla="*/ 2147483647 w 193"/>
              <a:gd name="T3" fmla="*/ 0 h 40"/>
              <a:gd name="T4" fmla="*/ 2147483647 w 193"/>
              <a:gd name="T5" fmla="*/ 0 h 40"/>
              <a:gd name="T6" fmla="*/ 2147483647 w 193"/>
              <a:gd name="T7" fmla="*/ 2147483647 h 40"/>
              <a:gd name="T8" fmla="*/ 0 w 193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0"/>
              <a:gd name="T17" fmla="*/ 193 w 19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0">
                <a:moveTo>
                  <a:pt x="0" y="25"/>
                </a:moveTo>
                <a:lnTo>
                  <a:pt x="25" y="0"/>
                </a:lnTo>
                <a:lnTo>
                  <a:pt x="192" y="0"/>
                </a:lnTo>
                <a:lnTo>
                  <a:pt x="152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7" name="Freeform 253"/>
          <p:cNvSpPr>
            <a:spLocks/>
          </p:cNvSpPr>
          <p:nvPr/>
        </p:nvSpPr>
        <p:spPr bwMode="auto">
          <a:xfrm>
            <a:off x="5994400" y="5778500"/>
            <a:ext cx="77788" cy="311150"/>
          </a:xfrm>
          <a:custGeom>
            <a:avLst/>
            <a:gdLst>
              <a:gd name="T0" fmla="*/ 2147483647 w 49"/>
              <a:gd name="T1" fmla="*/ 2147483647 h 196"/>
              <a:gd name="T2" fmla="*/ 0 w 49"/>
              <a:gd name="T3" fmla="*/ 2147483647 h 196"/>
              <a:gd name="T4" fmla="*/ 2147483647 w 49"/>
              <a:gd name="T5" fmla="*/ 0 h 196"/>
              <a:gd name="T6" fmla="*/ 2147483647 w 49"/>
              <a:gd name="T7" fmla="*/ 2147483647 h 196"/>
              <a:gd name="T8" fmla="*/ 2147483647 w 49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96"/>
              <a:gd name="T17" fmla="*/ 49 w 4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96">
                <a:moveTo>
                  <a:pt x="26" y="195"/>
                </a:moveTo>
                <a:lnTo>
                  <a:pt x="0" y="54"/>
                </a:lnTo>
                <a:lnTo>
                  <a:pt x="48" y="0"/>
                </a:lnTo>
                <a:lnTo>
                  <a:pt x="48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8" name="Freeform 254"/>
          <p:cNvSpPr>
            <a:spLocks/>
          </p:cNvSpPr>
          <p:nvPr/>
        </p:nvSpPr>
        <p:spPr bwMode="auto">
          <a:xfrm>
            <a:off x="5992813" y="5778500"/>
            <a:ext cx="88900" cy="323850"/>
          </a:xfrm>
          <a:custGeom>
            <a:avLst/>
            <a:gdLst>
              <a:gd name="T0" fmla="*/ 2147483647 w 56"/>
              <a:gd name="T1" fmla="*/ 2147483647 h 204"/>
              <a:gd name="T2" fmla="*/ 0 w 56"/>
              <a:gd name="T3" fmla="*/ 2147483647 h 204"/>
              <a:gd name="T4" fmla="*/ 2147483647 w 56"/>
              <a:gd name="T5" fmla="*/ 0 h 204"/>
              <a:gd name="T6" fmla="*/ 2147483647 w 56"/>
              <a:gd name="T7" fmla="*/ 2147483647 h 204"/>
              <a:gd name="T8" fmla="*/ 2147483647 w 56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04"/>
              <a:gd name="T17" fmla="*/ 56 w 56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04">
                <a:moveTo>
                  <a:pt x="29" y="203"/>
                </a:moveTo>
                <a:lnTo>
                  <a:pt x="0" y="56"/>
                </a:lnTo>
                <a:lnTo>
                  <a:pt x="55" y="0"/>
                </a:lnTo>
                <a:lnTo>
                  <a:pt x="55" y="181"/>
                </a:lnTo>
                <a:lnTo>
                  <a:pt x="29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79" name="Freeform 255"/>
          <p:cNvSpPr>
            <a:spLocks/>
          </p:cNvSpPr>
          <p:nvPr/>
        </p:nvSpPr>
        <p:spPr bwMode="auto">
          <a:xfrm>
            <a:off x="5776913" y="5380038"/>
            <a:ext cx="295275" cy="52387"/>
          </a:xfrm>
          <a:custGeom>
            <a:avLst/>
            <a:gdLst>
              <a:gd name="T0" fmla="*/ 0 w 186"/>
              <a:gd name="T1" fmla="*/ 2147483647 h 33"/>
              <a:gd name="T2" fmla="*/ 2147483647 w 186"/>
              <a:gd name="T3" fmla="*/ 0 h 33"/>
              <a:gd name="T4" fmla="*/ 2147483647 w 186"/>
              <a:gd name="T5" fmla="*/ 0 h 33"/>
              <a:gd name="T6" fmla="*/ 2147483647 w 186"/>
              <a:gd name="T7" fmla="*/ 2147483647 h 33"/>
              <a:gd name="T8" fmla="*/ 0 w 18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3"/>
              <a:gd name="T17" fmla="*/ 186 w 18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3">
                <a:moveTo>
                  <a:pt x="0" y="20"/>
                </a:moveTo>
                <a:lnTo>
                  <a:pt x="24" y="0"/>
                </a:lnTo>
                <a:lnTo>
                  <a:pt x="185" y="0"/>
                </a:lnTo>
                <a:lnTo>
                  <a:pt x="146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0" name="Freeform 256"/>
          <p:cNvSpPr>
            <a:spLocks/>
          </p:cNvSpPr>
          <p:nvPr/>
        </p:nvSpPr>
        <p:spPr bwMode="auto">
          <a:xfrm>
            <a:off x="5775325" y="5380038"/>
            <a:ext cx="306388" cy="65087"/>
          </a:xfrm>
          <a:custGeom>
            <a:avLst/>
            <a:gdLst>
              <a:gd name="T0" fmla="*/ 0 w 193"/>
              <a:gd name="T1" fmla="*/ 2147483647 h 41"/>
              <a:gd name="T2" fmla="*/ 2147483647 w 193"/>
              <a:gd name="T3" fmla="*/ 0 h 41"/>
              <a:gd name="T4" fmla="*/ 2147483647 w 193"/>
              <a:gd name="T5" fmla="*/ 0 h 41"/>
              <a:gd name="T6" fmla="*/ 2147483647 w 193"/>
              <a:gd name="T7" fmla="*/ 2147483647 h 41"/>
              <a:gd name="T8" fmla="*/ 0 w 193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1"/>
              <a:gd name="T17" fmla="*/ 193 w 193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1">
                <a:moveTo>
                  <a:pt x="0" y="25"/>
                </a:moveTo>
                <a:lnTo>
                  <a:pt x="25" y="0"/>
                </a:lnTo>
                <a:lnTo>
                  <a:pt x="192" y="0"/>
                </a:lnTo>
                <a:lnTo>
                  <a:pt x="152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1" name="Freeform 257"/>
          <p:cNvSpPr>
            <a:spLocks/>
          </p:cNvSpPr>
          <p:nvPr/>
        </p:nvSpPr>
        <p:spPr bwMode="auto">
          <a:xfrm>
            <a:off x="5994400" y="5380038"/>
            <a:ext cx="77788" cy="311150"/>
          </a:xfrm>
          <a:custGeom>
            <a:avLst/>
            <a:gdLst>
              <a:gd name="T0" fmla="*/ 2147483647 w 49"/>
              <a:gd name="T1" fmla="*/ 2147483647 h 196"/>
              <a:gd name="T2" fmla="*/ 0 w 49"/>
              <a:gd name="T3" fmla="*/ 2147483647 h 196"/>
              <a:gd name="T4" fmla="*/ 2147483647 w 49"/>
              <a:gd name="T5" fmla="*/ 0 h 196"/>
              <a:gd name="T6" fmla="*/ 2147483647 w 49"/>
              <a:gd name="T7" fmla="*/ 2147483647 h 196"/>
              <a:gd name="T8" fmla="*/ 2147483647 w 49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96"/>
              <a:gd name="T17" fmla="*/ 49 w 4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96">
                <a:moveTo>
                  <a:pt x="26" y="195"/>
                </a:moveTo>
                <a:lnTo>
                  <a:pt x="0" y="53"/>
                </a:lnTo>
                <a:lnTo>
                  <a:pt x="48" y="0"/>
                </a:lnTo>
                <a:lnTo>
                  <a:pt x="48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2" name="Freeform 258"/>
          <p:cNvSpPr>
            <a:spLocks/>
          </p:cNvSpPr>
          <p:nvPr/>
        </p:nvSpPr>
        <p:spPr bwMode="auto">
          <a:xfrm>
            <a:off x="5992813" y="5380038"/>
            <a:ext cx="88900" cy="322262"/>
          </a:xfrm>
          <a:custGeom>
            <a:avLst/>
            <a:gdLst>
              <a:gd name="T0" fmla="*/ 2147483647 w 56"/>
              <a:gd name="T1" fmla="*/ 2147483647 h 203"/>
              <a:gd name="T2" fmla="*/ 0 w 56"/>
              <a:gd name="T3" fmla="*/ 2147483647 h 203"/>
              <a:gd name="T4" fmla="*/ 2147483647 w 56"/>
              <a:gd name="T5" fmla="*/ 0 h 203"/>
              <a:gd name="T6" fmla="*/ 2147483647 w 56"/>
              <a:gd name="T7" fmla="*/ 2147483647 h 203"/>
              <a:gd name="T8" fmla="*/ 2147483647 w 56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03"/>
              <a:gd name="T17" fmla="*/ 56 w 56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03">
                <a:moveTo>
                  <a:pt x="29" y="202"/>
                </a:moveTo>
                <a:lnTo>
                  <a:pt x="0" y="55"/>
                </a:lnTo>
                <a:lnTo>
                  <a:pt x="55" y="0"/>
                </a:lnTo>
                <a:lnTo>
                  <a:pt x="55" y="181"/>
                </a:lnTo>
                <a:lnTo>
                  <a:pt x="29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3" name="Freeform 259"/>
          <p:cNvSpPr>
            <a:spLocks/>
          </p:cNvSpPr>
          <p:nvPr/>
        </p:nvSpPr>
        <p:spPr bwMode="auto">
          <a:xfrm>
            <a:off x="6054725" y="5778500"/>
            <a:ext cx="295275" cy="50800"/>
          </a:xfrm>
          <a:custGeom>
            <a:avLst/>
            <a:gdLst>
              <a:gd name="T0" fmla="*/ 0 w 186"/>
              <a:gd name="T1" fmla="*/ 2147483647 h 32"/>
              <a:gd name="T2" fmla="*/ 2147483647 w 186"/>
              <a:gd name="T3" fmla="*/ 0 h 32"/>
              <a:gd name="T4" fmla="*/ 2147483647 w 186"/>
              <a:gd name="T5" fmla="*/ 0 h 32"/>
              <a:gd name="T6" fmla="*/ 2147483647 w 186"/>
              <a:gd name="T7" fmla="*/ 2147483647 h 32"/>
              <a:gd name="T8" fmla="*/ 0 w 186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2"/>
              <a:gd name="T17" fmla="*/ 186 w 18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2">
                <a:moveTo>
                  <a:pt x="0" y="20"/>
                </a:moveTo>
                <a:lnTo>
                  <a:pt x="24" y="0"/>
                </a:lnTo>
                <a:lnTo>
                  <a:pt x="185" y="0"/>
                </a:lnTo>
                <a:lnTo>
                  <a:pt x="146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4" name="Freeform 260"/>
          <p:cNvSpPr>
            <a:spLocks/>
          </p:cNvSpPr>
          <p:nvPr/>
        </p:nvSpPr>
        <p:spPr bwMode="auto">
          <a:xfrm>
            <a:off x="6053138" y="5778500"/>
            <a:ext cx="306387" cy="63500"/>
          </a:xfrm>
          <a:custGeom>
            <a:avLst/>
            <a:gdLst>
              <a:gd name="T0" fmla="*/ 0 w 193"/>
              <a:gd name="T1" fmla="*/ 2147483647 h 40"/>
              <a:gd name="T2" fmla="*/ 2147483647 w 193"/>
              <a:gd name="T3" fmla="*/ 0 h 40"/>
              <a:gd name="T4" fmla="*/ 2147483647 w 193"/>
              <a:gd name="T5" fmla="*/ 0 h 40"/>
              <a:gd name="T6" fmla="*/ 2147483647 w 193"/>
              <a:gd name="T7" fmla="*/ 2147483647 h 40"/>
              <a:gd name="T8" fmla="*/ 0 w 193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0"/>
              <a:gd name="T17" fmla="*/ 193 w 19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0">
                <a:moveTo>
                  <a:pt x="0" y="25"/>
                </a:moveTo>
                <a:lnTo>
                  <a:pt x="25" y="0"/>
                </a:lnTo>
                <a:lnTo>
                  <a:pt x="192" y="0"/>
                </a:lnTo>
                <a:lnTo>
                  <a:pt x="152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5" name="Freeform 261"/>
          <p:cNvSpPr>
            <a:spLocks/>
          </p:cNvSpPr>
          <p:nvPr/>
        </p:nvSpPr>
        <p:spPr bwMode="auto">
          <a:xfrm>
            <a:off x="6272213" y="5778500"/>
            <a:ext cx="77787" cy="311150"/>
          </a:xfrm>
          <a:custGeom>
            <a:avLst/>
            <a:gdLst>
              <a:gd name="T0" fmla="*/ 2147483647 w 49"/>
              <a:gd name="T1" fmla="*/ 2147483647 h 196"/>
              <a:gd name="T2" fmla="*/ 0 w 49"/>
              <a:gd name="T3" fmla="*/ 2147483647 h 196"/>
              <a:gd name="T4" fmla="*/ 2147483647 w 49"/>
              <a:gd name="T5" fmla="*/ 0 h 196"/>
              <a:gd name="T6" fmla="*/ 2147483647 w 49"/>
              <a:gd name="T7" fmla="*/ 2147483647 h 196"/>
              <a:gd name="T8" fmla="*/ 2147483647 w 49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96"/>
              <a:gd name="T17" fmla="*/ 49 w 4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96">
                <a:moveTo>
                  <a:pt x="26" y="195"/>
                </a:moveTo>
                <a:lnTo>
                  <a:pt x="0" y="54"/>
                </a:lnTo>
                <a:lnTo>
                  <a:pt x="48" y="0"/>
                </a:lnTo>
                <a:lnTo>
                  <a:pt x="48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6" name="Freeform 262"/>
          <p:cNvSpPr>
            <a:spLocks/>
          </p:cNvSpPr>
          <p:nvPr/>
        </p:nvSpPr>
        <p:spPr bwMode="auto">
          <a:xfrm>
            <a:off x="6270625" y="5778500"/>
            <a:ext cx="88900" cy="323850"/>
          </a:xfrm>
          <a:custGeom>
            <a:avLst/>
            <a:gdLst>
              <a:gd name="T0" fmla="*/ 2147483647 w 56"/>
              <a:gd name="T1" fmla="*/ 2147483647 h 204"/>
              <a:gd name="T2" fmla="*/ 0 w 56"/>
              <a:gd name="T3" fmla="*/ 2147483647 h 204"/>
              <a:gd name="T4" fmla="*/ 2147483647 w 56"/>
              <a:gd name="T5" fmla="*/ 0 h 204"/>
              <a:gd name="T6" fmla="*/ 2147483647 w 56"/>
              <a:gd name="T7" fmla="*/ 2147483647 h 204"/>
              <a:gd name="T8" fmla="*/ 2147483647 w 56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04"/>
              <a:gd name="T17" fmla="*/ 56 w 56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04">
                <a:moveTo>
                  <a:pt x="29" y="203"/>
                </a:moveTo>
                <a:lnTo>
                  <a:pt x="0" y="56"/>
                </a:lnTo>
                <a:lnTo>
                  <a:pt x="55" y="0"/>
                </a:lnTo>
                <a:lnTo>
                  <a:pt x="55" y="181"/>
                </a:lnTo>
                <a:lnTo>
                  <a:pt x="29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7" name="Freeform 263"/>
          <p:cNvSpPr>
            <a:spLocks/>
          </p:cNvSpPr>
          <p:nvPr/>
        </p:nvSpPr>
        <p:spPr bwMode="auto">
          <a:xfrm>
            <a:off x="6054725" y="5380038"/>
            <a:ext cx="295275" cy="52387"/>
          </a:xfrm>
          <a:custGeom>
            <a:avLst/>
            <a:gdLst>
              <a:gd name="T0" fmla="*/ 0 w 186"/>
              <a:gd name="T1" fmla="*/ 2147483647 h 33"/>
              <a:gd name="T2" fmla="*/ 2147483647 w 186"/>
              <a:gd name="T3" fmla="*/ 0 h 33"/>
              <a:gd name="T4" fmla="*/ 2147483647 w 186"/>
              <a:gd name="T5" fmla="*/ 0 h 33"/>
              <a:gd name="T6" fmla="*/ 2147483647 w 186"/>
              <a:gd name="T7" fmla="*/ 2147483647 h 33"/>
              <a:gd name="T8" fmla="*/ 0 w 18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3"/>
              <a:gd name="T17" fmla="*/ 186 w 18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3">
                <a:moveTo>
                  <a:pt x="0" y="20"/>
                </a:moveTo>
                <a:lnTo>
                  <a:pt x="24" y="0"/>
                </a:lnTo>
                <a:lnTo>
                  <a:pt x="185" y="0"/>
                </a:lnTo>
                <a:lnTo>
                  <a:pt x="146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8" name="Freeform 264"/>
          <p:cNvSpPr>
            <a:spLocks/>
          </p:cNvSpPr>
          <p:nvPr/>
        </p:nvSpPr>
        <p:spPr bwMode="auto">
          <a:xfrm>
            <a:off x="6053138" y="5380038"/>
            <a:ext cx="306387" cy="65087"/>
          </a:xfrm>
          <a:custGeom>
            <a:avLst/>
            <a:gdLst>
              <a:gd name="T0" fmla="*/ 0 w 193"/>
              <a:gd name="T1" fmla="*/ 2147483647 h 41"/>
              <a:gd name="T2" fmla="*/ 2147483647 w 193"/>
              <a:gd name="T3" fmla="*/ 0 h 41"/>
              <a:gd name="T4" fmla="*/ 2147483647 w 193"/>
              <a:gd name="T5" fmla="*/ 0 h 41"/>
              <a:gd name="T6" fmla="*/ 2147483647 w 193"/>
              <a:gd name="T7" fmla="*/ 2147483647 h 41"/>
              <a:gd name="T8" fmla="*/ 0 w 193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1"/>
              <a:gd name="T17" fmla="*/ 193 w 193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1">
                <a:moveTo>
                  <a:pt x="0" y="25"/>
                </a:moveTo>
                <a:lnTo>
                  <a:pt x="25" y="0"/>
                </a:lnTo>
                <a:lnTo>
                  <a:pt x="192" y="0"/>
                </a:lnTo>
                <a:lnTo>
                  <a:pt x="152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89" name="Freeform 265"/>
          <p:cNvSpPr>
            <a:spLocks/>
          </p:cNvSpPr>
          <p:nvPr/>
        </p:nvSpPr>
        <p:spPr bwMode="auto">
          <a:xfrm>
            <a:off x="6272213" y="5380038"/>
            <a:ext cx="77787" cy="311150"/>
          </a:xfrm>
          <a:custGeom>
            <a:avLst/>
            <a:gdLst>
              <a:gd name="T0" fmla="*/ 2147483647 w 49"/>
              <a:gd name="T1" fmla="*/ 2147483647 h 196"/>
              <a:gd name="T2" fmla="*/ 0 w 49"/>
              <a:gd name="T3" fmla="*/ 2147483647 h 196"/>
              <a:gd name="T4" fmla="*/ 2147483647 w 49"/>
              <a:gd name="T5" fmla="*/ 0 h 196"/>
              <a:gd name="T6" fmla="*/ 2147483647 w 49"/>
              <a:gd name="T7" fmla="*/ 2147483647 h 196"/>
              <a:gd name="T8" fmla="*/ 2147483647 w 49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196"/>
              <a:gd name="T17" fmla="*/ 49 w 4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196">
                <a:moveTo>
                  <a:pt x="26" y="195"/>
                </a:moveTo>
                <a:lnTo>
                  <a:pt x="0" y="53"/>
                </a:lnTo>
                <a:lnTo>
                  <a:pt x="48" y="0"/>
                </a:lnTo>
                <a:lnTo>
                  <a:pt x="48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0" name="Freeform 266"/>
          <p:cNvSpPr>
            <a:spLocks/>
          </p:cNvSpPr>
          <p:nvPr/>
        </p:nvSpPr>
        <p:spPr bwMode="auto">
          <a:xfrm>
            <a:off x="6270625" y="5380038"/>
            <a:ext cx="88900" cy="322262"/>
          </a:xfrm>
          <a:custGeom>
            <a:avLst/>
            <a:gdLst>
              <a:gd name="T0" fmla="*/ 2147483647 w 56"/>
              <a:gd name="T1" fmla="*/ 2147483647 h 203"/>
              <a:gd name="T2" fmla="*/ 0 w 56"/>
              <a:gd name="T3" fmla="*/ 2147483647 h 203"/>
              <a:gd name="T4" fmla="*/ 2147483647 w 56"/>
              <a:gd name="T5" fmla="*/ 0 h 203"/>
              <a:gd name="T6" fmla="*/ 2147483647 w 56"/>
              <a:gd name="T7" fmla="*/ 2147483647 h 203"/>
              <a:gd name="T8" fmla="*/ 2147483647 w 56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03"/>
              <a:gd name="T17" fmla="*/ 56 w 56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03">
                <a:moveTo>
                  <a:pt x="29" y="202"/>
                </a:moveTo>
                <a:lnTo>
                  <a:pt x="0" y="55"/>
                </a:lnTo>
                <a:lnTo>
                  <a:pt x="55" y="0"/>
                </a:lnTo>
                <a:lnTo>
                  <a:pt x="55" y="181"/>
                </a:lnTo>
                <a:lnTo>
                  <a:pt x="29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1" name="Freeform 267"/>
          <p:cNvSpPr>
            <a:spLocks/>
          </p:cNvSpPr>
          <p:nvPr/>
        </p:nvSpPr>
        <p:spPr bwMode="auto">
          <a:xfrm>
            <a:off x="6326188" y="5778500"/>
            <a:ext cx="295275" cy="50800"/>
          </a:xfrm>
          <a:custGeom>
            <a:avLst/>
            <a:gdLst>
              <a:gd name="T0" fmla="*/ 0 w 186"/>
              <a:gd name="T1" fmla="*/ 2147483647 h 32"/>
              <a:gd name="T2" fmla="*/ 2147483647 w 186"/>
              <a:gd name="T3" fmla="*/ 0 h 32"/>
              <a:gd name="T4" fmla="*/ 2147483647 w 186"/>
              <a:gd name="T5" fmla="*/ 0 h 32"/>
              <a:gd name="T6" fmla="*/ 2147483647 w 186"/>
              <a:gd name="T7" fmla="*/ 2147483647 h 32"/>
              <a:gd name="T8" fmla="*/ 0 w 186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2"/>
              <a:gd name="T17" fmla="*/ 186 w 18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2">
                <a:moveTo>
                  <a:pt x="0" y="20"/>
                </a:moveTo>
                <a:lnTo>
                  <a:pt x="24" y="0"/>
                </a:lnTo>
                <a:lnTo>
                  <a:pt x="185" y="0"/>
                </a:lnTo>
                <a:lnTo>
                  <a:pt x="146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2" name="Freeform 268"/>
          <p:cNvSpPr>
            <a:spLocks/>
          </p:cNvSpPr>
          <p:nvPr/>
        </p:nvSpPr>
        <p:spPr bwMode="auto">
          <a:xfrm>
            <a:off x="6324600" y="5778500"/>
            <a:ext cx="306388" cy="63500"/>
          </a:xfrm>
          <a:custGeom>
            <a:avLst/>
            <a:gdLst>
              <a:gd name="T0" fmla="*/ 0 w 193"/>
              <a:gd name="T1" fmla="*/ 2147483647 h 40"/>
              <a:gd name="T2" fmla="*/ 2147483647 w 193"/>
              <a:gd name="T3" fmla="*/ 0 h 40"/>
              <a:gd name="T4" fmla="*/ 2147483647 w 193"/>
              <a:gd name="T5" fmla="*/ 0 h 40"/>
              <a:gd name="T6" fmla="*/ 2147483647 w 193"/>
              <a:gd name="T7" fmla="*/ 2147483647 h 40"/>
              <a:gd name="T8" fmla="*/ 0 w 193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0"/>
              <a:gd name="T17" fmla="*/ 193 w 19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0">
                <a:moveTo>
                  <a:pt x="0" y="25"/>
                </a:moveTo>
                <a:lnTo>
                  <a:pt x="25" y="0"/>
                </a:lnTo>
                <a:lnTo>
                  <a:pt x="192" y="0"/>
                </a:lnTo>
                <a:lnTo>
                  <a:pt x="152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3" name="Freeform 269"/>
          <p:cNvSpPr>
            <a:spLocks/>
          </p:cNvSpPr>
          <p:nvPr/>
        </p:nvSpPr>
        <p:spPr bwMode="auto">
          <a:xfrm>
            <a:off x="6542088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4" name="Freeform 270"/>
          <p:cNvSpPr>
            <a:spLocks/>
          </p:cNvSpPr>
          <p:nvPr/>
        </p:nvSpPr>
        <p:spPr bwMode="auto">
          <a:xfrm>
            <a:off x="6538913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1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1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5" name="Freeform 271"/>
          <p:cNvSpPr>
            <a:spLocks/>
          </p:cNvSpPr>
          <p:nvPr/>
        </p:nvSpPr>
        <p:spPr bwMode="auto">
          <a:xfrm>
            <a:off x="6326188" y="5380038"/>
            <a:ext cx="295275" cy="52387"/>
          </a:xfrm>
          <a:custGeom>
            <a:avLst/>
            <a:gdLst>
              <a:gd name="T0" fmla="*/ 0 w 186"/>
              <a:gd name="T1" fmla="*/ 2147483647 h 33"/>
              <a:gd name="T2" fmla="*/ 2147483647 w 186"/>
              <a:gd name="T3" fmla="*/ 0 h 33"/>
              <a:gd name="T4" fmla="*/ 2147483647 w 186"/>
              <a:gd name="T5" fmla="*/ 0 h 33"/>
              <a:gd name="T6" fmla="*/ 2147483647 w 186"/>
              <a:gd name="T7" fmla="*/ 2147483647 h 33"/>
              <a:gd name="T8" fmla="*/ 0 w 18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3"/>
              <a:gd name="T17" fmla="*/ 186 w 18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3">
                <a:moveTo>
                  <a:pt x="0" y="20"/>
                </a:moveTo>
                <a:lnTo>
                  <a:pt x="24" y="0"/>
                </a:lnTo>
                <a:lnTo>
                  <a:pt x="185" y="0"/>
                </a:lnTo>
                <a:lnTo>
                  <a:pt x="146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6" name="Freeform 272"/>
          <p:cNvSpPr>
            <a:spLocks/>
          </p:cNvSpPr>
          <p:nvPr/>
        </p:nvSpPr>
        <p:spPr bwMode="auto">
          <a:xfrm>
            <a:off x="6324600" y="5380038"/>
            <a:ext cx="306388" cy="65087"/>
          </a:xfrm>
          <a:custGeom>
            <a:avLst/>
            <a:gdLst>
              <a:gd name="T0" fmla="*/ 0 w 193"/>
              <a:gd name="T1" fmla="*/ 2147483647 h 41"/>
              <a:gd name="T2" fmla="*/ 2147483647 w 193"/>
              <a:gd name="T3" fmla="*/ 0 h 41"/>
              <a:gd name="T4" fmla="*/ 2147483647 w 193"/>
              <a:gd name="T5" fmla="*/ 0 h 41"/>
              <a:gd name="T6" fmla="*/ 2147483647 w 193"/>
              <a:gd name="T7" fmla="*/ 2147483647 h 41"/>
              <a:gd name="T8" fmla="*/ 0 w 193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1"/>
              <a:gd name="T17" fmla="*/ 193 w 193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1">
                <a:moveTo>
                  <a:pt x="0" y="25"/>
                </a:moveTo>
                <a:lnTo>
                  <a:pt x="25" y="0"/>
                </a:lnTo>
                <a:lnTo>
                  <a:pt x="192" y="0"/>
                </a:lnTo>
                <a:lnTo>
                  <a:pt x="152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7" name="Freeform 273"/>
          <p:cNvSpPr>
            <a:spLocks/>
          </p:cNvSpPr>
          <p:nvPr/>
        </p:nvSpPr>
        <p:spPr bwMode="auto">
          <a:xfrm>
            <a:off x="6542088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8" name="Freeform 274"/>
          <p:cNvSpPr>
            <a:spLocks/>
          </p:cNvSpPr>
          <p:nvPr/>
        </p:nvSpPr>
        <p:spPr bwMode="auto">
          <a:xfrm>
            <a:off x="6538913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1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1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99" name="Freeform 275"/>
          <p:cNvSpPr>
            <a:spLocks/>
          </p:cNvSpPr>
          <p:nvPr/>
        </p:nvSpPr>
        <p:spPr bwMode="auto">
          <a:xfrm>
            <a:off x="6607175" y="5778500"/>
            <a:ext cx="295275" cy="50800"/>
          </a:xfrm>
          <a:custGeom>
            <a:avLst/>
            <a:gdLst>
              <a:gd name="T0" fmla="*/ 0 w 186"/>
              <a:gd name="T1" fmla="*/ 2147483647 h 32"/>
              <a:gd name="T2" fmla="*/ 2147483647 w 186"/>
              <a:gd name="T3" fmla="*/ 0 h 32"/>
              <a:gd name="T4" fmla="*/ 2147483647 w 186"/>
              <a:gd name="T5" fmla="*/ 0 h 32"/>
              <a:gd name="T6" fmla="*/ 2147483647 w 186"/>
              <a:gd name="T7" fmla="*/ 2147483647 h 32"/>
              <a:gd name="T8" fmla="*/ 0 w 186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2"/>
              <a:gd name="T17" fmla="*/ 186 w 18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2">
                <a:moveTo>
                  <a:pt x="0" y="20"/>
                </a:moveTo>
                <a:lnTo>
                  <a:pt x="22" y="0"/>
                </a:lnTo>
                <a:lnTo>
                  <a:pt x="185" y="0"/>
                </a:lnTo>
                <a:lnTo>
                  <a:pt x="146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0" name="Freeform 276"/>
          <p:cNvSpPr>
            <a:spLocks/>
          </p:cNvSpPr>
          <p:nvPr/>
        </p:nvSpPr>
        <p:spPr bwMode="auto">
          <a:xfrm>
            <a:off x="6605588" y="5778500"/>
            <a:ext cx="306387" cy="63500"/>
          </a:xfrm>
          <a:custGeom>
            <a:avLst/>
            <a:gdLst>
              <a:gd name="T0" fmla="*/ 0 w 193"/>
              <a:gd name="T1" fmla="*/ 2147483647 h 40"/>
              <a:gd name="T2" fmla="*/ 2147483647 w 193"/>
              <a:gd name="T3" fmla="*/ 0 h 40"/>
              <a:gd name="T4" fmla="*/ 2147483647 w 193"/>
              <a:gd name="T5" fmla="*/ 0 h 40"/>
              <a:gd name="T6" fmla="*/ 2147483647 w 193"/>
              <a:gd name="T7" fmla="*/ 2147483647 h 40"/>
              <a:gd name="T8" fmla="*/ 0 w 193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0"/>
              <a:gd name="T17" fmla="*/ 193 w 19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0">
                <a:moveTo>
                  <a:pt x="0" y="25"/>
                </a:moveTo>
                <a:lnTo>
                  <a:pt x="24" y="0"/>
                </a:lnTo>
                <a:lnTo>
                  <a:pt x="192" y="0"/>
                </a:lnTo>
                <a:lnTo>
                  <a:pt x="152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1" name="Freeform 277"/>
          <p:cNvSpPr>
            <a:spLocks/>
          </p:cNvSpPr>
          <p:nvPr/>
        </p:nvSpPr>
        <p:spPr bwMode="auto">
          <a:xfrm>
            <a:off x="6823075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5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5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2" name="Freeform 278"/>
          <p:cNvSpPr>
            <a:spLocks/>
          </p:cNvSpPr>
          <p:nvPr/>
        </p:nvSpPr>
        <p:spPr bwMode="auto">
          <a:xfrm>
            <a:off x="6819900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0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0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3" name="Freeform 279"/>
          <p:cNvSpPr>
            <a:spLocks/>
          </p:cNvSpPr>
          <p:nvPr/>
        </p:nvSpPr>
        <p:spPr bwMode="auto">
          <a:xfrm>
            <a:off x="6607175" y="5380038"/>
            <a:ext cx="295275" cy="52387"/>
          </a:xfrm>
          <a:custGeom>
            <a:avLst/>
            <a:gdLst>
              <a:gd name="T0" fmla="*/ 0 w 186"/>
              <a:gd name="T1" fmla="*/ 2147483647 h 33"/>
              <a:gd name="T2" fmla="*/ 2147483647 w 186"/>
              <a:gd name="T3" fmla="*/ 0 h 33"/>
              <a:gd name="T4" fmla="*/ 2147483647 w 186"/>
              <a:gd name="T5" fmla="*/ 0 h 33"/>
              <a:gd name="T6" fmla="*/ 2147483647 w 186"/>
              <a:gd name="T7" fmla="*/ 2147483647 h 33"/>
              <a:gd name="T8" fmla="*/ 0 w 18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3"/>
              <a:gd name="T17" fmla="*/ 186 w 18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3">
                <a:moveTo>
                  <a:pt x="0" y="20"/>
                </a:moveTo>
                <a:lnTo>
                  <a:pt x="22" y="0"/>
                </a:lnTo>
                <a:lnTo>
                  <a:pt x="185" y="0"/>
                </a:lnTo>
                <a:lnTo>
                  <a:pt x="146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4" name="Freeform 280"/>
          <p:cNvSpPr>
            <a:spLocks/>
          </p:cNvSpPr>
          <p:nvPr/>
        </p:nvSpPr>
        <p:spPr bwMode="auto">
          <a:xfrm>
            <a:off x="6605588" y="5380038"/>
            <a:ext cx="306387" cy="65087"/>
          </a:xfrm>
          <a:custGeom>
            <a:avLst/>
            <a:gdLst>
              <a:gd name="T0" fmla="*/ 0 w 193"/>
              <a:gd name="T1" fmla="*/ 2147483647 h 41"/>
              <a:gd name="T2" fmla="*/ 2147483647 w 193"/>
              <a:gd name="T3" fmla="*/ 0 h 41"/>
              <a:gd name="T4" fmla="*/ 2147483647 w 193"/>
              <a:gd name="T5" fmla="*/ 0 h 41"/>
              <a:gd name="T6" fmla="*/ 2147483647 w 193"/>
              <a:gd name="T7" fmla="*/ 2147483647 h 41"/>
              <a:gd name="T8" fmla="*/ 0 w 193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1"/>
              <a:gd name="T17" fmla="*/ 193 w 193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1">
                <a:moveTo>
                  <a:pt x="0" y="25"/>
                </a:moveTo>
                <a:lnTo>
                  <a:pt x="24" y="0"/>
                </a:lnTo>
                <a:lnTo>
                  <a:pt x="192" y="0"/>
                </a:lnTo>
                <a:lnTo>
                  <a:pt x="152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5" name="Freeform 281"/>
          <p:cNvSpPr>
            <a:spLocks/>
          </p:cNvSpPr>
          <p:nvPr/>
        </p:nvSpPr>
        <p:spPr bwMode="auto">
          <a:xfrm>
            <a:off x="6823075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5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5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6" name="Freeform 282"/>
          <p:cNvSpPr>
            <a:spLocks/>
          </p:cNvSpPr>
          <p:nvPr/>
        </p:nvSpPr>
        <p:spPr bwMode="auto">
          <a:xfrm>
            <a:off x="6819900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0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0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7" name="Freeform 283"/>
          <p:cNvSpPr>
            <a:spLocks/>
          </p:cNvSpPr>
          <p:nvPr/>
        </p:nvSpPr>
        <p:spPr bwMode="auto">
          <a:xfrm>
            <a:off x="6884988" y="5778500"/>
            <a:ext cx="295275" cy="50800"/>
          </a:xfrm>
          <a:custGeom>
            <a:avLst/>
            <a:gdLst>
              <a:gd name="T0" fmla="*/ 0 w 186"/>
              <a:gd name="T1" fmla="*/ 2147483647 h 32"/>
              <a:gd name="T2" fmla="*/ 2147483647 w 186"/>
              <a:gd name="T3" fmla="*/ 0 h 32"/>
              <a:gd name="T4" fmla="*/ 2147483647 w 186"/>
              <a:gd name="T5" fmla="*/ 0 h 32"/>
              <a:gd name="T6" fmla="*/ 2147483647 w 186"/>
              <a:gd name="T7" fmla="*/ 2147483647 h 32"/>
              <a:gd name="T8" fmla="*/ 0 w 186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2"/>
              <a:gd name="T17" fmla="*/ 186 w 18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2">
                <a:moveTo>
                  <a:pt x="0" y="20"/>
                </a:moveTo>
                <a:lnTo>
                  <a:pt x="22" y="0"/>
                </a:lnTo>
                <a:lnTo>
                  <a:pt x="185" y="0"/>
                </a:lnTo>
                <a:lnTo>
                  <a:pt x="145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8" name="Freeform 284"/>
          <p:cNvSpPr>
            <a:spLocks/>
          </p:cNvSpPr>
          <p:nvPr/>
        </p:nvSpPr>
        <p:spPr bwMode="auto">
          <a:xfrm>
            <a:off x="6883400" y="5778500"/>
            <a:ext cx="306388" cy="63500"/>
          </a:xfrm>
          <a:custGeom>
            <a:avLst/>
            <a:gdLst>
              <a:gd name="T0" fmla="*/ 0 w 193"/>
              <a:gd name="T1" fmla="*/ 2147483647 h 40"/>
              <a:gd name="T2" fmla="*/ 2147483647 w 193"/>
              <a:gd name="T3" fmla="*/ 0 h 40"/>
              <a:gd name="T4" fmla="*/ 2147483647 w 193"/>
              <a:gd name="T5" fmla="*/ 0 h 40"/>
              <a:gd name="T6" fmla="*/ 2147483647 w 193"/>
              <a:gd name="T7" fmla="*/ 2147483647 h 40"/>
              <a:gd name="T8" fmla="*/ 0 w 193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0"/>
              <a:gd name="T17" fmla="*/ 193 w 19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0">
                <a:moveTo>
                  <a:pt x="0" y="25"/>
                </a:moveTo>
                <a:lnTo>
                  <a:pt x="24" y="0"/>
                </a:lnTo>
                <a:lnTo>
                  <a:pt x="192" y="0"/>
                </a:lnTo>
                <a:lnTo>
                  <a:pt x="151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09" name="Freeform 285"/>
          <p:cNvSpPr>
            <a:spLocks/>
          </p:cNvSpPr>
          <p:nvPr/>
        </p:nvSpPr>
        <p:spPr bwMode="auto">
          <a:xfrm>
            <a:off x="7100888" y="5778500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4"/>
                </a:lnTo>
                <a:lnTo>
                  <a:pt x="49" y="0"/>
                </a:lnTo>
                <a:lnTo>
                  <a:pt x="49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0" name="Freeform 286"/>
          <p:cNvSpPr>
            <a:spLocks/>
          </p:cNvSpPr>
          <p:nvPr/>
        </p:nvSpPr>
        <p:spPr bwMode="auto">
          <a:xfrm>
            <a:off x="7097713" y="5778500"/>
            <a:ext cx="92075" cy="323850"/>
          </a:xfrm>
          <a:custGeom>
            <a:avLst/>
            <a:gdLst>
              <a:gd name="T0" fmla="*/ 2147483647 w 58"/>
              <a:gd name="T1" fmla="*/ 2147483647 h 204"/>
              <a:gd name="T2" fmla="*/ 0 w 58"/>
              <a:gd name="T3" fmla="*/ 2147483647 h 204"/>
              <a:gd name="T4" fmla="*/ 2147483647 w 58"/>
              <a:gd name="T5" fmla="*/ 0 h 204"/>
              <a:gd name="T6" fmla="*/ 2147483647 w 58"/>
              <a:gd name="T7" fmla="*/ 2147483647 h 204"/>
              <a:gd name="T8" fmla="*/ 2147483647 w 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4"/>
              <a:gd name="T17" fmla="*/ 58 w 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4">
                <a:moveTo>
                  <a:pt x="31" y="203"/>
                </a:moveTo>
                <a:lnTo>
                  <a:pt x="0" y="56"/>
                </a:lnTo>
                <a:lnTo>
                  <a:pt x="57" y="0"/>
                </a:lnTo>
                <a:lnTo>
                  <a:pt x="57" y="181"/>
                </a:lnTo>
                <a:lnTo>
                  <a:pt x="31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1" name="Freeform 287"/>
          <p:cNvSpPr>
            <a:spLocks/>
          </p:cNvSpPr>
          <p:nvPr/>
        </p:nvSpPr>
        <p:spPr bwMode="auto">
          <a:xfrm>
            <a:off x="6884988" y="5380038"/>
            <a:ext cx="295275" cy="52387"/>
          </a:xfrm>
          <a:custGeom>
            <a:avLst/>
            <a:gdLst>
              <a:gd name="T0" fmla="*/ 0 w 186"/>
              <a:gd name="T1" fmla="*/ 2147483647 h 33"/>
              <a:gd name="T2" fmla="*/ 2147483647 w 186"/>
              <a:gd name="T3" fmla="*/ 0 h 33"/>
              <a:gd name="T4" fmla="*/ 2147483647 w 186"/>
              <a:gd name="T5" fmla="*/ 0 h 33"/>
              <a:gd name="T6" fmla="*/ 2147483647 w 186"/>
              <a:gd name="T7" fmla="*/ 2147483647 h 33"/>
              <a:gd name="T8" fmla="*/ 0 w 18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3"/>
              <a:gd name="T17" fmla="*/ 186 w 18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3">
                <a:moveTo>
                  <a:pt x="0" y="20"/>
                </a:moveTo>
                <a:lnTo>
                  <a:pt x="22" y="0"/>
                </a:lnTo>
                <a:lnTo>
                  <a:pt x="185" y="0"/>
                </a:lnTo>
                <a:lnTo>
                  <a:pt x="145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2" name="Freeform 288"/>
          <p:cNvSpPr>
            <a:spLocks/>
          </p:cNvSpPr>
          <p:nvPr/>
        </p:nvSpPr>
        <p:spPr bwMode="auto">
          <a:xfrm>
            <a:off x="6883400" y="5380038"/>
            <a:ext cx="306388" cy="65087"/>
          </a:xfrm>
          <a:custGeom>
            <a:avLst/>
            <a:gdLst>
              <a:gd name="T0" fmla="*/ 0 w 193"/>
              <a:gd name="T1" fmla="*/ 2147483647 h 41"/>
              <a:gd name="T2" fmla="*/ 2147483647 w 193"/>
              <a:gd name="T3" fmla="*/ 0 h 41"/>
              <a:gd name="T4" fmla="*/ 2147483647 w 193"/>
              <a:gd name="T5" fmla="*/ 0 h 41"/>
              <a:gd name="T6" fmla="*/ 2147483647 w 193"/>
              <a:gd name="T7" fmla="*/ 2147483647 h 41"/>
              <a:gd name="T8" fmla="*/ 0 w 193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41"/>
              <a:gd name="T17" fmla="*/ 193 w 193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41">
                <a:moveTo>
                  <a:pt x="0" y="25"/>
                </a:moveTo>
                <a:lnTo>
                  <a:pt x="24" y="0"/>
                </a:lnTo>
                <a:lnTo>
                  <a:pt x="192" y="0"/>
                </a:lnTo>
                <a:lnTo>
                  <a:pt x="151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3" name="Freeform 289"/>
          <p:cNvSpPr>
            <a:spLocks/>
          </p:cNvSpPr>
          <p:nvPr/>
        </p:nvSpPr>
        <p:spPr bwMode="auto">
          <a:xfrm>
            <a:off x="7100888" y="5380038"/>
            <a:ext cx="79375" cy="311150"/>
          </a:xfrm>
          <a:custGeom>
            <a:avLst/>
            <a:gdLst>
              <a:gd name="T0" fmla="*/ 2147483647 w 50"/>
              <a:gd name="T1" fmla="*/ 2147483647 h 196"/>
              <a:gd name="T2" fmla="*/ 0 w 50"/>
              <a:gd name="T3" fmla="*/ 2147483647 h 196"/>
              <a:gd name="T4" fmla="*/ 2147483647 w 50"/>
              <a:gd name="T5" fmla="*/ 0 h 196"/>
              <a:gd name="T6" fmla="*/ 2147483647 w 50"/>
              <a:gd name="T7" fmla="*/ 2147483647 h 196"/>
              <a:gd name="T8" fmla="*/ 2147483647 w 50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96"/>
              <a:gd name="T17" fmla="*/ 50 w 50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96">
                <a:moveTo>
                  <a:pt x="26" y="195"/>
                </a:moveTo>
                <a:lnTo>
                  <a:pt x="0" y="53"/>
                </a:lnTo>
                <a:lnTo>
                  <a:pt x="49" y="0"/>
                </a:lnTo>
                <a:lnTo>
                  <a:pt x="49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4" name="Freeform 290"/>
          <p:cNvSpPr>
            <a:spLocks/>
          </p:cNvSpPr>
          <p:nvPr/>
        </p:nvSpPr>
        <p:spPr bwMode="auto">
          <a:xfrm>
            <a:off x="7097713" y="5380038"/>
            <a:ext cx="92075" cy="322262"/>
          </a:xfrm>
          <a:custGeom>
            <a:avLst/>
            <a:gdLst>
              <a:gd name="T0" fmla="*/ 2147483647 w 58"/>
              <a:gd name="T1" fmla="*/ 2147483647 h 203"/>
              <a:gd name="T2" fmla="*/ 0 w 58"/>
              <a:gd name="T3" fmla="*/ 2147483647 h 203"/>
              <a:gd name="T4" fmla="*/ 2147483647 w 58"/>
              <a:gd name="T5" fmla="*/ 0 h 203"/>
              <a:gd name="T6" fmla="*/ 2147483647 w 58"/>
              <a:gd name="T7" fmla="*/ 2147483647 h 203"/>
              <a:gd name="T8" fmla="*/ 2147483647 w 58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03"/>
              <a:gd name="T17" fmla="*/ 58 w 5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03">
                <a:moveTo>
                  <a:pt x="31" y="202"/>
                </a:moveTo>
                <a:lnTo>
                  <a:pt x="0" y="55"/>
                </a:lnTo>
                <a:lnTo>
                  <a:pt x="57" y="0"/>
                </a:lnTo>
                <a:lnTo>
                  <a:pt x="57" y="181"/>
                </a:lnTo>
                <a:lnTo>
                  <a:pt x="31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5" name="Freeform 291"/>
          <p:cNvSpPr>
            <a:spLocks/>
          </p:cNvSpPr>
          <p:nvPr/>
        </p:nvSpPr>
        <p:spPr bwMode="auto">
          <a:xfrm>
            <a:off x="7169150" y="5778500"/>
            <a:ext cx="296863" cy="50800"/>
          </a:xfrm>
          <a:custGeom>
            <a:avLst/>
            <a:gdLst>
              <a:gd name="T0" fmla="*/ 0 w 187"/>
              <a:gd name="T1" fmla="*/ 2147483647 h 32"/>
              <a:gd name="T2" fmla="*/ 2147483647 w 187"/>
              <a:gd name="T3" fmla="*/ 0 h 32"/>
              <a:gd name="T4" fmla="*/ 2147483647 w 187"/>
              <a:gd name="T5" fmla="*/ 0 h 32"/>
              <a:gd name="T6" fmla="*/ 2147483647 w 187"/>
              <a:gd name="T7" fmla="*/ 2147483647 h 32"/>
              <a:gd name="T8" fmla="*/ 0 w 18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2"/>
              <a:gd name="T17" fmla="*/ 187 w 18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2">
                <a:moveTo>
                  <a:pt x="0" y="20"/>
                </a:moveTo>
                <a:lnTo>
                  <a:pt x="22" y="0"/>
                </a:lnTo>
                <a:lnTo>
                  <a:pt x="186" y="0"/>
                </a:lnTo>
                <a:lnTo>
                  <a:pt x="145" y="31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6" name="Freeform 292"/>
          <p:cNvSpPr>
            <a:spLocks/>
          </p:cNvSpPr>
          <p:nvPr/>
        </p:nvSpPr>
        <p:spPr bwMode="auto">
          <a:xfrm>
            <a:off x="7165975" y="5778500"/>
            <a:ext cx="309563" cy="63500"/>
          </a:xfrm>
          <a:custGeom>
            <a:avLst/>
            <a:gdLst>
              <a:gd name="T0" fmla="*/ 0 w 195"/>
              <a:gd name="T1" fmla="*/ 2147483647 h 40"/>
              <a:gd name="T2" fmla="*/ 2147483647 w 195"/>
              <a:gd name="T3" fmla="*/ 0 h 40"/>
              <a:gd name="T4" fmla="*/ 2147483647 w 195"/>
              <a:gd name="T5" fmla="*/ 0 h 40"/>
              <a:gd name="T6" fmla="*/ 2147483647 w 195"/>
              <a:gd name="T7" fmla="*/ 2147483647 h 40"/>
              <a:gd name="T8" fmla="*/ 0 w 195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0"/>
              <a:gd name="T17" fmla="*/ 195 w 19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0">
                <a:moveTo>
                  <a:pt x="0" y="25"/>
                </a:moveTo>
                <a:lnTo>
                  <a:pt x="24" y="0"/>
                </a:lnTo>
                <a:lnTo>
                  <a:pt x="194" y="0"/>
                </a:lnTo>
                <a:lnTo>
                  <a:pt x="151" y="39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7" name="Freeform 293"/>
          <p:cNvSpPr>
            <a:spLocks/>
          </p:cNvSpPr>
          <p:nvPr/>
        </p:nvSpPr>
        <p:spPr bwMode="auto">
          <a:xfrm>
            <a:off x="7383463" y="5778500"/>
            <a:ext cx="82550" cy="311150"/>
          </a:xfrm>
          <a:custGeom>
            <a:avLst/>
            <a:gdLst>
              <a:gd name="T0" fmla="*/ 2147483647 w 52"/>
              <a:gd name="T1" fmla="*/ 2147483647 h 196"/>
              <a:gd name="T2" fmla="*/ 0 w 52"/>
              <a:gd name="T3" fmla="*/ 2147483647 h 196"/>
              <a:gd name="T4" fmla="*/ 2147483647 w 52"/>
              <a:gd name="T5" fmla="*/ 0 h 196"/>
              <a:gd name="T6" fmla="*/ 2147483647 w 52"/>
              <a:gd name="T7" fmla="*/ 2147483647 h 196"/>
              <a:gd name="T8" fmla="*/ 2147483647 w 52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96"/>
              <a:gd name="T17" fmla="*/ 52 w 52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96">
                <a:moveTo>
                  <a:pt x="26" y="195"/>
                </a:moveTo>
                <a:lnTo>
                  <a:pt x="0" y="54"/>
                </a:lnTo>
                <a:lnTo>
                  <a:pt x="51" y="0"/>
                </a:lnTo>
                <a:lnTo>
                  <a:pt x="51" y="174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8" name="Freeform 294"/>
          <p:cNvSpPr>
            <a:spLocks/>
          </p:cNvSpPr>
          <p:nvPr/>
        </p:nvSpPr>
        <p:spPr bwMode="auto">
          <a:xfrm>
            <a:off x="7381875" y="5778500"/>
            <a:ext cx="93663" cy="323850"/>
          </a:xfrm>
          <a:custGeom>
            <a:avLst/>
            <a:gdLst>
              <a:gd name="T0" fmla="*/ 2147483647 w 59"/>
              <a:gd name="T1" fmla="*/ 2147483647 h 204"/>
              <a:gd name="T2" fmla="*/ 0 w 59"/>
              <a:gd name="T3" fmla="*/ 2147483647 h 204"/>
              <a:gd name="T4" fmla="*/ 2147483647 w 59"/>
              <a:gd name="T5" fmla="*/ 0 h 204"/>
              <a:gd name="T6" fmla="*/ 2147483647 w 59"/>
              <a:gd name="T7" fmla="*/ 2147483647 h 204"/>
              <a:gd name="T8" fmla="*/ 2147483647 w 59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04"/>
              <a:gd name="T17" fmla="*/ 59 w 59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04">
                <a:moveTo>
                  <a:pt x="31" y="203"/>
                </a:moveTo>
                <a:lnTo>
                  <a:pt x="0" y="56"/>
                </a:lnTo>
                <a:lnTo>
                  <a:pt x="58" y="0"/>
                </a:lnTo>
                <a:lnTo>
                  <a:pt x="58" y="181"/>
                </a:lnTo>
                <a:lnTo>
                  <a:pt x="31" y="20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19" name="Freeform 295"/>
          <p:cNvSpPr>
            <a:spLocks/>
          </p:cNvSpPr>
          <p:nvPr/>
        </p:nvSpPr>
        <p:spPr bwMode="auto">
          <a:xfrm>
            <a:off x="7169150" y="5380038"/>
            <a:ext cx="296863" cy="52387"/>
          </a:xfrm>
          <a:custGeom>
            <a:avLst/>
            <a:gdLst>
              <a:gd name="T0" fmla="*/ 0 w 187"/>
              <a:gd name="T1" fmla="*/ 2147483647 h 33"/>
              <a:gd name="T2" fmla="*/ 2147483647 w 187"/>
              <a:gd name="T3" fmla="*/ 0 h 33"/>
              <a:gd name="T4" fmla="*/ 2147483647 w 187"/>
              <a:gd name="T5" fmla="*/ 0 h 33"/>
              <a:gd name="T6" fmla="*/ 2147483647 w 187"/>
              <a:gd name="T7" fmla="*/ 2147483647 h 33"/>
              <a:gd name="T8" fmla="*/ 0 w 18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33"/>
              <a:gd name="T17" fmla="*/ 187 w 187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33">
                <a:moveTo>
                  <a:pt x="0" y="20"/>
                </a:moveTo>
                <a:lnTo>
                  <a:pt x="22" y="0"/>
                </a:lnTo>
                <a:lnTo>
                  <a:pt x="186" y="0"/>
                </a:lnTo>
                <a:lnTo>
                  <a:pt x="145" y="32"/>
                </a:lnTo>
                <a:lnTo>
                  <a:pt x="0" y="2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0" name="Freeform 296"/>
          <p:cNvSpPr>
            <a:spLocks/>
          </p:cNvSpPr>
          <p:nvPr/>
        </p:nvSpPr>
        <p:spPr bwMode="auto">
          <a:xfrm>
            <a:off x="7165975" y="5380038"/>
            <a:ext cx="309563" cy="65087"/>
          </a:xfrm>
          <a:custGeom>
            <a:avLst/>
            <a:gdLst>
              <a:gd name="T0" fmla="*/ 0 w 195"/>
              <a:gd name="T1" fmla="*/ 2147483647 h 41"/>
              <a:gd name="T2" fmla="*/ 2147483647 w 195"/>
              <a:gd name="T3" fmla="*/ 0 h 41"/>
              <a:gd name="T4" fmla="*/ 2147483647 w 195"/>
              <a:gd name="T5" fmla="*/ 0 h 41"/>
              <a:gd name="T6" fmla="*/ 2147483647 w 195"/>
              <a:gd name="T7" fmla="*/ 2147483647 h 41"/>
              <a:gd name="T8" fmla="*/ 0 w 19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41"/>
              <a:gd name="T17" fmla="*/ 195 w 19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41">
                <a:moveTo>
                  <a:pt x="0" y="25"/>
                </a:moveTo>
                <a:lnTo>
                  <a:pt x="24" y="0"/>
                </a:lnTo>
                <a:lnTo>
                  <a:pt x="194" y="0"/>
                </a:lnTo>
                <a:lnTo>
                  <a:pt x="151" y="40"/>
                </a:lnTo>
                <a:lnTo>
                  <a:pt x="0" y="2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1" name="Freeform 297"/>
          <p:cNvSpPr>
            <a:spLocks/>
          </p:cNvSpPr>
          <p:nvPr/>
        </p:nvSpPr>
        <p:spPr bwMode="auto">
          <a:xfrm>
            <a:off x="7383463" y="5380038"/>
            <a:ext cx="82550" cy="311150"/>
          </a:xfrm>
          <a:custGeom>
            <a:avLst/>
            <a:gdLst>
              <a:gd name="T0" fmla="*/ 2147483647 w 52"/>
              <a:gd name="T1" fmla="*/ 2147483647 h 196"/>
              <a:gd name="T2" fmla="*/ 0 w 52"/>
              <a:gd name="T3" fmla="*/ 2147483647 h 196"/>
              <a:gd name="T4" fmla="*/ 2147483647 w 52"/>
              <a:gd name="T5" fmla="*/ 0 h 196"/>
              <a:gd name="T6" fmla="*/ 2147483647 w 52"/>
              <a:gd name="T7" fmla="*/ 2147483647 h 196"/>
              <a:gd name="T8" fmla="*/ 2147483647 w 52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96"/>
              <a:gd name="T17" fmla="*/ 52 w 52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96">
                <a:moveTo>
                  <a:pt x="26" y="195"/>
                </a:moveTo>
                <a:lnTo>
                  <a:pt x="0" y="53"/>
                </a:lnTo>
                <a:lnTo>
                  <a:pt x="51" y="0"/>
                </a:lnTo>
                <a:lnTo>
                  <a:pt x="51" y="175"/>
                </a:lnTo>
                <a:lnTo>
                  <a:pt x="26" y="19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2" name="Freeform 298"/>
          <p:cNvSpPr>
            <a:spLocks/>
          </p:cNvSpPr>
          <p:nvPr/>
        </p:nvSpPr>
        <p:spPr bwMode="auto">
          <a:xfrm>
            <a:off x="7381875" y="5380038"/>
            <a:ext cx="93663" cy="322262"/>
          </a:xfrm>
          <a:custGeom>
            <a:avLst/>
            <a:gdLst>
              <a:gd name="T0" fmla="*/ 2147483647 w 59"/>
              <a:gd name="T1" fmla="*/ 2147483647 h 203"/>
              <a:gd name="T2" fmla="*/ 0 w 59"/>
              <a:gd name="T3" fmla="*/ 2147483647 h 203"/>
              <a:gd name="T4" fmla="*/ 2147483647 w 59"/>
              <a:gd name="T5" fmla="*/ 0 h 203"/>
              <a:gd name="T6" fmla="*/ 2147483647 w 59"/>
              <a:gd name="T7" fmla="*/ 2147483647 h 203"/>
              <a:gd name="T8" fmla="*/ 2147483647 w 59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03"/>
              <a:gd name="T17" fmla="*/ 59 w 59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03">
                <a:moveTo>
                  <a:pt x="31" y="202"/>
                </a:moveTo>
                <a:lnTo>
                  <a:pt x="0" y="55"/>
                </a:lnTo>
                <a:lnTo>
                  <a:pt x="58" y="0"/>
                </a:lnTo>
                <a:lnTo>
                  <a:pt x="58" y="181"/>
                </a:lnTo>
                <a:lnTo>
                  <a:pt x="31" y="20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3" name="Freeform 299"/>
          <p:cNvSpPr>
            <a:spLocks/>
          </p:cNvSpPr>
          <p:nvPr/>
        </p:nvSpPr>
        <p:spPr bwMode="auto">
          <a:xfrm>
            <a:off x="7929563" y="1597025"/>
            <a:ext cx="393700" cy="414338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4" name="Freeform 300"/>
          <p:cNvSpPr>
            <a:spLocks/>
          </p:cNvSpPr>
          <p:nvPr/>
        </p:nvSpPr>
        <p:spPr bwMode="auto">
          <a:xfrm>
            <a:off x="7927975" y="1597025"/>
            <a:ext cx="404813" cy="427038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5" name="Freeform 301"/>
          <p:cNvSpPr>
            <a:spLocks/>
          </p:cNvSpPr>
          <p:nvPr/>
        </p:nvSpPr>
        <p:spPr bwMode="auto">
          <a:xfrm>
            <a:off x="749300" y="4464050"/>
            <a:ext cx="390525" cy="417513"/>
          </a:xfrm>
          <a:custGeom>
            <a:avLst/>
            <a:gdLst>
              <a:gd name="T0" fmla="*/ 0 w 246"/>
              <a:gd name="T1" fmla="*/ 2147483647 h 263"/>
              <a:gd name="T2" fmla="*/ 0 w 246"/>
              <a:gd name="T3" fmla="*/ 0 h 263"/>
              <a:gd name="T4" fmla="*/ 2147483647 w 246"/>
              <a:gd name="T5" fmla="*/ 0 h 263"/>
              <a:gd name="T6" fmla="*/ 2147483647 w 246"/>
              <a:gd name="T7" fmla="*/ 2147483647 h 263"/>
              <a:gd name="T8" fmla="*/ 0 w 246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6" name="Freeform 302"/>
          <p:cNvSpPr>
            <a:spLocks/>
          </p:cNvSpPr>
          <p:nvPr/>
        </p:nvSpPr>
        <p:spPr bwMode="auto">
          <a:xfrm>
            <a:off x="746125" y="4464050"/>
            <a:ext cx="403225" cy="430213"/>
          </a:xfrm>
          <a:custGeom>
            <a:avLst/>
            <a:gdLst>
              <a:gd name="T0" fmla="*/ 0 w 254"/>
              <a:gd name="T1" fmla="*/ 2147483647 h 271"/>
              <a:gd name="T2" fmla="*/ 0 w 254"/>
              <a:gd name="T3" fmla="*/ 0 h 271"/>
              <a:gd name="T4" fmla="*/ 2147483647 w 254"/>
              <a:gd name="T5" fmla="*/ 0 h 271"/>
              <a:gd name="T6" fmla="*/ 2147483647 w 254"/>
              <a:gd name="T7" fmla="*/ 2147483647 h 271"/>
              <a:gd name="T8" fmla="*/ 0 w 254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7" name="Freeform 303"/>
          <p:cNvSpPr>
            <a:spLocks/>
          </p:cNvSpPr>
          <p:nvPr/>
        </p:nvSpPr>
        <p:spPr bwMode="auto">
          <a:xfrm>
            <a:off x="749300" y="3922713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8" name="Freeform 304"/>
          <p:cNvSpPr>
            <a:spLocks/>
          </p:cNvSpPr>
          <p:nvPr/>
        </p:nvSpPr>
        <p:spPr bwMode="auto">
          <a:xfrm>
            <a:off x="746125" y="3922713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29" name="Freeform 305"/>
          <p:cNvSpPr>
            <a:spLocks/>
          </p:cNvSpPr>
          <p:nvPr/>
        </p:nvSpPr>
        <p:spPr bwMode="auto">
          <a:xfrm>
            <a:off x="749300" y="3322638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0" name="Freeform 306"/>
          <p:cNvSpPr>
            <a:spLocks/>
          </p:cNvSpPr>
          <p:nvPr/>
        </p:nvSpPr>
        <p:spPr bwMode="auto">
          <a:xfrm>
            <a:off x="746125" y="3322638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1" name="Freeform 307"/>
          <p:cNvSpPr>
            <a:spLocks/>
          </p:cNvSpPr>
          <p:nvPr/>
        </p:nvSpPr>
        <p:spPr bwMode="auto">
          <a:xfrm>
            <a:off x="749300" y="2765425"/>
            <a:ext cx="390525" cy="417513"/>
          </a:xfrm>
          <a:custGeom>
            <a:avLst/>
            <a:gdLst>
              <a:gd name="T0" fmla="*/ 0 w 246"/>
              <a:gd name="T1" fmla="*/ 2147483647 h 263"/>
              <a:gd name="T2" fmla="*/ 0 w 246"/>
              <a:gd name="T3" fmla="*/ 0 h 263"/>
              <a:gd name="T4" fmla="*/ 2147483647 w 246"/>
              <a:gd name="T5" fmla="*/ 0 h 263"/>
              <a:gd name="T6" fmla="*/ 2147483647 w 246"/>
              <a:gd name="T7" fmla="*/ 2147483647 h 263"/>
              <a:gd name="T8" fmla="*/ 0 w 246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2" name="Freeform 308"/>
          <p:cNvSpPr>
            <a:spLocks/>
          </p:cNvSpPr>
          <p:nvPr/>
        </p:nvSpPr>
        <p:spPr bwMode="auto">
          <a:xfrm>
            <a:off x="746125" y="2765425"/>
            <a:ext cx="403225" cy="430213"/>
          </a:xfrm>
          <a:custGeom>
            <a:avLst/>
            <a:gdLst>
              <a:gd name="T0" fmla="*/ 0 w 254"/>
              <a:gd name="T1" fmla="*/ 2147483647 h 271"/>
              <a:gd name="T2" fmla="*/ 0 w 254"/>
              <a:gd name="T3" fmla="*/ 0 h 271"/>
              <a:gd name="T4" fmla="*/ 2147483647 w 254"/>
              <a:gd name="T5" fmla="*/ 0 h 271"/>
              <a:gd name="T6" fmla="*/ 2147483647 w 254"/>
              <a:gd name="T7" fmla="*/ 2147483647 h 271"/>
              <a:gd name="T8" fmla="*/ 0 w 254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3" name="Freeform 309"/>
          <p:cNvSpPr>
            <a:spLocks/>
          </p:cNvSpPr>
          <p:nvPr/>
        </p:nvSpPr>
        <p:spPr bwMode="auto">
          <a:xfrm>
            <a:off x="749300" y="2181225"/>
            <a:ext cx="390525" cy="415925"/>
          </a:xfrm>
          <a:custGeom>
            <a:avLst/>
            <a:gdLst>
              <a:gd name="T0" fmla="*/ 0 w 246"/>
              <a:gd name="T1" fmla="*/ 2147483647 h 262"/>
              <a:gd name="T2" fmla="*/ 0 w 246"/>
              <a:gd name="T3" fmla="*/ 0 h 262"/>
              <a:gd name="T4" fmla="*/ 2147483647 w 246"/>
              <a:gd name="T5" fmla="*/ 0 h 262"/>
              <a:gd name="T6" fmla="*/ 2147483647 w 246"/>
              <a:gd name="T7" fmla="*/ 2147483647 h 262"/>
              <a:gd name="T8" fmla="*/ 0 w 246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2"/>
              <a:gd name="T17" fmla="*/ 246 w 246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2">
                <a:moveTo>
                  <a:pt x="0" y="261"/>
                </a:moveTo>
                <a:lnTo>
                  <a:pt x="0" y="0"/>
                </a:lnTo>
                <a:lnTo>
                  <a:pt x="245" y="0"/>
                </a:lnTo>
                <a:lnTo>
                  <a:pt x="245" y="261"/>
                </a:lnTo>
                <a:lnTo>
                  <a:pt x="0" y="261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4" name="Freeform 310"/>
          <p:cNvSpPr>
            <a:spLocks/>
          </p:cNvSpPr>
          <p:nvPr/>
        </p:nvSpPr>
        <p:spPr bwMode="auto">
          <a:xfrm>
            <a:off x="746125" y="2181225"/>
            <a:ext cx="403225" cy="428625"/>
          </a:xfrm>
          <a:custGeom>
            <a:avLst/>
            <a:gdLst>
              <a:gd name="T0" fmla="*/ 0 w 254"/>
              <a:gd name="T1" fmla="*/ 2147483647 h 270"/>
              <a:gd name="T2" fmla="*/ 0 w 254"/>
              <a:gd name="T3" fmla="*/ 0 h 270"/>
              <a:gd name="T4" fmla="*/ 2147483647 w 254"/>
              <a:gd name="T5" fmla="*/ 0 h 270"/>
              <a:gd name="T6" fmla="*/ 2147483647 w 254"/>
              <a:gd name="T7" fmla="*/ 2147483647 h 270"/>
              <a:gd name="T8" fmla="*/ 0 w 254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0"/>
              <a:gd name="T17" fmla="*/ 254 w 254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0">
                <a:moveTo>
                  <a:pt x="0" y="269"/>
                </a:moveTo>
                <a:lnTo>
                  <a:pt x="0" y="0"/>
                </a:lnTo>
                <a:lnTo>
                  <a:pt x="253" y="0"/>
                </a:lnTo>
                <a:lnTo>
                  <a:pt x="253" y="269"/>
                </a:lnTo>
                <a:lnTo>
                  <a:pt x="0" y="26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5" name="Freeform 311"/>
          <p:cNvSpPr>
            <a:spLocks/>
          </p:cNvSpPr>
          <p:nvPr/>
        </p:nvSpPr>
        <p:spPr bwMode="auto">
          <a:xfrm>
            <a:off x="749300" y="1597025"/>
            <a:ext cx="390525" cy="414338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6" name="Freeform 312"/>
          <p:cNvSpPr>
            <a:spLocks/>
          </p:cNvSpPr>
          <p:nvPr/>
        </p:nvSpPr>
        <p:spPr bwMode="auto">
          <a:xfrm>
            <a:off x="746125" y="1597025"/>
            <a:ext cx="403225" cy="427038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7" name="Freeform 313"/>
          <p:cNvSpPr>
            <a:spLocks/>
          </p:cNvSpPr>
          <p:nvPr/>
        </p:nvSpPr>
        <p:spPr bwMode="auto">
          <a:xfrm>
            <a:off x="1166813" y="4464050"/>
            <a:ext cx="393700" cy="417513"/>
          </a:xfrm>
          <a:custGeom>
            <a:avLst/>
            <a:gdLst>
              <a:gd name="T0" fmla="*/ 0 w 248"/>
              <a:gd name="T1" fmla="*/ 2147483647 h 263"/>
              <a:gd name="T2" fmla="*/ 0 w 248"/>
              <a:gd name="T3" fmla="*/ 0 h 263"/>
              <a:gd name="T4" fmla="*/ 2147483647 w 248"/>
              <a:gd name="T5" fmla="*/ 0 h 263"/>
              <a:gd name="T6" fmla="*/ 2147483647 w 248"/>
              <a:gd name="T7" fmla="*/ 2147483647 h 263"/>
              <a:gd name="T8" fmla="*/ 0 w 248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8" name="Freeform 314"/>
          <p:cNvSpPr>
            <a:spLocks/>
          </p:cNvSpPr>
          <p:nvPr/>
        </p:nvSpPr>
        <p:spPr bwMode="auto">
          <a:xfrm>
            <a:off x="1165225" y="4464050"/>
            <a:ext cx="404813" cy="430213"/>
          </a:xfrm>
          <a:custGeom>
            <a:avLst/>
            <a:gdLst>
              <a:gd name="T0" fmla="*/ 0 w 255"/>
              <a:gd name="T1" fmla="*/ 2147483647 h 271"/>
              <a:gd name="T2" fmla="*/ 0 w 255"/>
              <a:gd name="T3" fmla="*/ 0 h 271"/>
              <a:gd name="T4" fmla="*/ 2147483647 w 255"/>
              <a:gd name="T5" fmla="*/ 0 h 271"/>
              <a:gd name="T6" fmla="*/ 2147483647 w 255"/>
              <a:gd name="T7" fmla="*/ 2147483647 h 271"/>
              <a:gd name="T8" fmla="*/ 0 w 255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9" name="Freeform 315"/>
          <p:cNvSpPr>
            <a:spLocks/>
          </p:cNvSpPr>
          <p:nvPr/>
        </p:nvSpPr>
        <p:spPr bwMode="auto">
          <a:xfrm>
            <a:off x="1166813" y="3922713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0" name="Freeform 316"/>
          <p:cNvSpPr>
            <a:spLocks/>
          </p:cNvSpPr>
          <p:nvPr/>
        </p:nvSpPr>
        <p:spPr bwMode="auto">
          <a:xfrm>
            <a:off x="1165225" y="3922713"/>
            <a:ext cx="404813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1" name="Freeform 317"/>
          <p:cNvSpPr>
            <a:spLocks/>
          </p:cNvSpPr>
          <p:nvPr/>
        </p:nvSpPr>
        <p:spPr bwMode="auto">
          <a:xfrm>
            <a:off x="1166813" y="3322638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2" name="Freeform 318"/>
          <p:cNvSpPr>
            <a:spLocks/>
          </p:cNvSpPr>
          <p:nvPr/>
        </p:nvSpPr>
        <p:spPr bwMode="auto">
          <a:xfrm>
            <a:off x="1165225" y="3322638"/>
            <a:ext cx="404813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3" name="Freeform 319"/>
          <p:cNvSpPr>
            <a:spLocks/>
          </p:cNvSpPr>
          <p:nvPr/>
        </p:nvSpPr>
        <p:spPr bwMode="auto">
          <a:xfrm>
            <a:off x="1166813" y="2765425"/>
            <a:ext cx="393700" cy="417513"/>
          </a:xfrm>
          <a:custGeom>
            <a:avLst/>
            <a:gdLst>
              <a:gd name="T0" fmla="*/ 0 w 248"/>
              <a:gd name="T1" fmla="*/ 2147483647 h 263"/>
              <a:gd name="T2" fmla="*/ 0 w 248"/>
              <a:gd name="T3" fmla="*/ 0 h 263"/>
              <a:gd name="T4" fmla="*/ 2147483647 w 248"/>
              <a:gd name="T5" fmla="*/ 0 h 263"/>
              <a:gd name="T6" fmla="*/ 2147483647 w 248"/>
              <a:gd name="T7" fmla="*/ 2147483647 h 263"/>
              <a:gd name="T8" fmla="*/ 0 w 248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4" name="Freeform 320"/>
          <p:cNvSpPr>
            <a:spLocks/>
          </p:cNvSpPr>
          <p:nvPr/>
        </p:nvSpPr>
        <p:spPr bwMode="auto">
          <a:xfrm>
            <a:off x="1165225" y="2765425"/>
            <a:ext cx="404813" cy="430213"/>
          </a:xfrm>
          <a:custGeom>
            <a:avLst/>
            <a:gdLst>
              <a:gd name="T0" fmla="*/ 0 w 255"/>
              <a:gd name="T1" fmla="*/ 2147483647 h 271"/>
              <a:gd name="T2" fmla="*/ 0 w 255"/>
              <a:gd name="T3" fmla="*/ 0 h 271"/>
              <a:gd name="T4" fmla="*/ 2147483647 w 255"/>
              <a:gd name="T5" fmla="*/ 0 h 271"/>
              <a:gd name="T6" fmla="*/ 2147483647 w 255"/>
              <a:gd name="T7" fmla="*/ 2147483647 h 271"/>
              <a:gd name="T8" fmla="*/ 0 w 255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5" name="Freeform 321"/>
          <p:cNvSpPr>
            <a:spLocks/>
          </p:cNvSpPr>
          <p:nvPr/>
        </p:nvSpPr>
        <p:spPr bwMode="auto">
          <a:xfrm>
            <a:off x="1166813" y="2181225"/>
            <a:ext cx="393700" cy="415925"/>
          </a:xfrm>
          <a:custGeom>
            <a:avLst/>
            <a:gdLst>
              <a:gd name="T0" fmla="*/ 0 w 248"/>
              <a:gd name="T1" fmla="*/ 2147483647 h 262"/>
              <a:gd name="T2" fmla="*/ 0 w 248"/>
              <a:gd name="T3" fmla="*/ 0 h 262"/>
              <a:gd name="T4" fmla="*/ 2147483647 w 248"/>
              <a:gd name="T5" fmla="*/ 0 h 262"/>
              <a:gd name="T6" fmla="*/ 2147483647 w 248"/>
              <a:gd name="T7" fmla="*/ 2147483647 h 262"/>
              <a:gd name="T8" fmla="*/ 0 w 24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2"/>
              <a:gd name="T17" fmla="*/ 248 w 24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2">
                <a:moveTo>
                  <a:pt x="0" y="261"/>
                </a:moveTo>
                <a:lnTo>
                  <a:pt x="0" y="0"/>
                </a:lnTo>
                <a:lnTo>
                  <a:pt x="247" y="0"/>
                </a:lnTo>
                <a:lnTo>
                  <a:pt x="247" y="261"/>
                </a:lnTo>
                <a:lnTo>
                  <a:pt x="0" y="261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6" name="Freeform 322"/>
          <p:cNvSpPr>
            <a:spLocks/>
          </p:cNvSpPr>
          <p:nvPr/>
        </p:nvSpPr>
        <p:spPr bwMode="auto">
          <a:xfrm>
            <a:off x="1165225" y="2181225"/>
            <a:ext cx="404813" cy="428625"/>
          </a:xfrm>
          <a:custGeom>
            <a:avLst/>
            <a:gdLst>
              <a:gd name="T0" fmla="*/ 0 w 255"/>
              <a:gd name="T1" fmla="*/ 2147483647 h 270"/>
              <a:gd name="T2" fmla="*/ 0 w 255"/>
              <a:gd name="T3" fmla="*/ 0 h 270"/>
              <a:gd name="T4" fmla="*/ 2147483647 w 255"/>
              <a:gd name="T5" fmla="*/ 0 h 270"/>
              <a:gd name="T6" fmla="*/ 2147483647 w 255"/>
              <a:gd name="T7" fmla="*/ 2147483647 h 270"/>
              <a:gd name="T8" fmla="*/ 0 w 255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0"/>
              <a:gd name="T17" fmla="*/ 255 w 255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0">
                <a:moveTo>
                  <a:pt x="0" y="269"/>
                </a:moveTo>
                <a:lnTo>
                  <a:pt x="0" y="0"/>
                </a:lnTo>
                <a:lnTo>
                  <a:pt x="254" y="0"/>
                </a:lnTo>
                <a:lnTo>
                  <a:pt x="254" y="269"/>
                </a:lnTo>
                <a:lnTo>
                  <a:pt x="0" y="26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7" name="Freeform 323"/>
          <p:cNvSpPr>
            <a:spLocks/>
          </p:cNvSpPr>
          <p:nvPr/>
        </p:nvSpPr>
        <p:spPr bwMode="auto">
          <a:xfrm>
            <a:off x="1589088" y="4464050"/>
            <a:ext cx="390525" cy="417513"/>
          </a:xfrm>
          <a:custGeom>
            <a:avLst/>
            <a:gdLst>
              <a:gd name="T0" fmla="*/ 0 w 246"/>
              <a:gd name="T1" fmla="*/ 2147483647 h 263"/>
              <a:gd name="T2" fmla="*/ 0 w 246"/>
              <a:gd name="T3" fmla="*/ 0 h 263"/>
              <a:gd name="T4" fmla="*/ 2147483647 w 246"/>
              <a:gd name="T5" fmla="*/ 0 h 263"/>
              <a:gd name="T6" fmla="*/ 2147483647 w 246"/>
              <a:gd name="T7" fmla="*/ 2147483647 h 263"/>
              <a:gd name="T8" fmla="*/ 0 w 246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8" name="Freeform 324"/>
          <p:cNvSpPr>
            <a:spLocks/>
          </p:cNvSpPr>
          <p:nvPr/>
        </p:nvSpPr>
        <p:spPr bwMode="auto">
          <a:xfrm>
            <a:off x="1585913" y="4464050"/>
            <a:ext cx="403225" cy="430213"/>
          </a:xfrm>
          <a:custGeom>
            <a:avLst/>
            <a:gdLst>
              <a:gd name="T0" fmla="*/ 0 w 254"/>
              <a:gd name="T1" fmla="*/ 2147483647 h 271"/>
              <a:gd name="T2" fmla="*/ 0 w 254"/>
              <a:gd name="T3" fmla="*/ 0 h 271"/>
              <a:gd name="T4" fmla="*/ 2147483647 w 254"/>
              <a:gd name="T5" fmla="*/ 0 h 271"/>
              <a:gd name="T6" fmla="*/ 2147483647 w 254"/>
              <a:gd name="T7" fmla="*/ 2147483647 h 271"/>
              <a:gd name="T8" fmla="*/ 0 w 254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9" name="Freeform 325"/>
          <p:cNvSpPr>
            <a:spLocks/>
          </p:cNvSpPr>
          <p:nvPr/>
        </p:nvSpPr>
        <p:spPr bwMode="auto">
          <a:xfrm>
            <a:off x="1589088" y="3922713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0" name="Freeform 326"/>
          <p:cNvSpPr>
            <a:spLocks/>
          </p:cNvSpPr>
          <p:nvPr/>
        </p:nvSpPr>
        <p:spPr bwMode="auto">
          <a:xfrm>
            <a:off x="1585913" y="3922713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1" name="Freeform 327"/>
          <p:cNvSpPr>
            <a:spLocks/>
          </p:cNvSpPr>
          <p:nvPr/>
        </p:nvSpPr>
        <p:spPr bwMode="auto">
          <a:xfrm>
            <a:off x="1589088" y="3322638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2" name="Freeform 328"/>
          <p:cNvSpPr>
            <a:spLocks/>
          </p:cNvSpPr>
          <p:nvPr/>
        </p:nvSpPr>
        <p:spPr bwMode="auto">
          <a:xfrm>
            <a:off x="1585913" y="3322638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3" name="Freeform 329"/>
          <p:cNvSpPr>
            <a:spLocks/>
          </p:cNvSpPr>
          <p:nvPr/>
        </p:nvSpPr>
        <p:spPr bwMode="auto">
          <a:xfrm>
            <a:off x="2005013" y="4464050"/>
            <a:ext cx="395287" cy="417513"/>
          </a:xfrm>
          <a:custGeom>
            <a:avLst/>
            <a:gdLst>
              <a:gd name="T0" fmla="*/ 0 w 249"/>
              <a:gd name="T1" fmla="*/ 2147483647 h 263"/>
              <a:gd name="T2" fmla="*/ 0 w 249"/>
              <a:gd name="T3" fmla="*/ 0 h 263"/>
              <a:gd name="T4" fmla="*/ 2147483647 w 249"/>
              <a:gd name="T5" fmla="*/ 0 h 263"/>
              <a:gd name="T6" fmla="*/ 2147483647 w 249"/>
              <a:gd name="T7" fmla="*/ 2147483647 h 263"/>
              <a:gd name="T8" fmla="*/ 0 w 249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3"/>
              <a:gd name="T17" fmla="*/ 249 w 249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3">
                <a:moveTo>
                  <a:pt x="0" y="262"/>
                </a:moveTo>
                <a:lnTo>
                  <a:pt x="0" y="0"/>
                </a:lnTo>
                <a:lnTo>
                  <a:pt x="248" y="0"/>
                </a:lnTo>
                <a:lnTo>
                  <a:pt x="248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4" name="Freeform 330"/>
          <p:cNvSpPr>
            <a:spLocks/>
          </p:cNvSpPr>
          <p:nvPr/>
        </p:nvSpPr>
        <p:spPr bwMode="auto">
          <a:xfrm>
            <a:off x="2003425" y="4464050"/>
            <a:ext cx="406400" cy="430213"/>
          </a:xfrm>
          <a:custGeom>
            <a:avLst/>
            <a:gdLst>
              <a:gd name="T0" fmla="*/ 0 w 256"/>
              <a:gd name="T1" fmla="*/ 2147483647 h 271"/>
              <a:gd name="T2" fmla="*/ 0 w 256"/>
              <a:gd name="T3" fmla="*/ 0 h 271"/>
              <a:gd name="T4" fmla="*/ 2147483647 w 256"/>
              <a:gd name="T5" fmla="*/ 0 h 271"/>
              <a:gd name="T6" fmla="*/ 2147483647 w 256"/>
              <a:gd name="T7" fmla="*/ 2147483647 h 271"/>
              <a:gd name="T8" fmla="*/ 0 w 256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71"/>
              <a:gd name="T17" fmla="*/ 256 w 256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71">
                <a:moveTo>
                  <a:pt x="0" y="270"/>
                </a:moveTo>
                <a:lnTo>
                  <a:pt x="0" y="0"/>
                </a:lnTo>
                <a:lnTo>
                  <a:pt x="255" y="0"/>
                </a:lnTo>
                <a:lnTo>
                  <a:pt x="255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5" name="Freeform 331"/>
          <p:cNvSpPr>
            <a:spLocks/>
          </p:cNvSpPr>
          <p:nvPr/>
        </p:nvSpPr>
        <p:spPr bwMode="auto">
          <a:xfrm>
            <a:off x="2005013" y="3922713"/>
            <a:ext cx="395287" cy="414337"/>
          </a:xfrm>
          <a:custGeom>
            <a:avLst/>
            <a:gdLst>
              <a:gd name="T0" fmla="*/ 0 w 249"/>
              <a:gd name="T1" fmla="*/ 2147483647 h 261"/>
              <a:gd name="T2" fmla="*/ 0 w 249"/>
              <a:gd name="T3" fmla="*/ 0 h 261"/>
              <a:gd name="T4" fmla="*/ 2147483647 w 249"/>
              <a:gd name="T5" fmla="*/ 0 h 261"/>
              <a:gd name="T6" fmla="*/ 2147483647 w 249"/>
              <a:gd name="T7" fmla="*/ 2147483647 h 261"/>
              <a:gd name="T8" fmla="*/ 0 w 249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1"/>
              <a:gd name="T17" fmla="*/ 249 w 249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1">
                <a:moveTo>
                  <a:pt x="0" y="260"/>
                </a:moveTo>
                <a:lnTo>
                  <a:pt x="0" y="0"/>
                </a:lnTo>
                <a:lnTo>
                  <a:pt x="248" y="0"/>
                </a:lnTo>
                <a:lnTo>
                  <a:pt x="248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6" name="Freeform 332"/>
          <p:cNvSpPr>
            <a:spLocks/>
          </p:cNvSpPr>
          <p:nvPr/>
        </p:nvSpPr>
        <p:spPr bwMode="auto">
          <a:xfrm>
            <a:off x="2003425" y="3922713"/>
            <a:ext cx="406400" cy="427037"/>
          </a:xfrm>
          <a:custGeom>
            <a:avLst/>
            <a:gdLst>
              <a:gd name="T0" fmla="*/ 0 w 256"/>
              <a:gd name="T1" fmla="*/ 2147483647 h 269"/>
              <a:gd name="T2" fmla="*/ 0 w 256"/>
              <a:gd name="T3" fmla="*/ 0 h 269"/>
              <a:gd name="T4" fmla="*/ 2147483647 w 256"/>
              <a:gd name="T5" fmla="*/ 0 h 269"/>
              <a:gd name="T6" fmla="*/ 2147483647 w 256"/>
              <a:gd name="T7" fmla="*/ 2147483647 h 269"/>
              <a:gd name="T8" fmla="*/ 0 w 256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69"/>
              <a:gd name="T17" fmla="*/ 256 w 25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69">
                <a:moveTo>
                  <a:pt x="0" y="268"/>
                </a:moveTo>
                <a:lnTo>
                  <a:pt x="0" y="0"/>
                </a:lnTo>
                <a:lnTo>
                  <a:pt x="255" y="0"/>
                </a:lnTo>
                <a:lnTo>
                  <a:pt x="255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7" name="Freeform 333"/>
          <p:cNvSpPr>
            <a:spLocks/>
          </p:cNvSpPr>
          <p:nvPr/>
        </p:nvSpPr>
        <p:spPr bwMode="auto">
          <a:xfrm>
            <a:off x="2005013" y="3322638"/>
            <a:ext cx="395287" cy="414337"/>
          </a:xfrm>
          <a:custGeom>
            <a:avLst/>
            <a:gdLst>
              <a:gd name="T0" fmla="*/ 0 w 249"/>
              <a:gd name="T1" fmla="*/ 2147483647 h 261"/>
              <a:gd name="T2" fmla="*/ 0 w 249"/>
              <a:gd name="T3" fmla="*/ 0 h 261"/>
              <a:gd name="T4" fmla="*/ 2147483647 w 249"/>
              <a:gd name="T5" fmla="*/ 0 h 261"/>
              <a:gd name="T6" fmla="*/ 2147483647 w 249"/>
              <a:gd name="T7" fmla="*/ 2147483647 h 261"/>
              <a:gd name="T8" fmla="*/ 0 w 249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1"/>
              <a:gd name="T17" fmla="*/ 249 w 249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1">
                <a:moveTo>
                  <a:pt x="0" y="260"/>
                </a:moveTo>
                <a:lnTo>
                  <a:pt x="0" y="0"/>
                </a:lnTo>
                <a:lnTo>
                  <a:pt x="248" y="0"/>
                </a:lnTo>
                <a:lnTo>
                  <a:pt x="248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8" name="Freeform 334"/>
          <p:cNvSpPr>
            <a:spLocks/>
          </p:cNvSpPr>
          <p:nvPr/>
        </p:nvSpPr>
        <p:spPr bwMode="auto">
          <a:xfrm>
            <a:off x="2003425" y="3322638"/>
            <a:ext cx="406400" cy="427037"/>
          </a:xfrm>
          <a:custGeom>
            <a:avLst/>
            <a:gdLst>
              <a:gd name="T0" fmla="*/ 0 w 256"/>
              <a:gd name="T1" fmla="*/ 2147483647 h 269"/>
              <a:gd name="T2" fmla="*/ 0 w 256"/>
              <a:gd name="T3" fmla="*/ 0 h 269"/>
              <a:gd name="T4" fmla="*/ 2147483647 w 256"/>
              <a:gd name="T5" fmla="*/ 0 h 269"/>
              <a:gd name="T6" fmla="*/ 2147483647 w 256"/>
              <a:gd name="T7" fmla="*/ 2147483647 h 269"/>
              <a:gd name="T8" fmla="*/ 0 w 256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69"/>
              <a:gd name="T17" fmla="*/ 256 w 25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69">
                <a:moveTo>
                  <a:pt x="0" y="268"/>
                </a:moveTo>
                <a:lnTo>
                  <a:pt x="0" y="0"/>
                </a:lnTo>
                <a:lnTo>
                  <a:pt x="255" y="0"/>
                </a:lnTo>
                <a:lnTo>
                  <a:pt x="255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59" name="Freeform 335"/>
          <p:cNvSpPr>
            <a:spLocks/>
          </p:cNvSpPr>
          <p:nvPr/>
        </p:nvSpPr>
        <p:spPr bwMode="auto">
          <a:xfrm>
            <a:off x="2425700" y="4464050"/>
            <a:ext cx="393700" cy="417513"/>
          </a:xfrm>
          <a:custGeom>
            <a:avLst/>
            <a:gdLst>
              <a:gd name="T0" fmla="*/ 0 w 248"/>
              <a:gd name="T1" fmla="*/ 2147483647 h 263"/>
              <a:gd name="T2" fmla="*/ 0 w 248"/>
              <a:gd name="T3" fmla="*/ 0 h 263"/>
              <a:gd name="T4" fmla="*/ 2147483647 w 248"/>
              <a:gd name="T5" fmla="*/ 0 h 263"/>
              <a:gd name="T6" fmla="*/ 2147483647 w 248"/>
              <a:gd name="T7" fmla="*/ 2147483647 h 263"/>
              <a:gd name="T8" fmla="*/ 0 w 248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0" name="Freeform 336"/>
          <p:cNvSpPr>
            <a:spLocks/>
          </p:cNvSpPr>
          <p:nvPr/>
        </p:nvSpPr>
        <p:spPr bwMode="auto">
          <a:xfrm>
            <a:off x="2424113" y="4464050"/>
            <a:ext cx="404812" cy="430213"/>
          </a:xfrm>
          <a:custGeom>
            <a:avLst/>
            <a:gdLst>
              <a:gd name="T0" fmla="*/ 0 w 255"/>
              <a:gd name="T1" fmla="*/ 2147483647 h 271"/>
              <a:gd name="T2" fmla="*/ 0 w 255"/>
              <a:gd name="T3" fmla="*/ 0 h 271"/>
              <a:gd name="T4" fmla="*/ 2147483647 w 255"/>
              <a:gd name="T5" fmla="*/ 0 h 271"/>
              <a:gd name="T6" fmla="*/ 2147483647 w 255"/>
              <a:gd name="T7" fmla="*/ 2147483647 h 271"/>
              <a:gd name="T8" fmla="*/ 0 w 255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1" name="Freeform 337"/>
          <p:cNvSpPr>
            <a:spLocks/>
          </p:cNvSpPr>
          <p:nvPr/>
        </p:nvSpPr>
        <p:spPr bwMode="auto">
          <a:xfrm>
            <a:off x="2425700" y="3922713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2" name="Freeform 338"/>
          <p:cNvSpPr>
            <a:spLocks/>
          </p:cNvSpPr>
          <p:nvPr/>
        </p:nvSpPr>
        <p:spPr bwMode="auto">
          <a:xfrm>
            <a:off x="2424113" y="3922713"/>
            <a:ext cx="404812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3" name="Freeform 339"/>
          <p:cNvSpPr>
            <a:spLocks/>
          </p:cNvSpPr>
          <p:nvPr/>
        </p:nvSpPr>
        <p:spPr bwMode="auto">
          <a:xfrm>
            <a:off x="2425700" y="3322638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4" name="Freeform 340"/>
          <p:cNvSpPr>
            <a:spLocks/>
          </p:cNvSpPr>
          <p:nvPr/>
        </p:nvSpPr>
        <p:spPr bwMode="auto">
          <a:xfrm>
            <a:off x="2424113" y="3322638"/>
            <a:ext cx="404812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5" name="Freeform 341"/>
          <p:cNvSpPr>
            <a:spLocks/>
          </p:cNvSpPr>
          <p:nvPr/>
        </p:nvSpPr>
        <p:spPr bwMode="auto">
          <a:xfrm>
            <a:off x="2844800" y="4464050"/>
            <a:ext cx="395288" cy="417513"/>
          </a:xfrm>
          <a:custGeom>
            <a:avLst/>
            <a:gdLst>
              <a:gd name="T0" fmla="*/ 0 w 249"/>
              <a:gd name="T1" fmla="*/ 2147483647 h 263"/>
              <a:gd name="T2" fmla="*/ 0 w 249"/>
              <a:gd name="T3" fmla="*/ 0 h 263"/>
              <a:gd name="T4" fmla="*/ 2147483647 w 249"/>
              <a:gd name="T5" fmla="*/ 0 h 263"/>
              <a:gd name="T6" fmla="*/ 2147483647 w 249"/>
              <a:gd name="T7" fmla="*/ 2147483647 h 263"/>
              <a:gd name="T8" fmla="*/ 0 w 249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3"/>
              <a:gd name="T17" fmla="*/ 249 w 249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3">
                <a:moveTo>
                  <a:pt x="0" y="262"/>
                </a:moveTo>
                <a:lnTo>
                  <a:pt x="0" y="0"/>
                </a:lnTo>
                <a:lnTo>
                  <a:pt x="248" y="0"/>
                </a:lnTo>
                <a:lnTo>
                  <a:pt x="248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6" name="Freeform 342"/>
          <p:cNvSpPr>
            <a:spLocks/>
          </p:cNvSpPr>
          <p:nvPr/>
        </p:nvSpPr>
        <p:spPr bwMode="auto">
          <a:xfrm>
            <a:off x="2843213" y="4464050"/>
            <a:ext cx="406400" cy="430213"/>
          </a:xfrm>
          <a:custGeom>
            <a:avLst/>
            <a:gdLst>
              <a:gd name="T0" fmla="*/ 0 w 256"/>
              <a:gd name="T1" fmla="*/ 2147483647 h 271"/>
              <a:gd name="T2" fmla="*/ 0 w 256"/>
              <a:gd name="T3" fmla="*/ 0 h 271"/>
              <a:gd name="T4" fmla="*/ 2147483647 w 256"/>
              <a:gd name="T5" fmla="*/ 0 h 271"/>
              <a:gd name="T6" fmla="*/ 2147483647 w 256"/>
              <a:gd name="T7" fmla="*/ 2147483647 h 271"/>
              <a:gd name="T8" fmla="*/ 0 w 256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71"/>
              <a:gd name="T17" fmla="*/ 256 w 256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71">
                <a:moveTo>
                  <a:pt x="0" y="270"/>
                </a:moveTo>
                <a:lnTo>
                  <a:pt x="0" y="0"/>
                </a:lnTo>
                <a:lnTo>
                  <a:pt x="255" y="0"/>
                </a:lnTo>
                <a:lnTo>
                  <a:pt x="255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7" name="Freeform 343"/>
          <p:cNvSpPr>
            <a:spLocks/>
          </p:cNvSpPr>
          <p:nvPr/>
        </p:nvSpPr>
        <p:spPr bwMode="auto">
          <a:xfrm>
            <a:off x="2844800" y="3922713"/>
            <a:ext cx="395288" cy="414337"/>
          </a:xfrm>
          <a:custGeom>
            <a:avLst/>
            <a:gdLst>
              <a:gd name="T0" fmla="*/ 0 w 249"/>
              <a:gd name="T1" fmla="*/ 2147483647 h 261"/>
              <a:gd name="T2" fmla="*/ 0 w 249"/>
              <a:gd name="T3" fmla="*/ 0 h 261"/>
              <a:gd name="T4" fmla="*/ 2147483647 w 249"/>
              <a:gd name="T5" fmla="*/ 0 h 261"/>
              <a:gd name="T6" fmla="*/ 2147483647 w 249"/>
              <a:gd name="T7" fmla="*/ 2147483647 h 261"/>
              <a:gd name="T8" fmla="*/ 0 w 249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1"/>
              <a:gd name="T17" fmla="*/ 249 w 249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1">
                <a:moveTo>
                  <a:pt x="0" y="260"/>
                </a:moveTo>
                <a:lnTo>
                  <a:pt x="0" y="0"/>
                </a:lnTo>
                <a:lnTo>
                  <a:pt x="248" y="0"/>
                </a:lnTo>
                <a:lnTo>
                  <a:pt x="248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8" name="Freeform 344"/>
          <p:cNvSpPr>
            <a:spLocks/>
          </p:cNvSpPr>
          <p:nvPr/>
        </p:nvSpPr>
        <p:spPr bwMode="auto">
          <a:xfrm>
            <a:off x="2843213" y="3922713"/>
            <a:ext cx="406400" cy="427037"/>
          </a:xfrm>
          <a:custGeom>
            <a:avLst/>
            <a:gdLst>
              <a:gd name="T0" fmla="*/ 0 w 256"/>
              <a:gd name="T1" fmla="*/ 2147483647 h 269"/>
              <a:gd name="T2" fmla="*/ 0 w 256"/>
              <a:gd name="T3" fmla="*/ 0 h 269"/>
              <a:gd name="T4" fmla="*/ 2147483647 w 256"/>
              <a:gd name="T5" fmla="*/ 0 h 269"/>
              <a:gd name="T6" fmla="*/ 2147483647 w 256"/>
              <a:gd name="T7" fmla="*/ 2147483647 h 269"/>
              <a:gd name="T8" fmla="*/ 0 w 256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69"/>
              <a:gd name="T17" fmla="*/ 256 w 25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69">
                <a:moveTo>
                  <a:pt x="0" y="268"/>
                </a:moveTo>
                <a:lnTo>
                  <a:pt x="0" y="0"/>
                </a:lnTo>
                <a:lnTo>
                  <a:pt x="255" y="0"/>
                </a:lnTo>
                <a:lnTo>
                  <a:pt x="255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9" name="Freeform 345"/>
          <p:cNvSpPr>
            <a:spLocks/>
          </p:cNvSpPr>
          <p:nvPr/>
        </p:nvSpPr>
        <p:spPr bwMode="auto">
          <a:xfrm>
            <a:off x="2844800" y="3322638"/>
            <a:ext cx="395288" cy="414337"/>
          </a:xfrm>
          <a:custGeom>
            <a:avLst/>
            <a:gdLst>
              <a:gd name="T0" fmla="*/ 0 w 249"/>
              <a:gd name="T1" fmla="*/ 2147483647 h 261"/>
              <a:gd name="T2" fmla="*/ 0 w 249"/>
              <a:gd name="T3" fmla="*/ 0 h 261"/>
              <a:gd name="T4" fmla="*/ 2147483647 w 249"/>
              <a:gd name="T5" fmla="*/ 0 h 261"/>
              <a:gd name="T6" fmla="*/ 2147483647 w 249"/>
              <a:gd name="T7" fmla="*/ 2147483647 h 261"/>
              <a:gd name="T8" fmla="*/ 0 w 249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1"/>
              <a:gd name="T17" fmla="*/ 249 w 249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1">
                <a:moveTo>
                  <a:pt x="0" y="260"/>
                </a:moveTo>
                <a:lnTo>
                  <a:pt x="0" y="0"/>
                </a:lnTo>
                <a:lnTo>
                  <a:pt x="248" y="0"/>
                </a:lnTo>
                <a:lnTo>
                  <a:pt x="248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0" name="Freeform 346"/>
          <p:cNvSpPr>
            <a:spLocks/>
          </p:cNvSpPr>
          <p:nvPr/>
        </p:nvSpPr>
        <p:spPr bwMode="auto">
          <a:xfrm>
            <a:off x="2843213" y="3322638"/>
            <a:ext cx="406400" cy="427037"/>
          </a:xfrm>
          <a:custGeom>
            <a:avLst/>
            <a:gdLst>
              <a:gd name="T0" fmla="*/ 0 w 256"/>
              <a:gd name="T1" fmla="*/ 2147483647 h 269"/>
              <a:gd name="T2" fmla="*/ 0 w 256"/>
              <a:gd name="T3" fmla="*/ 0 h 269"/>
              <a:gd name="T4" fmla="*/ 2147483647 w 256"/>
              <a:gd name="T5" fmla="*/ 0 h 269"/>
              <a:gd name="T6" fmla="*/ 2147483647 w 256"/>
              <a:gd name="T7" fmla="*/ 2147483647 h 269"/>
              <a:gd name="T8" fmla="*/ 0 w 256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69"/>
              <a:gd name="T17" fmla="*/ 256 w 25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69">
                <a:moveTo>
                  <a:pt x="0" y="268"/>
                </a:moveTo>
                <a:lnTo>
                  <a:pt x="0" y="0"/>
                </a:lnTo>
                <a:lnTo>
                  <a:pt x="255" y="0"/>
                </a:lnTo>
                <a:lnTo>
                  <a:pt x="255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1" name="Freeform 347"/>
          <p:cNvSpPr>
            <a:spLocks/>
          </p:cNvSpPr>
          <p:nvPr/>
        </p:nvSpPr>
        <p:spPr bwMode="auto">
          <a:xfrm>
            <a:off x="3278188" y="4464050"/>
            <a:ext cx="390525" cy="417513"/>
          </a:xfrm>
          <a:custGeom>
            <a:avLst/>
            <a:gdLst>
              <a:gd name="T0" fmla="*/ 0 w 246"/>
              <a:gd name="T1" fmla="*/ 2147483647 h 263"/>
              <a:gd name="T2" fmla="*/ 0 w 246"/>
              <a:gd name="T3" fmla="*/ 0 h 263"/>
              <a:gd name="T4" fmla="*/ 2147483647 w 246"/>
              <a:gd name="T5" fmla="*/ 0 h 263"/>
              <a:gd name="T6" fmla="*/ 2147483647 w 246"/>
              <a:gd name="T7" fmla="*/ 2147483647 h 263"/>
              <a:gd name="T8" fmla="*/ 0 w 246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2" name="Freeform 348"/>
          <p:cNvSpPr>
            <a:spLocks/>
          </p:cNvSpPr>
          <p:nvPr/>
        </p:nvSpPr>
        <p:spPr bwMode="auto">
          <a:xfrm>
            <a:off x="3275013" y="4464050"/>
            <a:ext cx="403225" cy="430213"/>
          </a:xfrm>
          <a:custGeom>
            <a:avLst/>
            <a:gdLst>
              <a:gd name="T0" fmla="*/ 0 w 254"/>
              <a:gd name="T1" fmla="*/ 2147483647 h 271"/>
              <a:gd name="T2" fmla="*/ 0 w 254"/>
              <a:gd name="T3" fmla="*/ 0 h 271"/>
              <a:gd name="T4" fmla="*/ 2147483647 w 254"/>
              <a:gd name="T5" fmla="*/ 0 h 271"/>
              <a:gd name="T6" fmla="*/ 2147483647 w 254"/>
              <a:gd name="T7" fmla="*/ 2147483647 h 271"/>
              <a:gd name="T8" fmla="*/ 0 w 254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3" name="Freeform 349"/>
          <p:cNvSpPr>
            <a:spLocks/>
          </p:cNvSpPr>
          <p:nvPr/>
        </p:nvSpPr>
        <p:spPr bwMode="auto">
          <a:xfrm>
            <a:off x="3278188" y="3922713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4" name="Freeform 350"/>
          <p:cNvSpPr>
            <a:spLocks/>
          </p:cNvSpPr>
          <p:nvPr/>
        </p:nvSpPr>
        <p:spPr bwMode="auto">
          <a:xfrm>
            <a:off x="3275013" y="3922713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5" name="Freeform 351"/>
          <p:cNvSpPr>
            <a:spLocks/>
          </p:cNvSpPr>
          <p:nvPr/>
        </p:nvSpPr>
        <p:spPr bwMode="auto">
          <a:xfrm>
            <a:off x="3278188" y="3322638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6" name="Freeform 352"/>
          <p:cNvSpPr>
            <a:spLocks/>
          </p:cNvSpPr>
          <p:nvPr/>
        </p:nvSpPr>
        <p:spPr bwMode="auto">
          <a:xfrm>
            <a:off x="3275013" y="3322638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7" name="Freeform 353"/>
          <p:cNvSpPr>
            <a:spLocks/>
          </p:cNvSpPr>
          <p:nvPr/>
        </p:nvSpPr>
        <p:spPr bwMode="auto">
          <a:xfrm>
            <a:off x="3706813" y="4464050"/>
            <a:ext cx="393700" cy="417513"/>
          </a:xfrm>
          <a:custGeom>
            <a:avLst/>
            <a:gdLst>
              <a:gd name="T0" fmla="*/ 0 w 248"/>
              <a:gd name="T1" fmla="*/ 2147483647 h 263"/>
              <a:gd name="T2" fmla="*/ 0 w 248"/>
              <a:gd name="T3" fmla="*/ 0 h 263"/>
              <a:gd name="T4" fmla="*/ 2147483647 w 248"/>
              <a:gd name="T5" fmla="*/ 0 h 263"/>
              <a:gd name="T6" fmla="*/ 2147483647 w 248"/>
              <a:gd name="T7" fmla="*/ 2147483647 h 263"/>
              <a:gd name="T8" fmla="*/ 0 w 248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8" name="Freeform 354"/>
          <p:cNvSpPr>
            <a:spLocks/>
          </p:cNvSpPr>
          <p:nvPr/>
        </p:nvSpPr>
        <p:spPr bwMode="auto">
          <a:xfrm>
            <a:off x="3705225" y="4464050"/>
            <a:ext cx="404813" cy="430213"/>
          </a:xfrm>
          <a:custGeom>
            <a:avLst/>
            <a:gdLst>
              <a:gd name="T0" fmla="*/ 0 w 255"/>
              <a:gd name="T1" fmla="*/ 2147483647 h 271"/>
              <a:gd name="T2" fmla="*/ 0 w 255"/>
              <a:gd name="T3" fmla="*/ 0 h 271"/>
              <a:gd name="T4" fmla="*/ 2147483647 w 255"/>
              <a:gd name="T5" fmla="*/ 0 h 271"/>
              <a:gd name="T6" fmla="*/ 2147483647 w 255"/>
              <a:gd name="T7" fmla="*/ 2147483647 h 271"/>
              <a:gd name="T8" fmla="*/ 0 w 255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79" name="Freeform 355"/>
          <p:cNvSpPr>
            <a:spLocks/>
          </p:cNvSpPr>
          <p:nvPr/>
        </p:nvSpPr>
        <p:spPr bwMode="auto">
          <a:xfrm>
            <a:off x="3706813" y="3922713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0" name="Freeform 356"/>
          <p:cNvSpPr>
            <a:spLocks/>
          </p:cNvSpPr>
          <p:nvPr/>
        </p:nvSpPr>
        <p:spPr bwMode="auto">
          <a:xfrm>
            <a:off x="3705225" y="3922713"/>
            <a:ext cx="404813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1" name="Freeform 357"/>
          <p:cNvSpPr>
            <a:spLocks/>
          </p:cNvSpPr>
          <p:nvPr/>
        </p:nvSpPr>
        <p:spPr bwMode="auto">
          <a:xfrm>
            <a:off x="3706813" y="3322638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2" name="Freeform 358"/>
          <p:cNvSpPr>
            <a:spLocks/>
          </p:cNvSpPr>
          <p:nvPr/>
        </p:nvSpPr>
        <p:spPr bwMode="auto">
          <a:xfrm>
            <a:off x="3705225" y="3322638"/>
            <a:ext cx="404813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3" name="Freeform 359"/>
          <p:cNvSpPr>
            <a:spLocks/>
          </p:cNvSpPr>
          <p:nvPr/>
        </p:nvSpPr>
        <p:spPr bwMode="auto">
          <a:xfrm>
            <a:off x="4125913" y="4464050"/>
            <a:ext cx="393700" cy="417513"/>
          </a:xfrm>
          <a:custGeom>
            <a:avLst/>
            <a:gdLst>
              <a:gd name="T0" fmla="*/ 0 w 248"/>
              <a:gd name="T1" fmla="*/ 2147483647 h 263"/>
              <a:gd name="T2" fmla="*/ 0 w 248"/>
              <a:gd name="T3" fmla="*/ 0 h 263"/>
              <a:gd name="T4" fmla="*/ 2147483647 w 248"/>
              <a:gd name="T5" fmla="*/ 0 h 263"/>
              <a:gd name="T6" fmla="*/ 2147483647 w 248"/>
              <a:gd name="T7" fmla="*/ 2147483647 h 263"/>
              <a:gd name="T8" fmla="*/ 0 w 248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4" name="Freeform 360"/>
          <p:cNvSpPr>
            <a:spLocks/>
          </p:cNvSpPr>
          <p:nvPr/>
        </p:nvSpPr>
        <p:spPr bwMode="auto">
          <a:xfrm>
            <a:off x="4124325" y="4464050"/>
            <a:ext cx="404813" cy="430213"/>
          </a:xfrm>
          <a:custGeom>
            <a:avLst/>
            <a:gdLst>
              <a:gd name="T0" fmla="*/ 0 w 255"/>
              <a:gd name="T1" fmla="*/ 2147483647 h 271"/>
              <a:gd name="T2" fmla="*/ 0 w 255"/>
              <a:gd name="T3" fmla="*/ 0 h 271"/>
              <a:gd name="T4" fmla="*/ 2147483647 w 255"/>
              <a:gd name="T5" fmla="*/ 0 h 271"/>
              <a:gd name="T6" fmla="*/ 2147483647 w 255"/>
              <a:gd name="T7" fmla="*/ 2147483647 h 271"/>
              <a:gd name="T8" fmla="*/ 0 w 255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5" name="Freeform 361"/>
          <p:cNvSpPr>
            <a:spLocks/>
          </p:cNvSpPr>
          <p:nvPr/>
        </p:nvSpPr>
        <p:spPr bwMode="auto">
          <a:xfrm>
            <a:off x="4125913" y="3922713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6" name="Freeform 362"/>
          <p:cNvSpPr>
            <a:spLocks/>
          </p:cNvSpPr>
          <p:nvPr/>
        </p:nvSpPr>
        <p:spPr bwMode="auto">
          <a:xfrm>
            <a:off x="4124325" y="3922713"/>
            <a:ext cx="404813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7" name="Freeform 363"/>
          <p:cNvSpPr>
            <a:spLocks/>
          </p:cNvSpPr>
          <p:nvPr/>
        </p:nvSpPr>
        <p:spPr bwMode="auto">
          <a:xfrm>
            <a:off x="4125913" y="3322638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8" name="Freeform 364"/>
          <p:cNvSpPr>
            <a:spLocks/>
          </p:cNvSpPr>
          <p:nvPr/>
        </p:nvSpPr>
        <p:spPr bwMode="auto">
          <a:xfrm>
            <a:off x="4124325" y="3322638"/>
            <a:ext cx="404813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9" name="Freeform 365"/>
          <p:cNvSpPr>
            <a:spLocks/>
          </p:cNvSpPr>
          <p:nvPr/>
        </p:nvSpPr>
        <p:spPr bwMode="auto">
          <a:xfrm>
            <a:off x="4545013" y="4464050"/>
            <a:ext cx="395287" cy="417513"/>
          </a:xfrm>
          <a:custGeom>
            <a:avLst/>
            <a:gdLst>
              <a:gd name="T0" fmla="*/ 0 w 249"/>
              <a:gd name="T1" fmla="*/ 2147483647 h 263"/>
              <a:gd name="T2" fmla="*/ 0 w 249"/>
              <a:gd name="T3" fmla="*/ 0 h 263"/>
              <a:gd name="T4" fmla="*/ 2147483647 w 249"/>
              <a:gd name="T5" fmla="*/ 0 h 263"/>
              <a:gd name="T6" fmla="*/ 2147483647 w 249"/>
              <a:gd name="T7" fmla="*/ 2147483647 h 263"/>
              <a:gd name="T8" fmla="*/ 0 w 249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3"/>
              <a:gd name="T17" fmla="*/ 249 w 249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3">
                <a:moveTo>
                  <a:pt x="0" y="262"/>
                </a:moveTo>
                <a:lnTo>
                  <a:pt x="0" y="0"/>
                </a:lnTo>
                <a:lnTo>
                  <a:pt x="248" y="0"/>
                </a:lnTo>
                <a:lnTo>
                  <a:pt x="248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0" name="Freeform 366"/>
          <p:cNvSpPr>
            <a:spLocks/>
          </p:cNvSpPr>
          <p:nvPr/>
        </p:nvSpPr>
        <p:spPr bwMode="auto">
          <a:xfrm>
            <a:off x="4543425" y="4464050"/>
            <a:ext cx="406400" cy="430213"/>
          </a:xfrm>
          <a:custGeom>
            <a:avLst/>
            <a:gdLst>
              <a:gd name="T0" fmla="*/ 0 w 256"/>
              <a:gd name="T1" fmla="*/ 2147483647 h 271"/>
              <a:gd name="T2" fmla="*/ 0 w 256"/>
              <a:gd name="T3" fmla="*/ 0 h 271"/>
              <a:gd name="T4" fmla="*/ 2147483647 w 256"/>
              <a:gd name="T5" fmla="*/ 0 h 271"/>
              <a:gd name="T6" fmla="*/ 2147483647 w 256"/>
              <a:gd name="T7" fmla="*/ 2147483647 h 271"/>
              <a:gd name="T8" fmla="*/ 0 w 256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71"/>
              <a:gd name="T17" fmla="*/ 256 w 256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71">
                <a:moveTo>
                  <a:pt x="0" y="270"/>
                </a:moveTo>
                <a:lnTo>
                  <a:pt x="0" y="0"/>
                </a:lnTo>
                <a:lnTo>
                  <a:pt x="255" y="0"/>
                </a:lnTo>
                <a:lnTo>
                  <a:pt x="255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1" name="Freeform 367"/>
          <p:cNvSpPr>
            <a:spLocks/>
          </p:cNvSpPr>
          <p:nvPr/>
        </p:nvSpPr>
        <p:spPr bwMode="auto">
          <a:xfrm>
            <a:off x="4545013" y="3922713"/>
            <a:ext cx="395287" cy="414337"/>
          </a:xfrm>
          <a:custGeom>
            <a:avLst/>
            <a:gdLst>
              <a:gd name="T0" fmla="*/ 0 w 249"/>
              <a:gd name="T1" fmla="*/ 2147483647 h 261"/>
              <a:gd name="T2" fmla="*/ 0 w 249"/>
              <a:gd name="T3" fmla="*/ 0 h 261"/>
              <a:gd name="T4" fmla="*/ 2147483647 w 249"/>
              <a:gd name="T5" fmla="*/ 0 h 261"/>
              <a:gd name="T6" fmla="*/ 2147483647 w 249"/>
              <a:gd name="T7" fmla="*/ 2147483647 h 261"/>
              <a:gd name="T8" fmla="*/ 0 w 249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1"/>
              <a:gd name="T17" fmla="*/ 249 w 249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1">
                <a:moveTo>
                  <a:pt x="0" y="260"/>
                </a:moveTo>
                <a:lnTo>
                  <a:pt x="0" y="0"/>
                </a:lnTo>
                <a:lnTo>
                  <a:pt x="248" y="0"/>
                </a:lnTo>
                <a:lnTo>
                  <a:pt x="248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2" name="Freeform 368"/>
          <p:cNvSpPr>
            <a:spLocks/>
          </p:cNvSpPr>
          <p:nvPr/>
        </p:nvSpPr>
        <p:spPr bwMode="auto">
          <a:xfrm>
            <a:off x="4543425" y="3922713"/>
            <a:ext cx="406400" cy="427037"/>
          </a:xfrm>
          <a:custGeom>
            <a:avLst/>
            <a:gdLst>
              <a:gd name="T0" fmla="*/ 0 w 256"/>
              <a:gd name="T1" fmla="*/ 2147483647 h 269"/>
              <a:gd name="T2" fmla="*/ 0 w 256"/>
              <a:gd name="T3" fmla="*/ 0 h 269"/>
              <a:gd name="T4" fmla="*/ 2147483647 w 256"/>
              <a:gd name="T5" fmla="*/ 0 h 269"/>
              <a:gd name="T6" fmla="*/ 2147483647 w 256"/>
              <a:gd name="T7" fmla="*/ 2147483647 h 269"/>
              <a:gd name="T8" fmla="*/ 0 w 256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69"/>
              <a:gd name="T17" fmla="*/ 256 w 25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69">
                <a:moveTo>
                  <a:pt x="0" y="268"/>
                </a:moveTo>
                <a:lnTo>
                  <a:pt x="0" y="0"/>
                </a:lnTo>
                <a:lnTo>
                  <a:pt x="255" y="0"/>
                </a:lnTo>
                <a:lnTo>
                  <a:pt x="255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3" name="Freeform 369"/>
          <p:cNvSpPr>
            <a:spLocks/>
          </p:cNvSpPr>
          <p:nvPr/>
        </p:nvSpPr>
        <p:spPr bwMode="auto">
          <a:xfrm>
            <a:off x="4545013" y="3322638"/>
            <a:ext cx="395287" cy="414337"/>
          </a:xfrm>
          <a:custGeom>
            <a:avLst/>
            <a:gdLst>
              <a:gd name="T0" fmla="*/ 0 w 249"/>
              <a:gd name="T1" fmla="*/ 2147483647 h 261"/>
              <a:gd name="T2" fmla="*/ 0 w 249"/>
              <a:gd name="T3" fmla="*/ 0 h 261"/>
              <a:gd name="T4" fmla="*/ 2147483647 w 249"/>
              <a:gd name="T5" fmla="*/ 0 h 261"/>
              <a:gd name="T6" fmla="*/ 2147483647 w 249"/>
              <a:gd name="T7" fmla="*/ 2147483647 h 261"/>
              <a:gd name="T8" fmla="*/ 0 w 249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61"/>
              <a:gd name="T17" fmla="*/ 249 w 249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61">
                <a:moveTo>
                  <a:pt x="0" y="260"/>
                </a:moveTo>
                <a:lnTo>
                  <a:pt x="0" y="0"/>
                </a:lnTo>
                <a:lnTo>
                  <a:pt x="248" y="0"/>
                </a:lnTo>
                <a:lnTo>
                  <a:pt x="248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4" name="Freeform 370"/>
          <p:cNvSpPr>
            <a:spLocks/>
          </p:cNvSpPr>
          <p:nvPr/>
        </p:nvSpPr>
        <p:spPr bwMode="auto">
          <a:xfrm>
            <a:off x="4543425" y="3322638"/>
            <a:ext cx="406400" cy="427037"/>
          </a:xfrm>
          <a:custGeom>
            <a:avLst/>
            <a:gdLst>
              <a:gd name="T0" fmla="*/ 0 w 256"/>
              <a:gd name="T1" fmla="*/ 2147483647 h 269"/>
              <a:gd name="T2" fmla="*/ 0 w 256"/>
              <a:gd name="T3" fmla="*/ 0 h 269"/>
              <a:gd name="T4" fmla="*/ 2147483647 w 256"/>
              <a:gd name="T5" fmla="*/ 0 h 269"/>
              <a:gd name="T6" fmla="*/ 2147483647 w 256"/>
              <a:gd name="T7" fmla="*/ 2147483647 h 269"/>
              <a:gd name="T8" fmla="*/ 0 w 256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69"/>
              <a:gd name="T17" fmla="*/ 256 w 25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69">
                <a:moveTo>
                  <a:pt x="0" y="268"/>
                </a:moveTo>
                <a:lnTo>
                  <a:pt x="0" y="0"/>
                </a:lnTo>
                <a:lnTo>
                  <a:pt x="255" y="0"/>
                </a:lnTo>
                <a:lnTo>
                  <a:pt x="255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5" name="Freeform 371"/>
          <p:cNvSpPr>
            <a:spLocks/>
          </p:cNvSpPr>
          <p:nvPr/>
        </p:nvSpPr>
        <p:spPr bwMode="auto">
          <a:xfrm>
            <a:off x="4967288" y="4464050"/>
            <a:ext cx="390525" cy="417513"/>
          </a:xfrm>
          <a:custGeom>
            <a:avLst/>
            <a:gdLst>
              <a:gd name="T0" fmla="*/ 0 w 246"/>
              <a:gd name="T1" fmla="*/ 2147483647 h 263"/>
              <a:gd name="T2" fmla="*/ 0 w 246"/>
              <a:gd name="T3" fmla="*/ 0 h 263"/>
              <a:gd name="T4" fmla="*/ 2147483647 w 246"/>
              <a:gd name="T5" fmla="*/ 0 h 263"/>
              <a:gd name="T6" fmla="*/ 2147483647 w 246"/>
              <a:gd name="T7" fmla="*/ 2147483647 h 263"/>
              <a:gd name="T8" fmla="*/ 0 w 246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6" name="Freeform 372"/>
          <p:cNvSpPr>
            <a:spLocks/>
          </p:cNvSpPr>
          <p:nvPr/>
        </p:nvSpPr>
        <p:spPr bwMode="auto">
          <a:xfrm>
            <a:off x="4964113" y="4464050"/>
            <a:ext cx="403225" cy="430213"/>
          </a:xfrm>
          <a:custGeom>
            <a:avLst/>
            <a:gdLst>
              <a:gd name="T0" fmla="*/ 0 w 254"/>
              <a:gd name="T1" fmla="*/ 2147483647 h 271"/>
              <a:gd name="T2" fmla="*/ 0 w 254"/>
              <a:gd name="T3" fmla="*/ 0 h 271"/>
              <a:gd name="T4" fmla="*/ 2147483647 w 254"/>
              <a:gd name="T5" fmla="*/ 0 h 271"/>
              <a:gd name="T6" fmla="*/ 2147483647 w 254"/>
              <a:gd name="T7" fmla="*/ 2147483647 h 271"/>
              <a:gd name="T8" fmla="*/ 0 w 254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7" name="Freeform 373"/>
          <p:cNvSpPr>
            <a:spLocks/>
          </p:cNvSpPr>
          <p:nvPr/>
        </p:nvSpPr>
        <p:spPr bwMode="auto">
          <a:xfrm>
            <a:off x="4967288" y="3922713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8" name="Freeform 374"/>
          <p:cNvSpPr>
            <a:spLocks/>
          </p:cNvSpPr>
          <p:nvPr/>
        </p:nvSpPr>
        <p:spPr bwMode="auto">
          <a:xfrm>
            <a:off x="4964113" y="3922713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9" name="Freeform 375"/>
          <p:cNvSpPr>
            <a:spLocks/>
          </p:cNvSpPr>
          <p:nvPr/>
        </p:nvSpPr>
        <p:spPr bwMode="auto">
          <a:xfrm>
            <a:off x="4967288" y="3322638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0" name="Freeform 376"/>
          <p:cNvSpPr>
            <a:spLocks/>
          </p:cNvSpPr>
          <p:nvPr/>
        </p:nvSpPr>
        <p:spPr bwMode="auto">
          <a:xfrm>
            <a:off x="4964113" y="3322638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1" name="Freeform 377"/>
          <p:cNvSpPr>
            <a:spLocks/>
          </p:cNvSpPr>
          <p:nvPr/>
        </p:nvSpPr>
        <p:spPr bwMode="auto">
          <a:xfrm>
            <a:off x="5375275" y="4464050"/>
            <a:ext cx="393700" cy="417513"/>
          </a:xfrm>
          <a:custGeom>
            <a:avLst/>
            <a:gdLst>
              <a:gd name="T0" fmla="*/ 0 w 248"/>
              <a:gd name="T1" fmla="*/ 2147483647 h 263"/>
              <a:gd name="T2" fmla="*/ 0 w 248"/>
              <a:gd name="T3" fmla="*/ 0 h 263"/>
              <a:gd name="T4" fmla="*/ 2147483647 w 248"/>
              <a:gd name="T5" fmla="*/ 0 h 263"/>
              <a:gd name="T6" fmla="*/ 2147483647 w 248"/>
              <a:gd name="T7" fmla="*/ 2147483647 h 263"/>
              <a:gd name="T8" fmla="*/ 0 w 248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2" name="Freeform 378"/>
          <p:cNvSpPr>
            <a:spLocks/>
          </p:cNvSpPr>
          <p:nvPr/>
        </p:nvSpPr>
        <p:spPr bwMode="auto">
          <a:xfrm>
            <a:off x="5373688" y="4464050"/>
            <a:ext cx="404812" cy="430213"/>
          </a:xfrm>
          <a:custGeom>
            <a:avLst/>
            <a:gdLst>
              <a:gd name="T0" fmla="*/ 0 w 255"/>
              <a:gd name="T1" fmla="*/ 2147483647 h 271"/>
              <a:gd name="T2" fmla="*/ 0 w 255"/>
              <a:gd name="T3" fmla="*/ 0 h 271"/>
              <a:gd name="T4" fmla="*/ 2147483647 w 255"/>
              <a:gd name="T5" fmla="*/ 0 h 271"/>
              <a:gd name="T6" fmla="*/ 2147483647 w 255"/>
              <a:gd name="T7" fmla="*/ 2147483647 h 271"/>
              <a:gd name="T8" fmla="*/ 0 w 255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3" name="Freeform 379"/>
          <p:cNvSpPr>
            <a:spLocks/>
          </p:cNvSpPr>
          <p:nvPr/>
        </p:nvSpPr>
        <p:spPr bwMode="auto">
          <a:xfrm>
            <a:off x="5375275" y="3922713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4" name="Freeform 380"/>
          <p:cNvSpPr>
            <a:spLocks/>
          </p:cNvSpPr>
          <p:nvPr/>
        </p:nvSpPr>
        <p:spPr bwMode="auto">
          <a:xfrm>
            <a:off x="5373688" y="3922713"/>
            <a:ext cx="404812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5" name="Freeform 381"/>
          <p:cNvSpPr>
            <a:spLocks/>
          </p:cNvSpPr>
          <p:nvPr/>
        </p:nvSpPr>
        <p:spPr bwMode="auto">
          <a:xfrm>
            <a:off x="5375275" y="3322638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6" name="Freeform 382"/>
          <p:cNvSpPr>
            <a:spLocks/>
          </p:cNvSpPr>
          <p:nvPr/>
        </p:nvSpPr>
        <p:spPr bwMode="auto">
          <a:xfrm>
            <a:off x="5373688" y="3322638"/>
            <a:ext cx="404812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607" name="Group 569"/>
          <p:cNvGrpSpPr>
            <a:grpSpLocks/>
          </p:cNvGrpSpPr>
          <p:nvPr/>
        </p:nvGrpSpPr>
        <p:grpSpPr bwMode="auto">
          <a:xfrm>
            <a:off x="5694363" y="2109788"/>
            <a:ext cx="2689225" cy="2784475"/>
            <a:chOff x="3587" y="1329"/>
            <a:chExt cx="1694" cy="1754"/>
          </a:xfrm>
        </p:grpSpPr>
        <p:sp>
          <p:nvSpPr>
            <p:cNvPr id="52678" name="Freeform 383"/>
            <p:cNvSpPr>
              <a:spLocks/>
            </p:cNvSpPr>
            <p:nvPr/>
          </p:nvSpPr>
          <p:spPr bwMode="auto">
            <a:xfrm>
              <a:off x="4990" y="2768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9" name="Freeform 384"/>
            <p:cNvSpPr>
              <a:spLocks/>
            </p:cNvSpPr>
            <p:nvPr/>
          </p:nvSpPr>
          <p:spPr bwMode="auto">
            <a:xfrm>
              <a:off x="4989" y="2768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0" name="Freeform 385"/>
            <p:cNvSpPr>
              <a:spLocks/>
            </p:cNvSpPr>
            <p:nvPr/>
          </p:nvSpPr>
          <p:spPr bwMode="auto">
            <a:xfrm>
              <a:off x="5197" y="2768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1" name="Freeform 386"/>
            <p:cNvSpPr>
              <a:spLocks/>
            </p:cNvSpPr>
            <p:nvPr/>
          </p:nvSpPr>
          <p:spPr bwMode="auto">
            <a:xfrm>
              <a:off x="5196" y="2768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2" name="Freeform 387"/>
            <p:cNvSpPr>
              <a:spLocks/>
            </p:cNvSpPr>
            <p:nvPr/>
          </p:nvSpPr>
          <p:spPr bwMode="auto">
            <a:xfrm>
              <a:off x="4990" y="2426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3" name="Freeform 388"/>
            <p:cNvSpPr>
              <a:spLocks/>
            </p:cNvSpPr>
            <p:nvPr/>
          </p:nvSpPr>
          <p:spPr bwMode="auto">
            <a:xfrm>
              <a:off x="4989" y="2426"/>
              <a:ext cx="292" cy="60"/>
            </a:xfrm>
            <a:custGeom>
              <a:avLst/>
              <a:gdLst>
                <a:gd name="T0" fmla="*/ 0 w 292"/>
                <a:gd name="T1" fmla="*/ 38 h 60"/>
                <a:gd name="T2" fmla="*/ 37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4" name="Freeform 389"/>
            <p:cNvSpPr>
              <a:spLocks/>
            </p:cNvSpPr>
            <p:nvPr/>
          </p:nvSpPr>
          <p:spPr bwMode="auto">
            <a:xfrm>
              <a:off x="5197" y="2426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0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5" name="Freeform 390"/>
            <p:cNvSpPr>
              <a:spLocks/>
            </p:cNvSpPr>
            <p:nvPr/>
          </p:nvSpPr>
          <p:spPr bwMode="auto">
            <a:xfrm>
              <a:off x="5196" y="2426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2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6" name="Freeform 391"/>
            <p:cNvSpPr>
              <a:spLocks/>
            </p:cNvSpPr>
            <p:nvPr/>
          </p:nvSpPr>
          <p:spPr bwMode="auto">
            <a:xfrm>
              <a:off x="4990" y="2047"/>
              <a:ext cx="285" cy="52"/>
            </a:xfrm>
            <a:custGeom>
              <a:avLst/>
              <a:gdLst>
                <a:gd name="T0" fmla="*/ 0 w 285"/>
                <a:gd name="T1" fmla="*/ 34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7" name="Freeform 392"/>
            <p:cNvSpPr>
              <a:spLocks/>
            </p:cNvSpPr>
            <p:nvPr/>
          </p:nvSpPr>
          <p:spPr bwMode="auto">
            <a:xfrm>
              <a:off x="4989" y="2047"/>
              <a:ext cx="292" cy="60"/>
            </a:xfrm>
            <a:custGeom>
              <a:avLst/>
              <a:gdLst>
                <a:gd name="T0" fmla="*/ 0 w 292"/>
                <a:gd name="T1" fmla="*/ 39 h 60"/>
                <a:gd name="T2" fmla="*/ 37 w 292"/>
                <a:gd name="T3" fmla="*/ 0 h 60"/>
                <a:gd name="T4" fmla="*/ 291 w 292"/>
                <a:gd name="T5" fmla="*/ 0 h 60"/>
                <a:gd name="T6" fmla="*/ 230 w 292"/>
                <a:gd name="T7" fmla="*/ 59 h 60"/>
                <a:gd name="T8" fmla="*/ 0 w 292"/>
                <a:gd name="T9" fmla="*/ 3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0"/>
                <a:gd name="T17" fmla="*/ 292 w 29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0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9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8" name="Freeform 393"/>
            <p:cNvSpPr>
              <a:spLocks/>
            </p:cNvSpPr>
            <p:nvPr/>
          </p:nvSpPr>
          <p:spPr bwMode="auto">
            <a:xfrm>
              <a:off x="5197" y="204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1 h 299"/>
                <a:gd name="T4" fmla="*/ 77 w 78"/>
                <a:gd name="T5" fmla="*/ 0 h 299"/>
                <a:gd name="T6" fmla="*/ 77 w 78"/>
                <a:gd name="T7" fmla="*/ 268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9" name="Freeform 394"/>
            <p:cNvSpPr>
              <a:spLocks/>
            </p:cNvSpPr>
            <p:nvPr/>
          </p:nvSpPr>
          <p:spPr bwMode="auto">
            <a:xfrm>
              <a:off x="5196" y="204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3 h 307"/>
                <a:gd name="T4" fmla="*/ 84 w 85"/>
                <a:gd name="T5" fmla="*/ 0 h 307"/>
                <a:gd name="T6" fmla="*/ 84 w 85"/>
                <a:gd name="T7" fmla="*/ 275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0" name="Freeform 395"/>
            <p:cNvSpPr>
              <a:spLocks/>
            </p:cNvSpPr>
            <p:nvPr/>
          </p:nvSpPr>
          <p:spPr bwMode="auto">
            <a:xfrm>
              <a:off x="4990" y="1698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1" name="Freeform 396"/>
            <p:cNvSpPr>
              <a:spLocks/>
            </p:cNvSpPr>
            <p:nvPr/>
          </p:nvSpPr>
          <p:spPr bwMode="auto">
            <a:xfrm>
              <a:off x="4989" y="1698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2" name="Freeform 397"/>
            <p:cNvSpPr>
              <a:spLocks/>
            </p:cNvSpPr>
            <p:nvPr/>
          </p:nvSpPr>
          <p:spPr bwMode="auto">
            <a:xfrm>
              <a:off x="5197" y="1698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3" name="Freeform 398"/>
            <p:cNvSpPr>
              <a:spLocks/>
            </p:cNvSpPr>
            <p:nvPr/>
          </p:nvSpPr>
          <p:spPr bwMode="auto">
            <a:xfrm>
              <a:off x="5196" y="1698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4" name="Freeform 399"/>
            <p:cNvSpPr>
              <a:spLocks/>
            </p:cNvSpPr>
            <p:nvPr/>
          </p:nvSpPr>
          <p:spPr bwMode="auto">
            <a:xfrm>
              <a:off x="4990" y="1329"/>
              <a:ext cx="285" cy="53"/>
            </a:xfrm>
            <a:custGeom>
              <a:avLst/>
              <a:gdLst>
                <a:gd name="T0" fmla="*/ 0 w 285"/>
                <a:gd name="T1" fmla="*/ 34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4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4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5" name="Freeform 400"/>
            <p:cNvSpPr>
              <a:spLocks/>
            </p:cNvSpPr>
            <p:nvPr/>
          </p:nvSpPr>
          <p:spPr bwMode="auto">
            <a:xfrm>
              <a:off x="4989" y="1329"/>
              <a:ext cx="292" cy="61"/>
            </a:xfrm>
            <a:custGeom>
              <a:avLst/>
              <a:gdLst>
                <a:gd name="T0" fmla="*/ 0 w 292"/>
                <a:gd name="T1" fmla="*/ 39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6" name="Freeform 401"/>
            <p:cNvSpPr>
              <a:spLocks/>
            </p:cNvSpPr>
            <p:nvPr/>
          </p:nvSpPr>
          <p:spPr bwMode="auto">
            <a:xfrm>
              <a:off x="5197" y="1329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7" name="Freeform 402"/>
            <p:cNvSpPr>
              <a:spLocks/>
            </p:cNvSpPr>
            <p:nvPr/>
          </p:nvSpPr>
          <p:spPr bwMode="auto">
            <a:xfrm>
              <a:off x="5196" y="1329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8" name="Freeform 403"/>
            <p:cNvSpPr>
              <a:spLocks/>
            </p:cNvSpPr>
            <p:nvPr/>
          </p:nvSpPr>
          <p:spPr bwMode="auto">
            <a:xfrm>
              <a:off x="3588" y="277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9" name="Freeform 404"/>
            <p:cNvSpPr>
              <a:spLocks/>
            </p:cNvSpPr>
            <p:nvPr/>
          </p:nvSpPr>
          <p:spPr bwMode="auto">
            <a:xfrm>
              <a:off x="3587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0" name="Freeform 405"/>
            <p:cNvSpPr>
              <a:spLocks/>
            </p:cNvSpPr>
            <p:nvPr/>
          </p:nvSpPr>
          <p:spPr bwMode="auto">
            <a:xfrm>
              <a:off x="3588" y="2433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1" name="Freeform 406"/>
            <p:cNvSpPr>
              <a:spLocks/>
            </p:cNvSpPr>
            <p:nvPr/>
          </p:nvSpPr>
          <p:spPr bwMode="auto">
            <a:xfrm>
              <a:off x="3587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2" name="Freeform 407"/>
            <p:cNvSpPr>
              <a:spLocks/>
            </p:cNvSpPr>
            <p:nvPr/>
          </p:nvSpPr>
          <p:spPr bwMode="auto">
            <a:xfrm>
              <a:off x="3588" y="2054"/>
              <a:ext cx="78" cy="300"/>
            </a:xfrm>
            <a:custGeom>
              <a:avLst/>
              <a:gdLst>
                <a:gd name="T0" fmla="*/ 40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0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0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0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3" name="Freeform 408"/>
            <p:cNvSpPr>
              <a:spLocks/>
            </p:cNvSpPr>
            <p:nvPr/>
          </p:nvSpPr>
          <p:spPr bwMode="auto">
            <a:xfrm>
              <a:off x="3587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4" name="Freeform 409"/>
            <p:cNvSpPr>
              <a:spLocks/>
            </p:cNvSpPr>
            <p:nvPr/>
          </p:nvSpPr>
          <p:spPr bwMode="auto">
            <a:xfrm>
              <a:off x="3648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5" name="Freeform 410"/>
            <p:cNvSpPr>
              <a:spLocks/>
            </p:cNvSpPr>
            <p:nvPr/>
          </p:nvSpPr>
          <p:spPr bwMode="auto">
            <a:xfrm>
              <a:off x="3647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6" name="Freeform 411"/>
            <p:cNvSpPr>
              <a:spLocks/>
            </p:cNvSpPr>
            <p:nvPr/>
          </p:nvSpPr>
          <p:spPr bwMode="auto">
            <a:xfrm>
              <a:off x="3855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7" name="Freeform 412"/>
            <p:cNvSpPr>
              <a:spLocks/>
            </p:cNvSpPr>
            <p:nvPr/>
          </p:nvSpPr>
          <p:spPr bwMode="auto">
            <a:xfrm>
              <a:off x="3854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8" name="Freeform 413"/>
            <p:cNvSpPr>
              <a:spLocks/>
            </p:cNvSpPr>
            <p:nvPr/>
          </p:nvSpPr>
          <p:spPr bwMode="auto">
            <a:xfrm>
              <a:off x="3648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9" name="Freeform 414"/>
            <p:cNvSpPr>
              <a:spLocks/>
            </p:cNvSpPr>
            <p:nvPr/>
          </p:nvSpPr>
          <p:spPr bwMode="auto">
            <a:xfrm>
              <a:off x="3647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0" name="Freeform 415"/>
            <p:cNvSpPr>
              <a:spLocks/>
            </p:cNvSpPr>
            <p:nvPr/>
          </p:nvSpPr>
          <p:spPr bwMode="auto">
            <a:xfrm>
              <a:off x="3855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1" name="Freeform 416"/>
            <p:cNvSpPr>
              <a:spLocks/>
            </p:cNvSpPr>
            <p:nvPr/>
          </p:nvSpPr>
          <p:spPr bwMode="auto">
            <a:xfrm>
              <a:off x="3854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2" name="Freeform 417"/>
            <p:cNvSpPr>
              <a:spLocks/>
            </p:cNvSpPr>
            <p:nvPr/>
          </p:nvSpPr>
          <p:spPr bwMode="auto">
            <a:xfrm>
              <a:off x="3648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3" name="Freeform 418"/>
            <p:cNvSpPr>
              <a:spLocks/>
            </p:cNvSpPr>
            <p:nvPr/>
          </p:nvSpPr>
          <p:spPr bwMode="auto">
            <a:xfrm>
              <a:off x="3647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4" name="Freeform 419"/>
            <p:cNvSpPr>
              <a:spLocks/>
            </p:cNvSpPr>
            <p:nvPr/>
          </p:nvSpPr>
          <p:spPr bwMode="auto">
            <a:xfrm>
              <a:off x="3855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5" name="Freeform 420"/>
            <p:cNvSpPr>
              <a:spLocks/>
            </p:cNvSpPr>
            <p:nvPr/>
          </p:nvSpPr>
          <p:spPr bwMode="auto">
            <a:xfrm>
              <a:off x="3854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6" name="Freeform 421"/>
            <p:cNvSpPr>
              <a:spLocks/>
            </p:cNvSpPr>
            <p:nvPr/>
          </p:nvSpPr>
          <p:spPr bwMode="auto">
            <a:xfrm>
              <a:off x="3648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7" name="Freeform 422"/>
            <p:cNvSpPr>
              <a:spLocks/>
            </p:cNvSpPr>
            <p:nvPr/>
          </p:nvSpPr>
          <p:spPr bwMode="auto">
            <a:xfrm>
              <a:off x="3647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8" name="Freeform 423"/>
            <p:cNvSpPr>
              <a:spLocks/>
            </p:cNvSpPr>
            <p:nvPr/>
          </p:nvSpPr>
          <p:spPr bwMode="auto">
            <a:xfrm>
              <a:off x="3855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9" name="Freeform 424"/>
            <p:cNvSpPr>
              <a:spLocks/>
            </p:cNvSpPr>
            <p:nvPr/>
          </p:nvSpPr>
          <p:spPr bwMode="auto">
            <a:xfrm>
              <a:off x="3854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0" name="Freeform 425"/>
            <p:cNvSpPr>
              <a:spLocks/>
            </p:cNvSpPr>
            <p:nvPr/>
          </p:nvSpPr>
          <p:spPr bwMode="auto">
            <a:xfrm>
              <a:off x="3648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1" name="Freeform 426"/>
            <p:cNvSpPr>
              <a:spLocks/>
            </p:cNvSpPr>
            <p:nvPr/>
          </p:nvSpPr>
          <p:spPr bwMode="auto">
            <a:xfrm>
              <a:off x="3647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2" name="Freeform 427"/>
            <p:cNvSpPr>
              <a:spLocks/>
            </p:cNvSpPr>
            <p:nvPr/>
          </p:nvSpPr>
          <p:spPr bwMode="auto">
            <a:xfrm>
              <a:off x="3855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3" name="Freeform 428"/>
            <p:cNvSpPr>
              <a:spLocks/>
            </p:cNvSpPr>
            <p:nvPr/>
          </p:nvSpPr>
          <p:spPr bwMode="auto">
            <a:xfrm>
              <a:off x="3854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4" name="Freeform 429"/>
            <p:cNvSpPr>
              <a:spLocks/>
            </p:cNvSpPr>
            <p:nvPr/>
          </p:nvSpPr>
          <p:spPr bwMode="auto">
            <a:xfrm>
              <a:off x="391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5" name="Freeform 430"/>
            <p:cNvSpPr>
              <a:spLocks/>
            </p:cNvSpPr>
            <p:nvPr/>
          </p:nvSpPr>
          <p:spPr bwMode="auto">
            <a:xfrm>
              <a:off x="391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6" name="Freeform 431"/>
            <p:cNvSpPr>
              <a:spLocks/>
            </p:cNvSpPr>
            <p:nvPr/>
          </p:nvSpPr>
          <p:spPr bwMode="auto">
            <a:xfrm>
              <a:off x="4120" y="277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7" name="Freeform 432"/>
            <p:cNvSpPr>
              <a:spLocks/>
            </p:cNvSpPr>
            <p:nvPr/>
          </p:nvSpPr>
          <p:spPr bwMode="auto">
            <a:xfrm>
              <a:off x="4119" y="277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8" name="Freeform 433"/>
            <p:cNvSpPr>
              <a:spLocks/>
            </p:cNvSpPr>
            <p:nvPr/>
          </p:nvSpPr>
          <p:spPr bwMode="auto">
            <a:xfrm>
              <a:off x="391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3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9" name="Freeform 434"/>
            <p:cNvSpPr>
              <a:spLocks/>
            </p:cNvSpPr>
            <p:nvPr/>
          </p:nvSpPr>
          <p:spPr bwMode="auto">
            <a:xfrm>
              <a:off x="391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0" name="Freeform 435"/>
            <p:cNvSpPr>
              <a:spLocks/>
            </p:cNvSpPr>
            <p:nvPr/>
          </p:nvSpPr>
          <p:spPr bwMode="auto">
            <a:xfrm>
              <a:off x="4120" y="2433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1" name="Freeform 436"/>
            <p:cNvSpPr>
              <a:spLocks/>
            </p:cNvSpPr>
            <p:nvPr/>
          </p:nvSpPr>
          <p:spPr bwMode="auto">
            <a:xfrm>
              <a:off x="4119" y="2433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2" name="Freeform 437"/>
            <p:cNvSpPr>
              <a:spLocks/>
            </p:cNvSpPr>
            <p:nvPr/>
          </p:nvSpPr>
          <p:spPr bwMode="auto">
            <a:xfrm>
              <a:off x="391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3" name="Freeform 438"/>
            <p:cNvSpPr>
              <a:spLocks/>
            </p:cNvSpPr>
            <p:nvPr/>
          </p:nvSpPr>
          <p:spPr bwMode="auto">
            <a:xfrm>
              <a:off x="391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4" name="Freeform 439"/>
            <p:cNvSpPr>
              <a:spLocks/>
            </p:cNvSpPr>
            <p:nvPr/>
          </p:nvSpPr>
          <p:spPr bwMode="auto">
            <a:xfrm>
              <a:off x="4120" y="2054"/>
              <a:ext cx="78" cy="300"/>
            </a:xfrm>
            <a:custGeom>
              <a:avLst/>
              <a:gdLst>
                <a:gd name="T0" fmla="*/ 42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2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2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5" name="Freeform 440"/>
            <p:cNvSpPr>
              <a:spLocks/>
            </p:cNvSpPr>
            <p:nvPr/>
          </p:nvSpPr>
          <p:spPr bwMode="auto">
            <a:xfrm>
              <a:off x="4119" y="2054"/>
              <a:ext cx="85" cy="308"/>
            </a:xfrm>
            <a:custGeom>
              <a:avLst/>
              <a:gdLst>
                <a:gd name="T0" fmla="*/ 45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5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5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6" name="Freeform 441"/>
            <p:cNvSpPr>
              <a:spLocks/>
            </p:cNvSpPr>
            <p:nvPr/>
          </p:nvSpPr>
          <p:spPr bwMode="auto">
            <a:xfrm>
              <a:off x="3913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3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7" name="Freeform 442"/>
            <p:cNvSpPr>
              <a:spLocks/>
            </p:cNvSpPr>
            <p:nvPr/>
          </p:nvSpPr>
          <p:spPr bwMode="auto">
            <a:xfrm>
              <a:off x="3912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29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8" name="Freeform 443"/>
            <p:cNvSpPr>
              <a:spLocks/>
            </p:cNvSpPr>
            <p:nvPr/>
          </p:nvSpPr>
          <p:spPr bwMode="auto">
            <a:xfrm>
              <a:off x="4120" y="1704"/>
              <a:ext cx="78" cy="301"/>
            </a:xfrm>
            <a:custGeom>
              <a:avLst/>
              <a:gdLst>
                <a:gd name="T0" fmla="*/ 42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2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2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9" name="Freeform 444"/>
            <p:cNvSpPr>
              <a:spLocks/>
            </p:cNvSpPr>
            <p:nvPr/>
          </p:nvSpPr>
          <p:spPr bwMode="auto">
            <a:xfrm>
              <a:off x="4119" y="1704"/>
              <a:ext cx="85" cy="309"/>
            </a:xfrm>
            <a:custGeom>
              <a:avLst/>
              <a:gdLst>
                <a:gd name="T0" fmla="*/ 45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5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5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0" name="Freeform 445"/>
            <p:cNvSpPr>
              <a:spLocks/>
            </p:cNvSpPr>
            <p:nvPr/>
          </p:nvSpPr>
          <p:spPr bwMode="auto">
            <a:xfrm>
              <a:off x="3913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3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1" name="Freeform 446"/>
            <p:cNvSpPr>
              <a:spLocks/>
            </p:cNvSpPr>
            <p:nvPr/>
          </p:nvSpPr>
          <p:spPr bwMode="auto">
            <a:xfrm>
              <a:off x="3912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29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29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2" name="Freeform 447"/>
            <p:cNvSpPr>
              <a:spLocks/>
            </p:cNvSpPr>
            <p:nvPr/>
          </p:nvSpPr>
          <p:spPr bwMode="auto">
            <a:xfrm>
              <a:off x="4120" y="1337"/>
              <a:ext cx="78" cy="299"/>
            </a:xfrm>
            <a:custGeom>
              <a:avLst/>
              <a:gdLst>
                <a:gd name="T0" fmla="*/ 42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2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2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3" name="Freeform 448"/>
            <p:cNvSpPr>
              <a:spLocks/>
            </p:cNvSpPr>
            <p:nvPr/>
          </p:nvSpPr>
          <p:spPr bwMode="auto">
            <a:xfrm>
              <a:off x="4119" y="1337"/>
              <a:ext cx="85" cy="307"/>
            </a:xfrm>
            <a:custGeom>
              <a:avLst/>
              <a:gdLst>
                <a:gd name="T0" fmla="*/ 45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5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5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4" name="Freeform 449"/>
            <p:cNvSpPr>
              <a:spLocks/>
            </p:cNvSpPr>
            <p:nvPr/>
          </p:nvSpPr>
          <p:spPr bwMode="auto">
            <a:xfrm>
              <a:off x="4183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5" name="Freeform 450"/>
            <p:cNvSpPr>
              <a:spLocks/>
            </p:cNvSpPr>
            <p:nvPr/>
          </p:nvSpPr>
          <p:spPr bwMode="auto">
            <a:xfrm>
              <a:off x="4182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6" name="Freeform 451"/>
            <p:cNvSpPr>
              <a:spLocks/>
            </p:cNvSpPr>
            <p:nvPr/>
          </p:nvSpPr>
          <p:spPr bwMode="auto">
            <a:xfrm>
              <a:off x="4391" y="277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7" name="Freeform 452"/>
            <p:cNvSpPr>
              <a:spLocks/>
            </p:cNvSpPr>
            <p:nvPr/>
          </p:nvSpPr>
          <p:spPr bwMode="auto">
            <a:xfrm>
              <a:off x="4390" y="277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8" name="Freeform 453"/>
            <p:cNvSpPr>
              <a:spLocks/>
            </p:cNvSpPr>
            <p:nvPr/>
          </p:nvSpPr>
          <p:spPr bwMode="auto">
            <a:xfrm>
              <a:off x="4183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7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9" name="Freeform 454"/>
            <p:cNvSpPr>
              <a:spLocks/>
            </p:cNvSpPr>
            <p:nvPr/>
          </p:nvSpPr>
          <p:spPr bwMode="auto">
            <a:xfrm>
              <a:off x="4182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0" name="Freeform 455"/>
            <p:cNvSpPr>
              <a:spLocks/>
            </p:cNvSpPr>
            <p:nvPr/>
          </p:nvSpPr>
          <p:spPr bwMode="auto">
            <a:xfrm>
              <a:off x="4391" y="2433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1" name="Freeform 456"/>
            <p:cNvSpPr>
              <a:spLocks/>
            </p:cNvSpPr>
            <p:nvPr/>
          </p:nvSpPr>
          <p:spPr bwMode="auto">
            <a:xfrm>
              <a:off x="4390" y="2433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2" name="Freeform 457"/>
            <p:cNvSpPr>
              <a:spLocks/>
            </p:cNvSpPr>
            <p:nvPr/>
          </p:nvSpPr>
          <p:spPr bwMode="auto">
            <a:xfrm>
              <a:off x="4183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3" name="Freeform 458"/>
            <p:cNvSpPr>
              <a:spLocks/>
            </p:cNvSpPr>
            <p:nvPr/>
          </p:nvSpPr>
          <p:spPr bwMode="auto">
            <a:xfrm>
              <a:off x="4182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4" name="Freeform 459"/>
            <p:cNvSpPr>
              <a:spLocks/>
            </p:cNvSpPr>
            <p:nvPr/>
          </p:nvSpPr>
          <p:spPr bwMode="auto">
            <a:xfrm>
              <a:off x="4391" y="2054"/>
              <a:ext cx="77" cy="300"/>
            </a:xfrm>
            <a:custGeom>
              <a:avLst/>
              <a:gdLst>
                <a:gd name="T0" fmla="*/ 41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1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1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1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5" name="Freeform 460"/>
            <p:cNvSpPr>
              <a:spLocks/>
            </p:cNvSpPr>
            <p:nvPr/>
          </p:nvSpPr>
          <p:spPr bwMode="auto">
            <a:xfrm>
              <a:off x="4390" y="2054"/>
              <a:ext cx="84" cy="308"/>
            </a:xfrm>
            <a:custGeom>
              <a:avLst/>
              <a:gdLst>
                <a:gd name="T0" fmla="*/ 44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4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4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6" name="Freeform 461"/>
            <p:cNvSpPr>
              <a:spLocks/>
            </p:cNvSpPr>
            <p:nvPr/>
          </p:nvSpPr>
          <p:spPr bwMode="auto">
            <a:xfrm>
              <a:off x="4183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7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7" name="Freeform 462"/>
            <p:cNvSpPr>
              <a:spLocks/>
            </p:cNvSpPr>
            <p:nvPr/>
          </p:nvSpPr>
          <p:spPr bwMode="auto">
            <a:xfrm>
              <a:off x="4182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8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8" name="Freeform 463"/>
            <p:cNvSpPr>
              <a:spLocks/>
            </p:cNvSpPr>
            <p:nvPr/>
          </p:nvSpPr>
          <p:spPr bwMode="auto">
            <a:xfrm>
              <a:off x="4391" y="1704"/>
              <a:ext cx="77" cy="301"/>
            </a:xfrm>
            <a:custGeom>
              <a:avLst/>
              <a:gdLst>
                <a:gd name="T0" fmla="*/ 41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1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1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1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9" name="Freeform 464"/>
            <p:cNvSpPr>
              <a:spLocks/>
            </p:cNvSpPr>
            <p:nvPr/>
          </p:nvSpPr>
          <p:spPr bwMode="auto">
            <a:xfrm>
              <a:off x="4390" y="1704"/>
              <a:ext cx="84" cy="309"/>
            </a:xfrm>
            <a:custGeom>
              <a:avLst/>
              <a:gdLst>
                <a:gd name="T0" fmla="*/ 44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4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4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0" name="Freeform 465"/>
            <p:cNvSpPr>
              <a:spLocks/>
            </p:cNvSpPr>
            <p:nvPr/>
          </p:nvSpPr>
          <p:spPr bwMode="auto">
            <a:xfrm>
              <a:off x="4183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7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7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1" name="Freeform 466"/>
            <p:cNvSpPr>
              <a:spLocks/>
            </p:cNvSpPr>
            <p:nvPr/>
          </p:nvSpPr>
          <p:spPr bwMode="auto">
            <a:xfrm>
              <a:off x="4182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8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8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2" name="Freeform 467"/>
            <p:cNvSpPr>
              <a:spLocks/>
            </p:cNvSpPr>
            <p:nvPr/>
          </p:nvSpPr>
          <p:spPr bwMode="auto">
            <a:xfrm>
              <a:off x="4391" y="1337"/>
              <a:ext cx="77" cy="299"/>
            </a:xfrm>
            <a:custGeom>
              <a:avLst/>
              <a:gdLst>
                <a:gd name="T0" fmla="*/ 41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1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1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1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3" name="Freeform 468"/>
            <p:cNvSpPr>
              <a:spLocks/>
            </p:cNvSpPr>
            <p:nvPr/>
          </p:nvSpPr>
          <p:spPr bwMode="auto">
            <a:xfrm>
              <a:off x="4390" y="1337"/>
              <a:ext cx="84" cy="307"/>
            </a:xfrm>
            <a:custGeom>
              <a:avLst/>
              <a:gdLst>
                <a:gd name="T0" fmla="*/ 44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4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4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4" name="Freeform 469"/>
            <p:cNvSpPr>
              <a:spLocks/>
            </p:cNvSpPr>
            <p:nvPr/>
          </p:nvSpPr>
          <p:spPr bwMode="auto">
            <a:xfrm>
              <a:off x="4448" y="277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5" name="Freeform 470"/>
            <p:cNvSpPr>
              <a:spLocks/>
            </p:cNvSpPr>
            <p:nvPr/>
          </p:nvSpPr>
          <p:spPr bwMode="auto">
            <a:xfrm>
              <a:off x="4447" y="277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6" name="Freeform 471"/>
            <p:cNvSpPr>
              <a:spLocks/>
            </p:cNvSpPr>
            <p:nvPr/>
          </p:nvSpPr>
          <p:spPr bwMode="auto">
            <a:xfrm>
              <a:off x="4656" y="277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7" name="Freeform 472"/>
            <p:cNvSpPr>
              <a:spLocks/>
            </p:cNvSpPr>
            <p:nvPr/>
          </p:nvSpPr>
          <p:spPr bwMode="auto">
            <a:xfrm>
              <a:off x="4655" y="2774"/>
              <a:ext cx="85" cy="309"/>
            </a:xfrm>
            <a:custGeom>
              <a:avLst/>
              <a:gdLst>
                <a:gd name="T0" fmla="*/ 44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4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4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8" name="Freeform 473"/>
            <p:cNvSpPr>
              <a:spLocks/>
            </p:cNvSpPr>
            <p:nvPr/>
          </p:nvSpPr>
          <p:spPr bwMode="auto">
            <a:xfrm>
              <a:off x="4448" y="2433"/>
              <a:ext cx="286" cy="52"/>
            </a:xfrm>
            <a:custGeom>
              <a:avLst/>
              <a:gdLst>
                <a:gd name="T0" fmla="*/ 0 w 286"/>
                <a:gd name="T1" fmla="*/ 33 h 52"/>
                <a:gd name="T2" fmla="*/ 36 w 286"/>
                <a:gd name="T3" fmla="*/ 0 h 52"/>
                <a:gd name="T4" fmla="*/ 285 w 286"/>
                <a:gd name="T5" fmla="*/ 0 h 52"/>
                <a:gd name="T6" fmla="*/ 224 w 286"/>
                <a:gd name="T7" fmla="*/ 51 h 52"/>
                <a:gd name="T8" fmla="*/ 0 w 286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2"/>
                <a:gd name="T17" fmla="*/ 286 w 28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2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9" name="Freeform 474"/>
            <p:cNvSpPr>
              <a:spLocks/>
            </p:cNvSpPr>
            <p:nvPr/>
          </p:nvSpPr>
          <p:spPr bwMode="auto">
            <a:xfrm>
              <a:off x="4447" y="2433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0" name="Freeform 475"/>
            <p:cNvSpPr>
              <a:spLocks/>
            </p:cNvSpPr>
            <p:nvPr/>
          </p:nvSpPr>
          <p:spPr bwMode="auto">
            <a:xfrm>
              <a:off x="4656" y="2433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1" name="Freeform 476"/>
            <p:cNvSpPr>
              <a:spLocks/>
            </p:cNvSpPr>
            <p:nvPr/>
          </p:nvSpPr>
          <p:spPr bwMode="auto">
            <a:xfrm>
              <a:off x="4655" y="2433"/>
              <a:ext cx="85" cy="307"/>
            </a:xfrm>
            <a:custGeom>
              <a:avLst/>
              <a:gdLst>
                <a:gd name="T0" fmla="*/ 44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4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4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2" name="Freeform 477"/>
            <p:cNvSpPr>
              <a:spLocks/>
            </p:cNvSpPr>
            <p:nvPr/>
          </p:nvSpPr>
          <p:spPr bwMode="auto">
            <a:xfrm>
              <a:off x="4448" y="2054"/>
              <a:ext cx="286" cy="51"/>
            </a:xfrm>
            <a:custGeom>
              <a:avLst/>
              <a:gdLst>
                <a:gd name="T0" fmla="*/ 0 w 286"/>
                <a:gd name="T1" fmla="*/ 33 h 51"/>
                <a:gd name="T2" fmla="*/ 36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3" name="Freeform 478"/>
            <p:cNvSpPr>
              <a:spLocks/>
            </p:cNvSpPr>
            <p:nvPr/>
          </p:nvSpPr>
          <p:spPr bwMode="auto">
            <a:xfrm>
              <a:off x="4447" y="2054"/>
              <a:ext cx="293" cy="59"/>
            </a:xfrm>
            <a:custGeom>
              <a:avLst/>
              <a:gdLst>
                <a:gd name="T0" fmla="*/ 0 w 293"/>
                <a:gd name="T1" fmla="*/ 39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9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4" name="Freeform 479"/>
            <p:cNvSpPr>
              <a:spLocks/>
            </p:cNvSpPr>
            <p:nvPr/>
          </p:nvSpPr>
          <p:spPr bwMode="auto">
            <a:xfrm>
              <a:off x="4656" y="2054"/>
              <a:ext cx="78" cy="300"/>
            </a:xfrm>
            <a:custGeom>
              <a:avLst/>
              <a:gdLst>
                <a:gd name="T0" fmla="*/ 40 w 78"/>
                <a:gd name="T1" fmla="*/ 299 h 300"/>
                <a:gd name="T2" fmla="*/ 0 w 78"/>
                <a:gd name="T3" fmla="*/ 81 h 300"/>
                <a:gd name="T4" fmla="*/ 77 w 78"/>
                <a:gd name="T5" fmla="*/ 0 h 300"/>
                <a:gd name="T6" fmla="*/ 77 w 78"/>
                <a:gd name="T7" fmla="*/ 267 h 300"/>
                <a:gd name="T8" fmla="*/ 40 w 7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0"/>
                <a:gd name="T17" fmla="*/ 78 w 7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0">
                  <a:moveTo>
                    <a:pt x="40" y="299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7"/>
                  </a:lnTo>
                  <a:lnTo>
                    <a:pt x="40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5" name="Freeform 480"/>
            <p:cNvSpPr>
              <a:spLocks/>
            </p:cNvSpPr>
            <p:nvPr/>
          </p:nvSpPr>
          <p:spPr bwMode="auto">
            <a:xfrm>
              <a:off x="4655" y="2054"/>
              <a:ext cx="85" cy="308"/>
            </a:xfrm>
            <a:custGeom>
              <a:avLst/>
              <a:gdLst>
                <a:gd name="T0" fmla="*/ 44 w 85"/>
                <a:gd name="T1" fmla="*/ 307 h 308"/>
                <a:gd name="T2" fmla="*/ 0 w 85"/>
                <a:gd name="T3" fmla="*/ 83 h 308"/>
                <a:gd name="T4" fmla="*/ 84 w 85"/>
                <a:gd name="T5" fmla="*/ 0 h 308"/>
                <a:gd name="T6" fmla="*/ 84 w 85"/>
                <a:gd name="T7" fmla="*/ 274 h 308"/>
                <a:gd name="T8" fmla="*/ 44 w 85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8"/>
                <a:gd name="T17" fmla="*/ 85 w 8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8">
                  <a:moveTo>
                    <a:pt x="44" y="307"/>
                  </a:moveTo>
                  <a:lnTo>
                    <a:pt x="0" y="83"/>
                  </a:lnTo>
                  <a:lnTo>
                    <a:pt x="84" y="0"/>
                  </a:lnTo>
                  <a:lnTo>
                    <a:pt x="84" y="274"/>
                  </a:lnTo>
                  <a:lnTo>
                    <a:pt x="44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6" name="Freeform 481"/>
            <p:cNvSpPr>
              <a:spLocks/>
            </p:cNvSpPr>
            <p:nvPr/>
          </p:nvSpPr>
          <p:spPr bwMode="auto">
            <a:xfrm>
              <a:off x="4448" y="1704"/>
              <a:ext cx="286" cy="53"/>
            </a:xfrm>
            <a:custGeom>
              <a:avLst/>
              <a:gdLst>
                <a:gd name="T0" fmla="*/ 0 w 286"/>
                <a:gd name="T1" fmla="*/ 33 h 53"/>
                <a:gd name="T2" fmla="*/ 36 w 286"/>
                <a:gd name="T3" fmla="*/ 0 h 53"/>
                <a:gd name="T4" fmla="*/ 285 w 286"/>
                <a:gd name="T5" fmla="*/ 0 h 53"/>
                <a:gd name="T6" fmla="*/ 224 w 286"/>
                <a:gd name="T7" fmla="*/ 52 h 53"/>
                <a:gd name="T8" fmla="*/ 0 w 28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3"/>
                <a:gd name="T17" fmla="*/ 286 w 28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3">
                  <a:moveTo>
                    <a:pt x="0" y="33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7" name="Freeform 482"/>
            <p:cNvSpPr>
              <a:spLocks/>
            </p:cNvSpPr>
            <p:nvPr/>
          </p:nvSpPr>
          <p:spPr bwMode="auto">
            <a:xfrm>
              <a:off x="4447" y="1704"/>
              <a:ext cx="293" cy="61"/>
            </a:xfrm>
            <a:custGeom>
              <a:avLst/>
              <a:gdLst>
                <a:gd name="T0" fmla="*/ 0 w 293"/>
                <a:gd name="T1" fmla="*/ 38 h 61"/>
                <a:gd name="T2" fmla="*/ 37 w 293"/>
                <a:gd name="T3" fmla="*/ 0 h 61"/>
                <a:gd name="T4" fmla="*/ 292 w 293"/>
                <a:gd name="T5" fmla="*/ 0 h 61"/>
                <a:gd name="T6" fmla="*/ 230 w 293"/>
                <a:gd name="T7" fmla="*/ 60 h 61"/>
                <a:gd name="T8" fmla="*/ 0 w 293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61"/>
                <a:gd name="T17" fmla="*/ 293 w 29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61">
                  <a:moveTo>
                    <a:pt x="0" y="38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8" name="Freeform 483"/>
            <p:cNvSpPr>
              <a:spLocks/>
            </p:cNvSpPr>
            <p:nvPr/>
          </p:nvSpPr>
          <p:spPr bwMode="auto">
            <a:xfrm>
              <a:off x="4656" y="1704"/>
              <a:ext cx="78" cy="301"/>
            </a:xfrm>
            <a:custGeom>
              <a:avLst/>
              <a:gdLst>
                <a:gd name="T0" fmla="*/ 40 w 78"/>
                <a:gd name="T1" fmla="*/ 300 h 301"/>
                <a:gd name="T2" fmla="*/ 0 w 78"/>
                <a:gd name="T3" fmla="*/ 81 h 301"/>
                <a:gd name="T4" fmla="*/ 77 w 78"/>
                <a:gd name="T5" fmla="*/ 0 h 301"/>
                <a:gd name="T6" fmla="*/ 77 w 78"/>
                <a:gd name="T7" fmla="*/ 268 h 301"/>
                <a:gd name="T8" fmla="*/ 40 w 78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1"/>
                <a:gd name="T17" fmla="*/ 78 w 78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1">
                  <a:moveTo>
                    <a:pt x="40" y="300"/>
                  </a:moveTo>
                  <a:lnTo>
                    <a:pt x="0" y="81"/>
                  </a:lnTo>
                  <a:lnTo>
                    <a:pt x="77" y="0"/>
                  </a:lnTo>
                  <a:lnTo>
                    <a:pt x="77" y="268"/>
                  </a:lnTo>
                  <a:lnTo>
                    <a:pt x="40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9" name="Freeform 484"/>
            <p:cNvSpPr>
              <a:spLocks/>
            </p:cNvSpPr>
            <p:nvPr/>
          </p:nvSpPr>
          <p:spPr bwMode="auto">
            <a:xfrm>
              <a:off x="4655" y="1704"/>
              <a:ext cx="85" cy="309"/>
            </a:xfrm>
            <a:custGeom>
              <a:avLst/>
              <a:gdLst>
                <a:gd name="T0" fmla="*/ 44 w 85"/>
                <a:gd name="T1" fmla="*/ 308 h 309"/>
                <a:gd name="T2" fmla="*/ 0 w 85"/>
                <a:gd name="T3" fmla="*/ 84 h 309"/>
                <a:gd name="T4" fmla="*/ 84 w 85"/>
                <a:gd name="T5" fmla="*/ 0 h 309"/>
                <a:gd name="T6" fmla="*/ 84 w 85"/>
                <a:gd name="T7" fmla="*/ 275 h 309"/>
                <a:gd name="T8" fmla="*/ 44 w 85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9"/>
                <a:gd name="T17" fmla="*/ 85 w 85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9">
                  <a:moveTo>
                    <a:pt x="44" y="308"/>
                  </a:moveTo>
                  <a:lnTo>
                    <a:pt x="0" y="84"/>
                  </a:lnTo>
                  <a:lnTo>
                    <a:pt x="84" y="0"/>
                  </a:lnTo>
                  <a:lnTo>
                    <a:pt x="84" y="275"/>
                  </a:lnTo>
                  <a:lnTo>
                    <a:pt x="44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0" name="Freeform 485"/>
            <p:cNvSpPr>
              <a:spLocks/>
            </p:cNvSpPr>
            <p:nvPr/>
          </p:nvSpPr>
          <p:spPr bwMode="auto">
            <a:xfrm>
              <a:off x="4448" y="1337"/>
              <a:ext cx="286" cy="51"/>
            </a:xfrm>
            <a:custGeom>
              <a:avLst/>
              <a:gdLst>
                <a:gd name="T0" fmla="*/ 0 w 286"/>
                <a:gd name="T1" fmla="*/ 32 h 51"/>
                <a:gd name="T2" fmla="*/ 36 w 286"/>
                <a:gd name="T3" fmla="*/ 0 h 51"/>
                <a:gd name="T4" fmla="*/ 285 w 286"/>
                <a:gd name="T5" fmla="*/ 0 h 51"/>
                <a:gd name="T6" fmla="*/ 224 w 286"/>
                <a:gd name="T7" fmla="*/ 50 h 51"/>
                <a:gd name="T8" fmla="*/ 0 w 286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51"/>
                <a:gd name="T17" fmla="*/ 286 w 28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51">
                  <a:moveTo>
                    <a:pt x="0" y="32"/>
                  </a:moveTo>
                  <a:lnTo>
                    <a:pt x="36" y="0"/>
                  </a:lnTo>
                  <a:lnTo>
                    <a:pt x="285" y="0"/>
                  </a:lnTo>
                  <a:lnTo>
                    <a:pt x="224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1" name="Freeform 486"/>
            <p:cNvSpPr>
              <a:spLocks/>
            </p:cNvSpPr>
            <p:nvPr/>
          </p:nvSpPr>
          <p:spPr bwMode="auto">
            <a:xfrm>
              <a:off x="4447" y="1337"/>
              <a:ext cx="293" cy="59"/>
            </a:xfrm>
            <a:custGeom>
              <a:avLst/>
              <a:gdLst>
                <a:gd name="T0" fmla="*/ 0 w 293"/>
                <a:gd name="T1" fmla="*/ 37 h 59"/>
                <a:gd name="T2" fmla="*/ 37 w 293"/>
                <a:gd name="T3" fmla="*/ 0 h 59"/>
                <a:gd name="T4" fmla="*/ 292 w 293"/>
                <a:gd name="T5" fmla="*/ 0 h 59"/>
                <a:gd name="T6" fmla="*/ 230 w 293"/>
                <a:gd name="T7" fmla="*/ 58 h 59"/>
                <a:gd name="T8" fmla="*/ 0 w 293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59"/>
                <a:gd name="T17" fmla="*/ 293 w 29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59">
                  <a:moveTo>
                    <a:pt x="0" y="37"/>
                  </a:moveTo>
                  <a:lnTo>
                    <a:pt x="37" y="0"/>
                  </a:lnTo>
                  <a:lnTo>
                    <a:pt x="292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2" name="Freeform 487"/>
            <p:cNvSpPr>
              <a:spLocks/>
            </p:cNvSpPr>
            <p:nvPr/>
          </p:nvSpPr>
          <p:spPr bwMode="auto">
            <a:xfrm>
              <a:off x="4656" y="1337"/>
              <a:ext cx="78" cy="299"/>
            </a:xfrm>
            <a:custGeom>
              <a:avLst/>
              <a:gdLst>
                <a:gd name="T0" fmla="*/ 40 w 78"/>
                <a:gd name="T1" fmla="*/ 298 h 299"/>
                <a:gd name="T2" fmla="*/ 0 w 78"/>
                <a:gd name="T3" fmla="*/ 80 h 299"/>
                <a:gd name="T4" fmla="*/ 77 w 78"/>
                <a:gd name="T5" fmla="*/ 0 h 299"/>
                <a:gd name="T6" fmla="*/ 77 w 78"/>
                <a:gd name="T7" fmla="*/ 266 h 299"/>
                <a:gd name="T8" fmla="*/ 40 w 78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99"/>
                <a:gd name="T17" fmla="*/ 78 w 7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99">
                  <a:moveTo>
                    <a:pt x="40" y="298"/>
                  </a:moveTo>
                  <a:lnTo>
                    <a:pt x="0" y="80"/>
                  </a:lnTo>
                  <a:lnTo>
                    <a:pt x="77" y="0"/>
                  </a:lnTo>
                  <a:lnTo>
                    <a:pt x="77" y="266"/>
                  </a:lnTo>
                  <a:lnTo>
                    <a:pt x="40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3" name="Freeform 488"/>
            <p:cNvSpPr>
              <a:spLocks/>
            </p:cNvSpPr>
            <p:nvPr/>
          </p:nvSpPr>
          <p:spPr bwMode="auto">
            <a:xfrm>
              <a:off x="4655" y="1337"/>
              <a:ext cx="85" cy="307"/>
            </a:xfrm>
            <a:custGeom>
              <a:avLst/>
              <a:gdLst>
                <a:gd name="T0" fmla="*/ 44 w 85"/>
                <a:gd name="T1" fmla="*/ 306 h 307"/>
                <a:gd name="T2" fmla="*/ 0 w 85"/>
                <a:gd name="T3" fmla="*/ 82 h 307"/>
                <a:gd name="T4" fmla="*/ 84 w 85"/>
                <a:gd name="T5" fmla="*/ 0 h 307"/>
                <a:gd name="T6" fmla="*/ 84 w 85"/>
                <a:gd name="T7" fmla="*/ 273 h 307"/>
                <a:gd name="T8" fmla="*/ 44 w 85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07"/>
                <a:gd name="T17" fmla="*/ 85 w 85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07">
                  <a:moveTo>
                    <a:pt x="44" y="30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84" y="273"/>
                  </a:lnTo>
                  <a:lnTo>
                    <a:pt x="44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4" name="Freeform 489"/>
            <p:cNvSpPr>
              <a:spLocks/>
            </p:cNvSpPr>
            <p:nvPr/>
          </p:nvSpPr>
          <p:spPr bwMode="auto">
            <a:xfrm>
              <a:off x="4712" y="277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5" name="Freeform 490"/>
            <p:cNvSpPr>
              <a:spLocks/>
            </p:cNvSpPr>
            <p:nvPr/>
          </p:nvSpPr>
          <p:spPr bwMode="auto">
            <a:xfrm>
              <a:off x="4711" y="277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6" name="Freeform 491"/>
            <p:cNvSpPr>
              <a:spLocks/>
            </p:cNvSpPr>
            <p:nvPr/>
          </p:nvSpPr>
          <p:spPr bwMode="auto">
            <a:xfrm>
              <a:off x="4920" y="277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7" name="Freeform 492"/>
            <p:cNvSpPr>
              <a:spLocks/>
            </p:cNvSpPr>
            <p:nvPr/>
          </p:nvSpPr>
          <p:spPr bwMode="auto">
            <a:xfrm>
              <a:off x="4919" y="277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8" name="Freeform 493"/>
            <p:cNvSpPr>
              <a:spLocks/>
            </p:cNvSpPr>
            <p:nvPr/>
          </p:nvSpPr>
          <p:spPr bwMode="auto">
            <a:xfrm>
              <a:off x="4712" y="2433"/>
              <a:ext cx="285" cy="52"/>
            </a:xfrm>
            <a:custGeom>
              <a:avLst/>
              <a:gdLst>
                <a:gd name="T0" fmla="*/ 0 w 285"/>
                <a:gd name="T1" fmla="*/ 33 h 52"/>
                <a:gd name="T2" fmla="*/ 36 w 285"/>
                <a:gd name="T3" fmla="*/ 0 h 52"/>
                <a:gd name="T4" fmla="*/ 284 w 285"/>
                <a:gd name="T5" fmla="*/ 0 h 52"/>
                <a:gd name="T6" fmla="*/ 225 w 285"/>
                <a:gd name="T7" fmla="*/ 51 h 52"/>
                <a:gd name="T8" fmla="*/ 0 w 285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2"/>
                <a:gd name="T17" fmla="*/ 285 w 28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2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9" name="Freeform 494"/>
            <p:cNvSpPr>
              <a:spLocks/>
            </p:cNvSpPr>
            <p:nvPr/>
          </p:nvSpPr>
          <p:spPr bwMode="auto">
            <a:xfrm>
              <a:off x="4711" y="2433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0" name="Freeform 495"/>
            <p:cNvSpPr>
              <a:spLocks/>
            </p:cNvSpPr>
            <p:nvPr/>
          </p:nvSpPr>
          <p:spPr bwMode="auto">
            <a:xfrm>
              <a:off x="4920" y="2433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1" name="Freeform 496"/>
            <p:cNvSpPr>
              <a:spLocks/>
            </p:cNvSpPr>
            <p:nvPr/>
          </p:nvSpPr>
          <p:spPr bwMode="auto">
            <a:xfrm>
              <a:off x="4919" y="2433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2" name="Freeform 497"/>
            <p:cNvSpPr>
              <a:spLocks/>
            </p:cNvSpPr>
            <p:nvPr/>
          </p:nvSpPr>
          <p:spPr bwMode="auto">
            <a:xfrm>
              <a:off x="4712" y="2054"/>
              <a:ext cx="285" cy="51"/>
            </a:xfrm>
            <a:custGeom>
              <a:avLst/>
              <a:gdLst>
                <a:gd name="T0" fmla="*/ 0 w 285"/>
                <a:gd name="T1" fmla="*/ 33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3" name="Freeform 498"/>
            <p:cNvSpPr>
              <a:spLocks/>
            </p:cNvSpPr>
            <p:nvPr/>
          </p:nvSpPr>
          <p:spPr bwMode="auto">
            <a:xfrm>
              <a:off x="4711" y="2054"/>
              <a:ext cx="292" cy="59"/>
            </a:xfrm>
            <a:custGeom>
              <a:avLst/>
              <a:gdLst>
                <a:gd name="T0" fmla="*/ 0 w 292"/>
                <a:gd name="T1" fmla="*/ 39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9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4" name="Freeform 499"/>
            <p:cNvSpPr>
              <a:spLocks/>
            </p:cNvSpPr>
            <p:nvPr/>
          </p:nvSpPr>
          <p:spPr bwMode="auto">
            <a:xfrm>
              <a:off x="4920" y="2054"/>
              <a:ext cx="77" cy="300"/>
            </a:xfrm>
            <a:custGeom>
              <a:avLst/>
              <a:gdLst>
                <a:gd name="T0" fmla="*/ 42 w 77"/>
                <a:gd name="T1" fmla="*/ 299 h 300"/>
                <a:gd name="T2" fmla="*/ 0 w 77"/>
                <a:gd name="T3" fmla="*/ 81 h 300"/>
                <a:gd name="T4" fmla="*/ 76 w 77"/>
                <a:gd name="T5" fmla="*/ 0 h 300"/>
                <a:gd name="T6" fmla="*/ 76 w 77"/>
                <a:gd name="T7" fmla="*/ 267 h 300"/>
                <a:gd name="T8" fmla="*/ 42 w 7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0"/>
                <a:gd name="T17" fmla="*/ 77 w 7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0">
                  <a:moveTo>
                    <a:pt x="42" y="299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7"/>
                  </a:lnTo>
                  <a:lnTo>
                    <a:pt x="42" y="2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5" name="Freeform 500"/>
            <p:cNvSpPr>
              <a:spLocks/>
            </p:cNvSpPr>
            <p:nvPr/>
          </p:nvSpPr>
          <p:spPr bwMode="auto">
            <a:xfrm>
              <a:off x="4919" y="2054"/>
              <a:ext cx="84" cy="308"/>
            </a:xfrm>
            <a:custGeom>
              <a:avLst/>
              <a:gdLst>
                <a:gd name="T0" fmla="*/ 45 w 84"/>
                <a:gd name="T1" fmla="*/ 307 h 308"/>
                <a:gd name="T2" fmla="*/ 0 w 84"/>
                <a:gd name="T3" fmla="*/ 83 h 308"/>
                <a:gd name="T4" fmla="*/ 83 w 84"/>
                <a:gd name="T5" fmla="*/ 0 h 308"/>
                <a:gd name="T6" fmla="*/ 83 w 84"/>
                <a:gd name="T7" fmla="*/ 274 h 308"/>
                <a:gd name="T8" fmla="*/ 45 w 84"/>
                <a:gd name="T9" fmla="*/ 307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8"/>
                <a:gd name="T17" fmla="*/ 84 w 8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8">
                  <a:moveTo>
                    <a:pt x="45" y="30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83" y="274"/>
                  </a:lnTo>
                  <a:lnTo>
                    <a:pt x="45" y="30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6" name="Freeform 501"/>
            <p:cNvSpPr>
              <a:spLocks/>
            </p:cNvSpPr>
            <p:nvPr/>
          </p:nvSpPr>
          <p:spPr bwMode="auto">
            <a:xfrm>
              <a:off x="4712" y="1704"/>
              <a:ext cx="285" cy="53"/>
            </a:xfrm>
            <a:custGeom>
              <a:avLst/>
              <a:gdLst>
                <a:gd name="T0" fmla="*/ 0 w 285"/>
                <a:gd name="T1" fmla="*/ 33 h 53"/>
                <a:gd name="T2" fmla="*/ 36 w 285"/>
                <a:gd name="T3" fmla="*/ 0 h 53"/>
                <a:gd name="T4" fmla="*/ 284 w 285"/>
                <a:gd name="T5" fmla="*/ 0 h 53"/>
                <a:gd name="T6" fmla="*/ 225 w 285"/>
                <a:gd name="T7" fmla="*/ 52 h 53"/>
                <a:gd name="T8" fmla="*/ 0 w 28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3"/>
                <a:gd name="T17" fmla="*/ 285 w 28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3">
                  <a:moveTo>
                    <a:pt x="0" y="33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2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7" name="Freeform 502"/>
            <p:cNvSpPr>
              <a:spLocks/>
            </p:cNvSpPr>
            <p:nvPr/>
          </p:nvSpPr>
          <p:spPr bwMode="auto">
            <a:xfrm>
              <a:off x="4711" y="1704"/>
              <a:ext cx="292" cy="61"/>
            </a:xfrm>
            <a:custGeom>
              <a:avLst/>
              <a:gdLst>
                <a:gd name="T0" fmla="*/ 0 w 292"/>
                <a:gd name="T1" fmla="*/ 38 h 61"/>
                <a:gd name="T2" fmla="*/ 37 w 292"/>
                <a:gd name="T3" fmla="*/ 0 h 61"/>
                <a:gd name="T4" fmla="*/ 291 w 292"/>
                <a:gd name="T5" fmla="*/ 0 h 61"/>
                <a:gd name="T6" fmla="*/ 230 w 292"/>
                <a:gd name="T7" fmla="*/ 60 h 61"/>
                <a:gd name="T8" fmla="*/ 0 w 292"/>
                <a:gd name="T9" fmla="*/ 38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61"/>
                <a:gd name="T17" fmla="*/ 292 w 29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61">
                  <a:moveTo>
                    <a:pt x="0" y="38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60"/>
                  </a:lnTo>
                  <a:lnTo>
                    <a:pt x="0" y="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8" name="Freeform 503"/>
            <p:cNvSpPr>
              <a:spLocks/>
            </p:cNvSpPr>
            <p:nvPr/>
          </p:nvSpPr>
          <p:spPr bwMode="auto">
            <a:xfrm>
              <a:off x="4920" y="1704"/>
              <a:ext cx="77" cy="301"/>
            </a:xfrm>
            <a:custGeom>
              <a:avLst/>
              <a:gdLst>
                <a:gd name="T0" fmla="*/ 42 w 77"/>
                <a:gd name="T1" fmla="*/ 300 h 301"/>
                <a:gd name="T2" fmla="*/ 0 w 77"/>
                <a:gd name="T3" fmla="*/ 81 h 301"/>
                <a:gd name="T4" fmla="*/ 76 w 77"/>
                <a:gd name="T5" fmla="*/ 0 h 301"/>
                <a:gd name="T6" fmla="*/ 76 w 77"/>
                <a:gd name="T7" fmla="*/ 268 h 301"/>
                <a:gd name="T8" fmla="*/ 42 w 77"/>
                <a:gd name="T9" fmla="*/ 30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1"/>
                <a:gd name="T17" fmla="*/ 77 w 7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1">
                  <a:moveTo>
                    <a:pt x="42" y="300"/>
                  </a:moveTo>
                  <a:lnTo>
                    <a:pt x="0" y="81"/>
                  </a:lnTo>
                  <a:lnTo>
                    <a:pt x="76" y="0"/>
                  </a:lnTo>
                  <a:lnTo>
                    <a:pt x="76" y="268"/>
                  </a:lnTo>
                  <a:lnTo>
                    <a:pt x="42" y="30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9" name="Freeform 504"/>
            <p:cNvSpPr>
              <a:spLocks/>
            </p:cNvSpPr>
            <p:nvPr/>
          </p:nvSpPr>
          <p:spPr bwMode="auto">
            <a:xfrm>
              <a:off x="4919" y="1704"/>
              <a:ext cx="84" cy="309"/>
            </a:xfrm>
            <a:custGeom>
              <a:avLst/>
              <a:gdLst>
                <a:gd name="T0" fmla="*/ 45 w 84"/>
                <a:gd name="T1" fmla="*/ 308 h 309"/>
                <a:gd name="T2" fmla="*/ 0 w 84"/>
                <a:gd name="T3" fmla="*/ 84 h 309"/>
                <a:gd name="T4" fmla="*/ 83 w 84"/>
                <a:gd name="T5" fmla="*/ 0 h 309"/>
                <a:gd name="T6" fmla="*/ 83 w 84"/>
                <a:gd name="T7" fmla="*/ 275 h 309"/>
                <a:gd name="T8" fmla="*/ 45 w 84"/>
                <a:gd name="T9" fmla="*/ 308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9"/>
                <a:gd name="T17" fmla="*/ 84 w 84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9">
                  <a:moveTo>
                    <a:pt x="45" y="308"/>
                  </a:moveTo>
                  <a:lnTo>
                    <a:pt x="0" y="84"/>
                  </a:lnTo>
                  <a:lnTo>
                    <a:pt x="83" y="0"/>
                  </a:lnTo>
                  <a:lnTo>
                    <a:pt x="83" y="275"/>
                  </a:lnTo>
                  <a:lnTo>
                    <a:pt x="45" y="30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0" name="Freeform 505"/>
            <p:cNvSpPr>
              <a:spLocks/>
            </p:cNvSpPr>
            <p:nvPr/>
          </p:nvSpPr>
          <p:spPr bwMode="auto">
            <a:xfrm>
              <a:off x="4712" y="1337"/>
              <a:ext cx="285" cy="51"/>
            </a:xfrm>
            <a:custGeom>
              <a:avLst/>
              <a:gdLst>
                <a:gd name="T0" fmla="*/ 0 w 285"/>
                <a:gd name="T1" fmla="*/ 32 h 51"/>
                <a:gd name="T2" fmla="*/ 36 w 285"/>
                <a:gd name="T3" fmla="*/ 0 h 51"/>
                <a:gd name="T4" fmla="*/ 284 w 285"/>
                <a:gd name="T5" fmla="*/ 0 h 51"/>
                <a:gd name="T6" fmla="*/ 225 w 285"/>
                <a:gd name="T7" fmla="*/ 50 h 51"/>
                <a:gd name="T8" fmla="*/ 0 w 285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51"/>
                <a:gd name="T17" fmla="*/ 285 w 28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51">
                  <a:moveTo>
                    <a:pt x="0" y="32"/>
                  </a:moveTo>
                  <a:lnTo>
                    <a:pt x="36" y="0"/>
                  </a:lnTo>
                  <a:lnTo>
                    <a:pt x="284" y="0"/>
                  </a:lnTo>
                  <a:lnTo>
                    <a:pt x="225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1" name="Freeform 506"/>
            <p:cNvSpPr>
              <a:spLocks/>
            </p:cNvSpPr>
            <p:nvPr/>
          </p:nvSpPr>
          <p:spPr bwMode="auto">
            <a:xfrm>
              <a:off x="4711" y="1337"/>
              <a:ext cx="292" cy="59"/>
            </a:xfrm>
            <a:custGeom>
              <a:avLst/>
              <a:gdLst>
                <a:gd name="T0" fmla="*/ 0 w 292"/>
                <a:gd name="T1" fmla="*/ 37 h 59"/>
                <a:gd name="T2" fmla="*/ 37 w 292"/>
                <a:gd name="T3" fmla="*/ 0 h 59"/>
                <a:gd name="T4" fmla="*/ 291 w 292"/>
                <a:gd name="T5" fmla="*/ 0 h 59"/>
                <a:gd name="T6" fmla="*/ 230 w 292"/>
                <a:gd name="T7" fmla="*/ 58 h 59"/>
                <a:gd name="T8" fmla="*/ 0 w 292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59"/>
                <a:gd name="T17" fmla="*/ 292 w 29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59">
                  <a:moveTo>
                    <a:pt x="0" y="37"/>
                  </a:moveTo>
                  <a:lnTo>
                    <a:pt x="37" y="0"/>
                  </a:lnTo>
                  <a:lnTo>
                    <a:pt x="291" y="0"/>
                  </a:lnTo>
                  <a:lnTo>
                    <a:pt x="230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2" name="Freeform 507"/>
            <p:cNvSpPr>
              <a:spLocks/>
            </p:cNvSpPr>
            <p:nvPr/>
          </p:nvSpPr>
          <p:spPr bwMode="auto">
            <a:xfrm>
              <a:off x="4920" y="1337"/>
              <a:ext cx="77" cy="299"/>
            </a:xfrm>
            <a:custGeom>
              <a:avLst/>
              <a:gdLst>
                <a:gd name="T0" fmla="*/ 42 w 77"/>
                <a:gd name="T1" fmla="*/ 298 h 299"/>
                <a:gd name="T2" fmla="*/ 0 w 77"/>
                <a:gd name="T3" fmla="*/ 80 h 299"/>
                <a:gd name="T4" fmla="*/ 76 w 77"/>
                <a:gd name="T5" fmla="*/ 0 h 299"/>
                <a:gd name="T6" fmla="*/ 76 w 77"/>
                <a:gd name="T7" fmla="*/ 266 h 299"/>
                <a:gd name="T8" fmla="*/ 42 w 77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99"/>
                <a:gd name="T17" fmla="*/ 77 w 77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99">
                  <a:moveTo>
                    <a:pt x="42" y="298"/>
                  </a:moveTo>
                  <a:lnTo>
                    <a:pt x="0" y="80"/>
                  </a:lnTo>
                  <a:lnTo>
                    <a:pt x="76" y="0"/>
                  </a:lnTo>
                  <a:lnTo>
                    <a:pt x="76" y="266"/>
                  </a:lnTo>
                  <a:lnTo>
                    <a:pt x="42" y="2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3" name="Freeform 508"/>
            <p:cNvSpPr>
              <a:spLocks/>
            </p:cNvSpPr>
            <p:nvPr/>
          </p:nvSpPr>
          <p:spPr bwMode="auto">
            <a:xfrm>
              <a:off x="4919" y="1337"/>
              <a:ext cx="84" cy="307"/>
            </a:xfrm>
            <a:custGeom>
              <a:avLst/>
              <a:gdLst>
                <a:gd name="T0" fmla="*/ 45 w 84"/>
                <a:gd name="T1" fmla="*/ 306 h 307"/>
                <a:gd name="T2" fmla="*/ 0 w 84"/>
                <a:gd name="T3" fmla="*/ 82 h 307"/>
                <a:gd name="T4" fmla="*/ 83 w 84"/>
                <a:gd name="T5" fmla="*/ 0 h 307"/>
                <a:gd name="T6" fmla="*/ 83 w 84"/>
                <a:gd name="T7" fmla="*/ 273 h 307"/>
                <a:gd name="T8" fmla="*/ 45 w 84"/>
                <a:gd name="T9" fmla="*/ 306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07"/>
                <a:gd name="T17" fmla="*/ 84 w 8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07">
                  <a:moveTo>
                    <a:pt x="45" y="30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83" y="273"/>
                  </a:lnTo>
                  <a:lnTo>
                    <a:pt x="45" y="3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4" name="Freeform 509"/>
            <p:cNvSpPr>
              <a:spLocks/>
            </p:cNvSpPr>
            <p:nvPr/>
          </p:nvSpPr>
          <p:spPr bwMode="auto">
            <a:xfrm>
              <a:off x="4995" y="2807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5" name="Freeform 510"/>
            <p:cNvSpPr>
              <a:spLocks/>
            </p:cNvSpPr>
            <p:nvPr/>
          </p:nvSpPr>
          <p:spPr bwMode="auto">
            <a:xfrm>
              <a:off x="4994" y="2807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6" name="Freeform 511"/>
            <p:cNvSpPr>
              <a:spLocks/>
            </p:cNvSpPr>
            <p:nvPr/>
          </p:nvSpPr>
          <p:spPr bwMode="auto">
            <a:xfrm>
              <a:off x="4995" y="246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7" name="Freeform 512"/>
            <p:cNvSpPr>
              <a:spLocks/>
            </p:cNvSpPr>
            <p:nvPr/>
          </p:nvSpPr>
          <p:spPr bwMode="auto">
            <a:xfrm>
              <a:off x="4994" y="246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8" name="Freeform 513"/>
            <p:cNvSpPr>
              <a:spLocks/>
            </p:cNvSpPr>
            <p:nvPr/>
          </p:nvSpPr>
          <p:spPr bwMode="auto">
            <a:xfrm>
              <a:off x="4995" y="2086"/>
              <a:ext cx="248" cy="260"/>
            </a:xfrm>
            <a:custGeom>
              <a:avLst/>
              <a:gdLst>
                <a:gd name="T0" fmla="*/ 0 w 248"/>
                <a:gd name="T1" fmla="*/ 259 h 260"/>
                <a:gd name="T2" fmla="*/ 0 w 248"/>
                <a:gd name="T3" fmla="*/ 0 h 260"/>
                <a:gd name="T4" fmla="*/ 247 w 248"/>
                <a:gd name="T5" fmla="*/ 0 h 260"/>
                <a:gd name="T6" fmla="*/ 247 w 248"/>
                <a:gd name="T7" fmla="*/ 259 h 260"/>
                <a:gd name="T8" fmla="*/ 0 w 248"/>
                <a:gd name="T9" fmla="*/ 259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0"/>
                <a:gd name="T17" fmla="*/ 248 w 248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0">
                  <a:moveTo>
                    <a:pt x="0" y="259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59"/>
                  </a:lnTo>
                  <a:lnTo>
                    <a:pt x="0" y="259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9" name="Freeform 514"/>
            <p:cNvSpPr>
              <a:spLocks/>
            </p:cNvSpPr>
            <p:nvPr/>
          </p:nvSpPr>
          <p:spPr bwMode="auto">
            <a:xfrm>
              <a:off x="4994" y="2086"/>
              <a:ext cx="255" cy="268"/>
            </a:xfrm>
            <a:custGeom>
              <a:avLst/>
              <a:gdLst>
                <a:gd name="T0" fmla="*/ 0 w 255"/>
                <a:gd name="T1" fmla="*/ 267 h 268"/>
                <a:gd name="T2" fmla="*/ 0 w 255"/>
                <a:gd name="T3" fmla="*/ 0 h 268"/>
                <a:gd name="T4" fmla="*/ 254 w 255"/>
                <a:gd name="T5" fmla="*/ 0 h 268"/>
                <a:gd name="T6" fmla="*/ 254 w 255"/>
                <a:gd name="T7" fmla="*/ 267 h 268"/>
                <a:gd name="T8" fmla="*/ 0 w 255"/>
                <a:gd name="T9" fmla="*/ 26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8"/>
                <a:gd name="T17" fmla="*/ 255 w 255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8">
                  <a:moveTo>
                    <a:pt x="0" y="267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7"/>
                  </a:lnTo>
                  <a:lnTo>
                    <a:pt x="0" y="26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0" name="Freeform 515"/>
            <p:cNvSpPr>
              <a:spLocks/>
            </p:cNvSpPr>
            <p:nvPr/>
          </p:nvSpPr>
          <p:spPr bwMode="auto">
            <a:xfrm>
              <a:off x="4995" y="1737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1" name="Freeform 516"/>
            <p:cNvSpPr>
              <a:spLocks/>
            </p:cNvSpPr>
            <p:nvPr/>
          </p:nvSpPr>
          <p:spPr bwMode="auto">
            <a:xfrm>
              <a:off x="4994" y="1737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2" name="Freeform 517"/>
            <p:cNvSpPr>
              <a:spLocks/>
            </p:cNvSpPr>
            <p:nvPr/>
          </p:nvSpPr>
          <p:spPr bwMode="auto">
            <a:xfrm>
              <a:off x="4995" y="1368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3" name="Freeform 518"/>
            <p:cNvSpPr>
              <a:spLocks/>
            </p:cNvSpPr>
            <p:nvPr/>
          </p:nvSpPr>
          <p:spPr bwMode="auto">
            <a:xfrm>
              <a:off x="4994" y="1368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4" name="Freeform 519"/>
            <p:cNvSpPr>
              <a:spLocks/>
            </p:cNvSpPr>
            <p:nvPr/>
          </p:nvSpPr>
          <p:spPr bwMode="auto">
            <a:xfrm>
              <a:off x="3653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5" name="Freeform 520"/>
            <p:cNvSpPr>
              <a:spLocks/>
            </p:cNvSpPr>
            <p:nvPr/>
          </p:nvSpPr>
          <p:spPr bwMode="auto">
            <a:xfrm>
              <a:off x="3652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6" name="Freeform 521"/>
            <p:cNvSpPr>
              <a:spLocks/>
            </p:cNvSpPr>
            <p:nvPr/>
          </p:nvSpPr>
          <p:spPr bwMode="auto">
            <a:xfrm>
              <a:off x="3653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7" name="Freeform 522"/>
            <p:cNvSpPr>
              <a:spLocks/>
            </p:cNvSpPr>
            <p:nvPr/>
          </p:nvSpPr>
          <p:spPr bwMode="auto">
            <a:xfrm>
              <a:off x="3652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8" name="Freeform 523"/>
            <p:cNvSpPr>
              <a:spLocks/>
            </p:cNvSpPr>
            <p:nvPr/>
          </p:nvSpPr>
          <p:spPr bwMode="auto">
            <a:xfrm>
              <a:off x="3653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9" name="Freeform 524"/>
            <p:cNvSpPr>
              <a:spLocks/>
            </p:cNvSpPr>
            <p:nvPr/>
          </p:nvSpPr>
          <p:spPr bwMode="auto">
            <a:xfrm>
              <a:off x="3652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0" name="Freeform 525"/>
            <p:cNvSpPr>
              <a:spLocks/>
            </p:cNvSpPr>
            <p:nvPr/>
          </p:nvSpPr>
          <p:spPr bwMode="auto">
            <a:xfrm>
              <a:off x="3653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1" name="Freeform 526"/>
            <p:cNvSpPr>
              <a:spLocks/>
            </p:cNvSpPr>
            <p:nvPr/>
          </p:nvSpPr>
          <p:spPr bwMode="auto">
            <a:xfrm>
              <a:off x="3652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2" name="Freeform 527"/>
            <p:cNvSpPr>
              <a:spLocks/>
            </p:cNvSpPr>
            <p:nvPr/>
          </p:nvSpPr>
          <p:spPr bwMode="auto">
            <a:xfrm>
              <a:off x="3653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3" name="Freeform 528"/>
            <p:cNvSpPr>
              <a:spLocks/>
            </p:cNvSpPr>
            <p:nvPr/>
          </p:nvSpPr>
          <p:spPr bwMode="auto">
            <a:xfrm>
              <a:off x="3652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4" name="Freeform 529"/>
            <p:cNvSpPr>
              <a:spLocks/>
            </p:cNvSpPr>
            <p:nvPr/>
          </p:nvSpPr>
          <p:spPr bwMode="auto">
            <a:xfrm>
              <a:off x="3918" y="281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5" name="Freeform 530"/>
            <p:cNvSpPr>
              <a:spLocks/>
            </p:cNvSpPr>
            <p:nvPr/>
          </p:nvSpPr>
          <p:spPr bwMode="auto">
            <a:xfrm>
              <a:off x="3917" y="281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6" name="Freeform 531"/>
            <p:cNvSpPr>
              <a:spLocks/>
            </p:cNvSpPr>
            <p:nvPr/>
          </p:nvSpPr>
          <p:spPr bwMode="auto">
            <a:xfrm>
              <a:off x="3918" y="2471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7" name="Freeform 532"/>
            <p:cNvSpPr>
              <a:spLocks/>
            </p:cNvSpPr>
            <p:nvPr/>
          </p:nvSpPr>
          <p:spPr bwMode="auto">
            <a:xfrm>
              <a:off x="3917" y="2471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8" name="Freeform 533"/>
            <p:cNvSpPr>
              <a:spLocks/>
            </p:cNvSpPr>
            <p:nvPr/>
          </p:nvSpPr>
          <p:spPr bwMode="auto">
            <a:xfrm>
              <a:off x="3918" y="2093"/>
              <a:ext cx="248" cy="261"/>
            </a:xfrm>
            <a:custGeom>
              <a:avLst/>
              <a:gdLst>
                <a:gd name="T0" fmla="*/ 0 w 248"/>
                <a:gd name="T1" fmla="*/ 260 h 261"/>
                <a:gd name="T2" fmla="*/ 0 w 248"/>
                <a:gd name="T3" fmla="*/ 0 h 261"/>
                <a:gd name="T4" fmla="*/ 247 w 248"/>
                <a:gd name="T5" fmla="*/ 0 h 261"/>
                <a:gd name="T6" fmla="*/ 247 w 248"/>
                <a:gd name="T7" fmla="*/ 260 h 261"/>
                <a:gd name="T8" fmla="*/ 0 w 24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1"/>
                <a:gd name="T17" fmla="*/ 248 w 2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1">
                  <a:moveTo>
                    <a:pt x="0" y="260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0"/>
                  </a:lnTo>
                  <a:lnTo>
                    <a:pt x="0" y="26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9" name="Freeform 534"/>
            <p:cNvSpPr>
              <a:spLocks/>
            </p:cNvSpPr>
            <p:nvPr/>
          </p:nvSpPr>
          <p:spPr bwMode="auto">
            <a:xfrm>
              <a:off x="3917" y="2093"/>
              <a:ext cx="255" cy="269"/>
            </a:xfrm>
            <a:custGeom>
              <a:avLst/>
              <a:gdLst>
                <a:gd name="T0" fmla="*/ 0 w 255"/>
                <a:gd name="T1" fmla="*/ 268 h 269"/>
                <a:gd name="T2" fmla="*/ 0 w 255"/>
                <a:gd name="T3" fmla="*/ 0 h 269"/>
                <a:gd name="T4" fmla="*/ 254 w 255"/>
                <a:gd name="T5" fmla="*/ 0 h 269"/>
                <a:gd name="T6" fmla="*/ 254 w 255"/>
                <a:gd name="T7" fmla="*/ 268 h 269"/>
                <a:gd name="T8" fmla="*/ 0 w 255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69"/>
                <a:gd name="T17" fmla="*/ 255 w 255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69">
                  <a:moveTo>
                    <a:pt x="0" y="26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0" name="Freeform 535"/>
            <p:cNvSpPr>
              <a:spLocks/>
            </p:cNvSpPr>
            <p:nvPr/>
          </p:nvSpPr>
          <p:spPr bwMode="auto">
            <a:xfrm>
              <a:off x="3918" y="1742"/>
              <a:ext cx="248" cy="263"/>
            </a:xfrm>
            <a:custGeom>
              <a:avLst/>
              <a:gdLst>
                <a:gd name="T0" fmla="*/ 0 w 248"/>
                <a:gd name="T1" fmla="*/ 262 h 263"/>
                <a:gd name="T2" fmla="*/ 0 w 248"/>
                <a:gd name="T3" fmla="*/ 0 h 263"/>
                <a:gd name="T4" fmla="*/ 247 w 248"/>
                <a:gd name="T5" fmla="*/ 0 h 263"/>
                <a:gd name="T6" fmla="*/ 247 w 248"/>
                <a:gd name="T7" fmla="*/ 262 h 263"/>
                <a:gd name="T8" fmla="*/ 0 w 248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3"/>
                <a:gd name="T17" fmla="*/ 248 w 24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3">
                  <a:moveTo>
                    <a:pt x="0" y="262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2"/>
                  </a:lnTo>
                  <a:lnTo>
                    <a:pt x="0" y="26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1" name="Freeform 536"/>
            <p:cNvSpPr>
              <a:spLocks/>
            </p:cNvSpPr>
            <p:nvPr/>
          </p:nvSpPr>
          <p:spPr bwMode="auto">
            <a:xfrm>
              <a:off x="3917" y="1742"/>
              <a:ext cx="255" cy="271"/>
            </a:xfrm>
            <a:custGeom>
              <a:avLst/>
              <a:gdLst>
                <a:gd name="T0" fmla="*/ 0 w 255"/>
                <a:gd name="T1" fmla="*/ 270 h 271"/>
                <a:gd name="T2" fmla="*/ 0 w 255"/>
                <a:gd name="T3" fmla="*/ 0 h 271"/>
                <a:gd name="T4" fmla="*/ 254 w 255"/>
                <a:gd name="T5" fmla="*/ 0 h 271"/>
                <a:gd name="T6" fmla="*/ 254 w 255"/>
                <a:gd name="T7" fmla="*/ 270 h 271"/>
                <a:gd name="T8" fmla="*/ 0 w 255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1"/>
                <a:gd name="T17" fmla="*/ 255 w 25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1">
                  <a:moveTo>
                    <a:pt x="0" y="270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2" name="Freeform 537"/>
            <p:cNvSpPr>
              <a:spLocks/>
            </p:cNvSpPr>
            <p:nvPr/>
          </p:nvSpPr>
          <p:spPr bwMode="auto">
            <a:xfrm>
              <a:off x="3918" y="1374"/>
              <a:ext cx="248" cy="262"/>
            </a:xfrm>
            <a:custGeom>
              <a:avLst/>
              <a:gdLst>
                <a:gd name="T0" fmla="*/ 0 w 248"/>
                <a:gd name="T1" fmla="*/ 261 h 262"/>
                <a:gd name="T2" fmla="*/ 0 w 248"/>
                <a:gd name="T3" fmla="*/ 0 h 262"/>
                <a:gd name="T4" fmla="*/ 247 w 248"/>
                <a:gd name="T5" fmla="*/ 0 h 262"/>
                <a:gd name="T6" fmla="*/ 247 w 248"/>
                <a:gd name="T7" fmla="*/ 261 h 262"/>
                <a:gd name="T8" fmla="*/ 0 w 24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262"/>
                <a:gd name="T17" fmla="*/ 248 w 24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262">
                  <a:moveTo>
                    <a:pt x="0" y="261"/>
                  </a:moveTo>
                  <a:lnTo>
                    <a:pt x="0" y="0"/>
                  </a:lnTo>
                  <a:lnTo>
                    <a:pt x="247" y="0"/>
                  </a:lnTo>
                  <a:lnTo>
                    <a:pt x="247" y="261"/>
                  </a:lnTo>
                  <a:lnTo>
                    <a:pt x="0" y="261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3" name="Freeform 538"/>
            <p:cNvSpPr>
              <a:spLocks/>
            </p:cNvSpPr>
            <p:nvPr/>
          </p:nvSpPr>
          <p:spPr bwMode="auto">
            <a:xfrm>
              <a:off x="3917" y="1374"/>
              <a:ext cx="255" cy="270"/>
            </a:xfrm>
            <a:custGeom>
              <a:avLst/>
              <a:gdLst>
                <a:gd name="T0" fmla="*/ 0 w 255"/>
                <a:gd name="T1" fmla="*/ 269 h 270"/>
                <a:gd name="T2" fmla="*/ 0 w 255"/>
                <a:gd name="T3" fmla="*/ 0 h 270"/>
                <a:gd name="T4" fmla="*/ 254 w 255"/>
                <a:gd name="T5" fmla="*/ 0 h 270"/>
                <a:gd name="T6" fmla="*/ 254 w 255"/>
                <a:gd name="T7" fmla="*/ 269 h 270"/>
                <a:gd name="T8" fmla="*/ 0 w 255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70"/>
                <a:gd name="T17" fmla="*/ 255 w 255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70">
                  <a:moveTo>
                    <a:pt x="0" y="269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4" name="Freeform 539"/>
            <p:cNvSpPr>
              <a:spLocks/>
            </p:cNvSpPr>
            <p:nvPr/>
          </p:nvSpPr>
          <p:spPr bwMode="auto">
            <a:xfrm>
              <a:off x="4190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5" name="Freeform 540"/>
            <p:cNvSpPr>
              <a:spLocks/>
            </p:cNvSpPr>
            <p:nvPr/>
          </p:nvSpPr>
          <p:spPr bwMode="auto">
            <a:xfrm>
              <a:off x="4188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6" name="Freeform 541"/>
            <p:cNvSpPr>
              <a:spLocks/>
            </p:cNvSpPr>
            <p:nvPr/>
          </p:nvSpPr>
          <p:spPr bwMode="auto">
            <a:xfrm>
              <a:off x="4190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7" name="Freeform 542"/>
            <p:cNvSpPr>
              <a:spLocks/>
            </p:cNvSpPr>
            <p:nvPr/>
          </p:nvSpPr>
          <p:spPr bwMode="auto">
            <a:xfrm>
              <a:off x="4188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8" name="Freeform 543"/>
            <p:cNvSpPr>
              <a:spLocks/>
            </p:cNvSpPr>
            <p:nvPr/>
          </p:nvSpPr>
          <p:spPr bwMode="auto">
            <a:xfrm>
              <a:off x="4190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9" name="Freeform 544"/>
            <p:cNvSpPr>
              <a:spLocks/>
            </p:cNvSpPr>
            <p:nvPr/>
          </p:nvSpPr>
          <p:spPr bwMode="auto">
            <a:xfrm>
              <a:off x="4188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0" name="Freeform 545"/>
            <p:cNvSpPr>
              <a:spLocks/>
            </p:cNvSpPr>
            <p:nvPr/>
          </p:nvSpPr>
          <p:spPr bwMode="auto">
            <a:xfrm>
              <a:off x="4190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1" name="Freeform 546"/>
            <p:cNvSpPr>
              <a:spLocks/>
            </p:cNvSpPr>
            <p:nvPr/>
          </p:nvSpPr>
          <p:spPr bwMode="auto">
            <a:xfrm>
              <a:off x="4190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2" name="Freeform 547"/>
            <p:cNvSpPr>
              <a:spLocks/>
            </p:cNvSpPr>
            <p:nvPr/>
          </p:nvSpPr>
          <p:spPr bwMode="auto">
            <a:xfrm>
              <a:off x="4188" y="174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3" name="Freeform 548"/>
            <p:cNvSpPr>
              <a:spLocks/>
            </p:cNvSpPr>
            <p:nvPr/>
          </p:nvSpPr>
          <p:spPr bwMode="auto">
            <a:xfrm>
              <a:off x="4188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4" name="Freeform 549"/>
            <p:cNvSpPr>
              <a:spLocks/>
            </p:cNvSpPr>
            <p:nvPr/>
          </p:nvSpPr>
          <p:spPr bwMode="auto">
            <a:xfrm>
              <a:off x="4455" y="281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5" name="Freeform 550"/>
            <p:cNvSpPr>
              <a:spLocks/>
            </p:cNvSpPr>
            <p:nvPr/>
          </p:nvSpPr>
          <p:spPr bwMode="auto">
            <a:xfrm>
              <a:off x="4453" y="281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6" name="Freeform 551"/>
            <p:cNvSpPr>
              <a:spLocks/>
            </p:cNvSpPr>
            <p:nvPr/>
          </p:nvSpPr>
          <p:spPr bwMode="auto">
            <a:xfrm>
              <a:off x="4455" y="2471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7" name="Freeform 552"/>
            <p:cNvSpPr>
              <a:spLocks/>
            </p:cNvSpPr>
            <p:nvPr/>
          </p:nvSpPr>
          <p:spPr bwMode="auto">
            <a:xfrm>
              <a:off x="4453" y="2471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8" name="Freeform 553"/>
            <p:cNvSpPr>
              <a:spLocks/>
            </p:cNvSpPr>
            <p:nvPr/>
          </p:nvSpPr>
          <p:spPr bwMode="auto">
            <a:xfrm>
              <a:off x="4455" y="2093"/>
              <a:ext cx="246" cy="261"/>
            </a:xfrm>
            <a:custGeom>
              <a:avLst/>
              <a:gdLst>
                <a:gd name="T0" fmla="*/ 0 w 246"/>
                <a:gd name="T1" fmla="*/ 260 h 261"/>
                <a:gd name="T2" fmla="*/ 0 w 246"/>
                <a:gd name="T3" fmla="*/ 0 h 261"/>
                <a:gd name="T4" fmla="*/ 245 w 246"/>
                <a:gd name="T5" fmla="*/ 0 h 261"/>
                <a:gd name="T6" fmla="*/ 245 w 246"/>
                <a:gd name="T7" fmla="*/ 260 h 261"/>
                <a:gd name="T8" fmla="*/ 0 w 246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1"/>
                <a:gd name="T17" fmla="*/ 246 w 24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1">
                  <a:moveTo>
                    <a:pt x="0" y="260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0"/>
                  </a:lnTo>
                  <a:lnTo>
                    <a:pt x="0" y="26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9" name="Freeform 554"/>
            <p:cNvSpPr>
              <a:spLocks/>
            </p:cNvSpPr>
            <p:nvPr/>
          </p:nvSpPr>
          <p:spPr bwMode="auto">
            <a:xfrm>
              <a:off x="4453" y="2093"/>
              <a:ext cx="254" cy="269"/>
            </a:xfrm>
            <a:custGeom>
              <a:avLst/>
              <a:gdLst>
                <a:gd name="T0" fmla="*/ 0 w 254"/>
                <a:gd name="T1" fmla="*/ 268 h 269"/>
                <a:gd name="T2" fmla="*/ 0 w 254"/>
                <a:gd name="T3" fmla="*/ 0 h 269"/>
                <a:gd name="T4" fmla="*/ 253 w 254"/>
                <a:gd name="T5" fmla="*/ 0 h 269"/>
                <a:gd name="T6" fmla="*/ 253 w 254"/>
                <a:gd name="T7" fmla="*/ 268 h 269"/>
                <a:gd name="T8" fmla="*/ 0 w 254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69"/>
                <a:gd name="T17" fmla="*/ 254 w 254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69">
                  <a:moveTo>
                    <a:pt x="0" y="268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0" name="Freeform 555"/>
            <p:cNvSpPr>
              <a:spLocks/>
            </p:cNvSpPr>
            <p:nvPr/>
          </p:nvSpPr>
          <p:spPr bwMode="auto">
            <a:xfrm>
              <a:off x="4455" y="1742"/>
              <a:ext cx="246" cy="263"/>
            </a:xfrm>
            <a:custGeom>
              <a:avLst/>
              <a:gdLst>
                <a:gd name="T0" fmla="*/ 0 w 246"/>
                <a:gd name="T1" fmla="*/ 262 h 263"/>
                <a:gd name="T2" fmla="*/ 0 w 246"/>
                <a:gd name="T3" fmla="*/ 0 h 263"/>
                <a:gd name="T4" fmla="*/ 245 w 246"/>
                <a:gd name="T5" fmla="*/ 0 h 263"/>
                <a:gd name="T6" fmla="*/ 245 w 246"/>
                <a:gd name="T7" fmla="*/ 262 h 263"/>
                <a:gd name="T8" fmla="*/ 0 w 246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3"/>
                <a:gd name="T17" fmla="*/ 246 w 24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3">
                  <a:moveTo>
                    <a:pt x="0" y="262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2"/>
                  </a:lnTo>
                  <a:lnTo>
                    <a:pt x="0" y="26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1" name="Freeform 556"/>
            <p:cNvSpPr>
              <a:spLocks/>
            </p:cNvSpPr>
            <p:nvPr/>
          </p:nvSpPr>
          <p:spPr bwMode="auto">
            <a:xfrm>
              <a:off x="4453" y="1742"/>
              <a:ext cx="254" cy="271"/>
            </a:xfrm>
            <a:custGeom>
              <a:avLst/>
              <a:gdLst>
                <a:gd name="T0" fmla="*/ 0 w 254"/>
                <a:gd name="T1" fmla="*/ 270 h 271"/>
                <a:gd name="T2" fmla="*/ 0 w 254"/>
                <a:gd name="T3" fmla="*/ 0 h 271"/>
                <a:gd name="T4" fmla="*/ 253 w 254"/>
                <a:gd name="T5" fmla="*/ 0 h 271"/>
                <a:gd name="T6" fmla="*/ 253 w 254"/>
                <a:gd name="T7" fmla="*/ 270 h 271"/>
                <a:gd name="T8" fmla="*/ 0 w 254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1"/>
                <a:gd name="T17" fmla="*/ 254 w 254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1">
                  <a:moveTo>
                    <a:pt x="0" y="27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2" name="Freeform 557"/>
            <p:cNvSpPr>
              <a:spLocks/>
            </p:cNvSpPr>
            <p:nvPr/>
          </p:nvSpPr>
          <p:spPr bwMode="auto">
            <a:xfrm>
              <a:off x="4455" y="1374"/>
              <a:ext cx="246" cy="262"/>
            </a:xfrm>
            <a:custGeom>
              <a:avLst/>
              <a:gdLst>
                <a:gd name="T0" fmla="*/ 0 w 246"/>
                <a:gd name="T1" fmla="*/ 261 h 262"/>
                <a:gd name="T2" fmla="*/ 0 w 246"/>
                <a:gd name="T3" fmla="*/ 0 h 262"/>
                <a:gd name="T4" fmla="*/ 245 w 246"/>
                <a:gd name="T5" fmla="*/ 0 h 262"/>
                <a:gd name="T6" fmla="*/ 245 w 246"/>
                <a:gd name="T7" fmla="*/ 261 h 262"/>
                <a:gd name="T8" fmla="*/ 0 w 246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62"/>
                <a:gd name="T17" fmla="*/ 246 w 24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62">
                  <a:moveTo>
                    <a:pt x="0" y="261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261"/>
                  </a:lnTo>
                  <a:lnTo>
                    <a:pt x="0" y="261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3" name="Freeform 558"/>
            <p:cNvSpPr>
              <a:spLocks/>
            </p:cNvSpPr>
            <p:nvPr/>
          </p:nvSpPr>
          <p:spPr bwMode="auto">
            <a:xfrm>
              <a:off x="4453" y="1374"/>
              <a:ext cx="254" cy="270"/>
            </a:xfrm>
            <a:custGeom>
              <a:avLst/>
              <a:gdLst>
                <a:gd name="T0" fmla="*/ 0 w 254"/>
                <a:gd name="T1" fmla="*/ 269 h 270"/>
                <a:gd name="T2" fmla="*/ 0 w 254"/>
                <a:gd name="T3" fmla="*/ 0 h 270"/>
                <a:gd name="T4" fmla="*/ 253 w 254"/>
                <a:gd name="T5" fmla="*/ 0 h 270"/>
                <a:gd name="T6" fmla="*/ 253 w 254"/>
                <a:gd name="T7" fmla="*/ 269 h 270"/>
                <a:gd name="T8" fmla="*/ 0 w 254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270"/>
                <a:gd name="T17" fmla="*/ 254 w 254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270">
                  <a:moveTo>
                    <a:pt x="0" y="269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4" name="Freeform 559"/>
            <p:cNvSpPr>
              <a:spLocks/>
            </p:cNvSpPr>
            <p:nvPr/>
          </p:nvSpPr>
          <p:spPr bwMode="auto">
            <a:xfrm>
              <a:off x="4717" y="281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5" name="Freeform 560"/>
            <p:cNvSpPr>
              <a:spLocks/>
            </p:cNvSpPr>
            <p:nvPr/>
          </p:nvSpPr>
          <p:spPr bwMode="auto">
            <a:xfrm>
              <a:off x="4716" y="281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6" name="Freeform 561"/>
            <p:cNvSpPr>
              <a:spLocks/>
            </p:cNvSpPr>
            <p:nvPr/>
          </p:nvSpPr>
          <p:spPr bwMode="auto">
            <a:xfrm>
              <a:off x="4717" y="2471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7" name="Freeform 562"/>
            <p:cNvSpPr>
              <a:spLocks/>
            </p:cNvSpPr>
            <p:nvPr/>
          </p:nvSpPr>
          <p:spPr bwMode="auto">
            <a:xfrm>
              <a:off x="4716" y="2471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8" name="Freeform 563"/>
            <p:cNvSpPr>
              <a:spLocks/>
            </p:cNvSpPr>
            <p:nvPr/>
          </p:nvSpPr>
          <p:spPr bwMode="auto">
            <a:xfrm>
              <a:off x="4717" y="2093"/>
              <a:ext cx="249" cy="261"/>
            </a:xfrm>
            <a:custGeom>
              <a:avLst/>
              <a:gdLst>
                <a:gd name="T0" fmla="*/ 0 w 249"/>
                <a:gd name="T1" fmla="*/ 260 h 261"/>
                <a:gd name="T2" fmla="*/ 0 w 249"/>
                <a:gd name="T3" fmla="*/ 0 h 261"/>
                <a:gd name="T4" fmla="*/ 248 w 249"/>
                <a:gd name="T5" fmla="*/ 0 h 261"/>
                <a:gd name="T6" fmla="*/ 248 w 249"/>
                <a:gd name="T7" fmla="*/ 260 h 261"/>
                <a:gd name="T8" fmla="*/ 0 w 24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1"/>
                <a:gd name="T17" fmla="*/ 249 w 24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1">
                  <a:moveTo>
                    <a:pt x="0" y="260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0"/>
                  </a:lnTo>
                  <a:lnTo>
                    <a:pt x="0" y="26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9" name="Freeform 564"/>
            <p:cNvSpPr>
              <a:spLocks/>
            </p:cNvSpPr>
            <p:nvPr/>
          </p:nvSpPr>
          <p:spPr bwMode="auto">
            <a:xfrm>
              <a:off x="4716" y="2093"/>
              <a:ext cx="256" cy="269"/>
            </a:xfrm>
            <a:custGeom>
              <a:avLst/>
              <a:gdLst>
                <a:gd name="T0" fmla="*/ 0 w 256"/>
                <a:gd name="T1" fmla="*/ 268 h 269"/>
                <a:gd name="T2" fmla="*/ 0 w 256"/>
                <a:gd name="T3" fmla="*/ 0 h 269"/>
                <a:gd name="T4" fmla="*/ 255 w 256"/>
                <a:gd name="T5" fmla="*/ 0 h 269"/>
                <a:gd name="T6" fmla="*/ 255 w 256"/>
                <a:gd name="T7" fmla="*/ 268 h 269"/>
                <a:gd name="T8" fmla="*/ 0 w 256"/>
                <a:gd name="T9" fmla="*/ 26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9"/>
                <a:gd name="T17" fmla="*/ 256 w 256"/>
                <a:gd name="T18" fmla="*/ 269 h 2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9">
                  <a:moveTo>
                    <a:pt x="0" y="268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8"/>
                  </a:lnTo>
                  <a:lnTo>
                    <a:pt x="0" y="26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0" name="Freeform 565"/>
            <p:cNvSpPr>
              <a:spLocks/>
            </p:cNvSpPr>
            <p:nvPr/>
          </p:nvSpPr>
          <p:spPr bwMode="auto">
            <a:xfrm>
              <a:off x="4717" y="1742"/>
              <a:ext cx="249" cy="263"/>
            </a:xfrm>
            <a:custGeom>
              <a:avLst/>
              <a:gdLst>
                <a:gd name="T0" fmla="*/ 0 w 249"/>
                <a:gd name="T1" fmla="*/ 262 h 263"/>
                <a:gd name="T2" fmla="*/ 0 w 249"/>
                <a:gd name="T3" fmla="*/ 0 h 263"/>
                <a:gd name="T4" fmla="*/ 248 w 249"/>
                <a:gd name="T5" fmla="*/ 0 h 263"/>
                <a:gd name="T6" fmla="*/ 248 w 249"/>
                <a:gd name="T7" fmla="*/ 262 h 263"/>
                <a:gd name="T8" fmla="*/ 0 w 249"/>
                <a:gd name="T9" fmla="*/ 262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3"/>
                <a:gd name="T17" fmla="*/ 249 w 249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3">
                  <a:moveTo>
                    <a:pt x="0" y="262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2"/>
                  </a:lnTo>
                  <a:lnTo>
                    <a:pt x="0" y="26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1" name="Freeform 566"/>
            <p:cNvSpPr>
              <a:spLocks/>
            </p:cNvSpPr>
            <p:nvPr/>
          </p:nvSpPr>
          <p:spPr bwMode="auto">
            <a:xfrm>
              <a:off x="4716" y="1742"/>
              <a:ext cx="256" cy="271"/>
            </a:xfrm>
            <a:custGeom>
              <a:avLst/>
              <a:gdLst>
                <a:gd name="T0" fmla="*/ 0 w 256"/>
                <a:gd name="T1" fmla="*/ 270 h 271"/>
                <a:gd name="T2" fmla="*/ 0 w 256"/>
                <a:gd name="T3" fmla="*/ 0 h 271"/>
                <a:gd name="T4" fmla="*/ 255 w 256"/>
                <a:gd name="T5" fmla="*/ 0 h 271"/>
                <a:gd name="T6" fmla="*/ 255 w 256"/>
                <a:gd name="T7" fmla="*/ 270 h 271"/>
                <a:gd name="T8" fmla="*/ 0 w 256"/>
                <a:gd name="T9" fmla="*/ 270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1"/>
                <a:gd name="T17" fmla="*/ 256 w 256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1">
                  <a:moveTo>
                    <a:pt x="0" y="270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70"/>
                  </a:lnTo>
                  <a:lnTo>
                    <a:pt x="0" y="27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2" name="Freeform 567"/>
            <p:cNvSpPr>
              <a:spLocks/>
            </p:cNvSpPr>
            <p:nvPr/>
          </p:nvSpPr>
          <p:spPr bwMode="auto">
            <a:xfrm>
              <a:off x="4717" y="1374"/>
              <a:ext cx="249" cy="262"/>
            </a:xfrm>
            <a:custGeom>
              <a:avLst/>
              <a:gdLst>
                <a:gd name="T0" fmla="*/ 0 w 249"/>
                <a:gd name="T1" fmla="*/ 261 h 262"/>
                <a:gd name="T2" fmla="*/ 0 w 249"/>
                <a:gd name="T3" fmla="*/ 0 h 262"/>
                <a:gd name="T4" fmla="*/ 248 w 249"/>
                <a:gd name="T5" fmla="*/ 0 h 262"/>
                <a:gd name="T6" fmla="*/ 248 w 249"/>
                <a:gd name="T7" fmla="*/ 261 h 262"/>
                <a:gd name="T8" fmla="*/ 0 w 24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62"/>
                <a:gd name="T17" fmla="*/ 249 w 24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62">
                  <a:moveTo>
                    <a:pt x="0" y="261"/>
                  </a:moveTo>
                  <a:lnTo>
                    <a:pt x="0" y="0"/>
                  </a:lnTo>
                  <a:lnTo>
                    <a:pt x="248" y="0"/>
                  </a:lnTo>
                  <a:lnTo>
                    <a:pt x="248" y="261"/>
                  </a:lnTo>
                  <a:lnTo>
                    <a:pt x="0" y="261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3" name="Freeform 568"/>
            <p:cNvSpPr>
              <a:spLocks/>
            </p:cNvSpPr>
            <p:nvPr/>
          </p:nvSpPr>
          <p:spPr bwMode="auto">
            <a:xfrm>
              <a:off x="4716" y="1374"/>
              <a:ext cx="256" cy="270"/>
            </a:xfrm>
            <a:custGeom>
              <a:avLst/>
              <a:gdLst>
                <a:gd name="T0" fmla="*/ 0 w 256"/>
                <a:gd name="T1" fmla="*/ 269 h 270"/>
                <a:gd name="T2" fmla="*/ 0 w 256"/>
                <a:gd name="T3" fmla="*/ 0 h 270"/>
                <a:gd name="T4" fmla="*/ 255 w 256"/>
                <a:gd name="T5" fmla="*/ 0 h 270"/>
                <a:gd name="T6" fmla="*/ 255 w 256"/>
                <a:gd name="T7" fmla="*/ 269 h 270"/>
                <a:gd name="T8" fmla="*/ 0 w 256"/>
                <a:gd name="T9" fmla="*/ 269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70"/>
                <a:gd name="T17" fmla="*/ 256 w 256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70">
                  <a:moveTo>
                    <a:pt x="0" y="269"/>
                  </a:moveTo>
                  <a:lnTo>
                    <a:pt x="0" y="0"/>
                  </a:lnTo>
                  <a:lnTo>
                    <a:pt x="255" y="0"/>
                  </a:lnTo>
                  <a:lnTo>
                    <a:pt x="255" y="269"/>
                  </a:lnTo>
                  <a:lnTo>
                    <a:pt x="0" y="2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608" name="Freeform 570"/>
          <p:cNvSpPr>
            <a:spLocks/>
          </p:cNvSpPr>
          <p:nvPr/>
        </p:nvSpPr>
        <p:spPr bwMode="auto">
          <a:xfrm>
            <a:off x="749300" y="4997450"/>
            <a:ext cx="390525" cy="415925"/>
          </a:xfrm>
          <a:custGeom>
            <a:avLst/>
            <a:gdLst>
              <a:gd name="T0" fmla="*/ 0 w 246"/>
              <a:gd name="T1" fmla="*/ 2147483647 h 262"/>
              <a:gd name="T2" fmla="*/ 0 w 246"/>
              <a:gd name="T3" fmla="*/ 0 h 262"/>
              <a:gd name="T4" fmla="*/ 2147483647 w 246"/>
              <a:gd name="T5" fmla="*/ 0 h 262"/>
              <a:gd name="T6" fmla="*/ 2147483647 w 246"/>
              <a:gd name="T7" fmla="*/ 2147483647 h 262"/>
              <a:gd name="T8" fmla="*/ 0 w 246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2"/>
              <a:gd name="T17" fmla="*/ 246 w 246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2">
                <a:moveTo>
                  <a:pt x="0" y="261"/>
                </a:moveTo>
                <a:lnTo>
                  <a:pt x="0" y="0"/>
                </a:lnTo>
                <a:lnTo>
                  <a:pt x="245" y="0"/>
                </a:lnTo>
                <a:lnTo>
                  <a:pt x="245" y="261"/>
                </a:lnTo>
                <a:lnTo>
                  <a:pt x="0" y="261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9" name="Freeform 571"/>
          <p:cNvSpPr>
            <a:spLocks/>
          </p:cNvSpPr>
          <p:nvPr/>
        </p:nvSpPr>
        <p:spPr bwMode="auto">
          <a:xfrm>
            <a:off x="746125" y="4997450"/>
            <a:ext cx="403225" cy="428625"/>
          </a:xfrm>
          <a:custGeom>
            <a:avLst/>
            <a:gdLst>
              <a:gd name="T0" fmla="*/ 0 w 254"/>
              <a:gd name="T1" fmla="*/ 2147483647 h 270"/>
              <a:gd name="T2" fmla="*/ 0 w 254"/>
              <a:gd name="T3" fmla="*/ 0 h 270"/>
              <a:gd name="T4" fmla="*/ 2147483647 w 254"/>
              <a:gd name="T5" fmla="*/ 0 h 270"/>
              <a:gd name="T6" fmla="*/ 2147483647 w 254"/>
              <a:gd name="T7" fmla="*/ 2147483647 h 270"/>
              <a:gd name="T8" fmla="*/ 0 w 254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0"/>
              <a:gd name="T17" fmla="*/ 254 w 254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0">
                <a:moveTo>
                  <a:pt x="0" y="269"/>
                </a:moveTo>
                <a:lnTo>
                  <a:pt x="0" y="0"/>
                </a:lnTo>
                <a:lnTo>
                  <a:pt x="253" y="0"/>
                </a:lnTo>
                <a:lnTo>
                  <a:pt x="253" y="269"/>
                </a:lnTo>
                <a:lnTo>
                  <a:pt x="0" y="26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0" name="Freeform 572"/>
          <p:cNvSpPr>
            <a:spLocks/>
          </p:cNvSpPr>
          <p:nvPr/>
        </p:nvSpPr>
        <p:spPr bwMode="auto">
          <a:xfrm>
            <a:off x="1166813" y="4997450"/>
            <a:ext cx="393700" cy="415925"/>
          </a:xfrm>
          <a:custGeom>
            <a:avLst/>
            <a:gdLst>
              <a:gd name="T0" fmla="*/ 0 w 248"/>
              <a:gd name="T1" fmla="*/ 2147483647 h 262"/>
              <a:gd name="T2" fmla="*/ 0 w 248"/>
              <a:gd name="T3" fmla="*/ 0 h 262"/>
              <a:gd name="T4" fmla="*/ 2147483647 w 248"/>
              <a:gd name="T5" fmla="*/ 0 h 262"/>
              <a:gd name="T6" fmla="*/ 2147483647 w 248"/>
              <a:gd name="T7" fmla="*/ 2147483647 h 262"/>
              <a:gd name="T8" fmla="*/ 0 w 24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2"/>
              <a:gd name="T17" fmla="*/ 248 w 24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2">
                <a:moveTo>
                  <a:pt x="0" y="261"/>
                </a:moveTo>
                <a:lnTo>
                  <a:pt x="0" y="0"/>
                </a:lnTo>
                <a:lnTo>
                  <a:pt x="247" y="0"/>
                </a:lnTo>
                <a:lnTo>
                  <a:pt x="247" y="261"/>
                </a:lnTo>
                <a:lnTo>
                  <a:pt x="0" y="261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1" name="Freeform 573"/>
          <p:cNvSpPr>
            <a:spLocks/>
          </p:cNvSpPr>
          <p:nvPr/>
        </p:nvSpPr>
        <p:spPr bwMode="auto">
          <a:xfrm>
            <a:off x="1165225" y="4997450"/>
            <a:ext cx="404813" cy="428625"/>
          </a:xfrm>
          <a:custGeom>
            <a:avLst/>
            <a:gdLst>
              <a:gd name="T0" fmla="*/ 0 w 255"/>
              <a:gd name="T1" fmla="*/ 2147483647 h 270"/>
              <a:gd name="T2" fmla="*/ 0 w 255"/>
              <a:gd name="T3" fmla="*/ 0 h 270"/>
              <a:gd name="T4" fmla="*/ 2147483647 w 255"/>
              <a:gd name="T5" fmla="*/ 0 h 270"/>
              <a:gd name="T6" fmla="*/ 2147483647 w 255"/>
              <a:gd name="T7" fmla="*/ 2147483647 h 270"/>
              <a:gd name="T8" fmla="*/ 0 w 255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0"/>
              <a:gd name="T17" fmla="*/ 255 w 255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0">
                <a:moveTo>
                  <a:pt x="0" y="269"/>
                </a:moveTo>
                <a:lnTo>
                  <a:pt x="0" y="0"/>
                </a:lnTo>
                <a:lnTo>
                  <a:pt x="254" y="0"/>
                </a:lnTo>
                <a:lnTo>
                  <a:pt x="254" y="269"/>
                </a:lnTo>
                <a:lnTo>
                  <a:pt x="0" y="26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2" name="Freeform 574"/>
          <p:cNvSpPr>
            <a:spLocks/>
          </p:cNvSpPr>
          <p:nvPr/>
        </p:nvSpPr>
        <p:spPr bwMode="auto">
          <a:xfrm>
            <a:off x="1589088" y="4997450"/>
            <a:ext cx="390525" cy="415925"/>
          </a:xfrm>
          <a:custGeom>
            <a:avLst/>
            <a:gdLst>
              <a:gd name="T0" fmla="*/ 0 w 246"/>
              <a:gd name="T1" fmla="*/ 2147483647 h 262"/>
              <a:gd name="T2" fmla="*/ 0 w 246"/>
              <a:gd name="T3" fmla="*/ 0 h 262"/>
              <a:gd name="T4" fmla="*/ 2147483647 w 246"/>
              <a:gd name="T5" fmla="*/ 0 h 262"/>
              <a:gd name="T6" fmla="*/ 2147483647 w 246"/>
              <a:gd name="T7" fmla="*/ 2147483647 h 262"/>
              <a:gd name="T8" fmla="*/ 0 w 246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2"/>
              <a:gd name="T17" fmla="*/ 246 w 246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2">
                <a:moveTo>
                  <a:pt x="0" y="261"/>
                </a:moveTo>
                <a:lnTo>
                  <a:pt x="0" y="0"/>
                </a:lnTo>
                <a:lnTo>
                  <a:pt x="245" y="0"/>
                </a:lnTo>
                <a:lnTo>
                  <a:pt x="245" y="261"/>
                </a:lnTo>
                <a:lnTo>
                  <a:pt x="0" y="26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3" name="Freeform 575"/>
          <p:cNvSpPr>
            <a:spLocks/>
          </p:cNvSpPr>
          <p:nvPr/>
        </p:nvSpPr>
        <p:spPr bwMode="auto">
          <a:xfrm>
            <a:off x="1585913" y="4997450"/>
            <a:ext cx="403225" cy="428625"/>
          </a:xfrm>
          <a:custGeom>
            <a:avLst/>
            <a:gdLst>
              <a:gd name="T0" fmla="*/ 0 w 254"/>
              <a:gd name="T1" fmla="*/ 2147483647 h 270"/>
              <a:gd name="T2" fmla="*/ 0 w 254"/>
              <a:gd name="T3" fmla="*/ 0 h 270"/>
              <a:gd name="T4" fmla="*/ 2147483647 w 254"/>
              <a:gd name="T5" fmla="*/ 0 h 270"/>
              <a:gd name="T6" fmla="*/ 2147483647 w 254"/>
              <a:gd name="T7" fmla="*/ 2147483647 h 270"/>
              <a:gd name="T8" fmla="*/ 0 w 254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0"/>
              <a:gd name="T17" fmla="*/ 254 w 254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0">
                <a:moveTo>
                  <a:pt x="0" y="269"/>
                </a:moveTo>
                <a:lnTo>
                  <a:pt x="0" y="0"/>
                </a:lnTo>
                <a:lnTo>
                  <a:pt x="253" y="0"/>
                </a:lnTo>
                <a:lnTo>
                  <a:pt x="253" y="269"/>
                </a:lnTo>
                <a:lnTo>
                  <a:pt x="0" y="26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4" name="Freeform 576"/>
          <p:cNvSpPr>
            <a:spLocks/>
          </p:cNvSpPr>
          <p:nvPr/>
        </p:nvSpPr>
        <p:spPr bwMode="auto">
          <a:xfrm>
            <a:off x="3270250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5" name="Freeform 577"/>
          <p:cNvSpPr>
            <a:spLocks/>
          </p:cNvSpPr>
          <p:nvPr/>
        </p:nvSpPr>
        <p:spPr bwMode="auto">
          <a:xfrm>
            <a:off x="3268663" y="5816600"/>
            <a:ext cx="268287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6" name="Freeform 578"/>
          <p:cNvSpPr>
            <a:spLocks/>
          </p:cNvSpPr>
          <p:nvPr/>
        </p:nvSpPr>
        <p:spPr bwMode="auto">
          <a:xfrm>
            <a:off x="3270250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7" name="Freeform 579"/>
          <p:cNvSpPr>
            <a:spLocks/>
          </p:cNvSpPr>
          <p:nvPr/>
        </p:nvSpPr>
        <p:spPr bwMode="auto">
          <a:xfrm>
            <a:off x="3268663" y="5419725"/>
            <a:ext cx="268287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8" name="Freeform 580"/>
          <p:cNvSpPr>
            <a:spLocks/>
          </p:cNvSpPr>
          <p:nvPr/>
        </p:nvSpPr>
        <p:spPr bwMode="auto">
          <a:xfrm>
            <a:off x="3548063" y="5816600"/>
            <a:ext cx="255587" cy="273050"/>
          </a:xfrm>
          <a:custGeom>
            <a:avLst/>
            <a:gdLst>
              <a:gd name="T0" fmla="*/ 0 w 161"/>
              <a:gd name="T1" fmla="*/ 2147483647 h 172"/>
              <a:gd name="T2" fmla="*/ 0 w 161"/>
              <a:gd name="T3" fmla="*/ 0 h 172"/>
              <a:gd name="T4" fmla="*/ 2147483647 w 161"/>
              <a:gd name="T5" fmla="*/ 0 h 172"/>
              <a:gd name="T6" fmla="*/ 2147483647 w 161"/>
              <a:gd name="T7" fmla="*/ 2147483647 h 172"/>
              <a:gd name="T8" fmla="*/ 0 w 161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2"/>
              <a:gd name="T17" fmla="*/ 161 w 161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2">
                <a:moveTo>
                  <a:pt x="0" y="171"/>
                </a:moveTo>
                <a:lnTo>
                  <a:pt x="0" y="0"/>
                </a:lnTo>
                <a:lnTo>
                  <a:pt x="160" y="0"/>
                </a:lnTo>
                <a:lnTo>
                  <a:pt x="160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9" name="Freeform 581"/>
          <p:cNvSpPr>
            <a:spLocks/>
          </p:cNvSpPr>
          <p:nvPr/>
        </p:nvSpPr>
        <p:spPr bwMode="auto">
          <a:xfrm>
            <a:off x="3546475" y="5816600"/>
            <a:ext cx="266700" cy="285750"/>
          </a:xfrm>
          <a:custGeom>
            <a:avLst/>
            <a:gdLst>
              <a:gd name="T0" fmla="*/ 0 w 168"/>
              <a:gd name="T1" fmla="*/ 2147483647 h 180"/>
              <a:gd name="T2" fmla="*/ 0 w 168"/>
              <a:gd name="T3" fmla="*/ 0 h 180"/>
              <a:gd name="T4" fmla="*/ 2147483647 w 168"/>
              <a:gd name="T5" fmla="*/ 0 h 180"/>
              <a:gd name="T6" fmla="*/ 2147483647 w 168"/>
              <a:gd name="T7" fmla="*/ 2147483647 h 180"/>
              <a:gd name="T8" fmla="*/ 0 w 168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80"/>
              <a:gd name="T17" fmla="*/ 168 w 168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80">
                <a:moveTo>
                  <a:pt x="0" y="179"/>
                </a:moveTo>
                <a:lnTo>
                  <a:pt x="0" y="0"/>
                </a:lnTo>
                <a:lnTo>
                  <a:pt x="167" y="0"/>
                </a:lnTo>
                <a:lnTo>
                  <a:pt x="167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0" name="Freeform 582"/>
          <p:cNvSpPr>
            <a:spLocks/>
          </p:cNvSpPr>
          <p:nvPr/>
        </p:nvSpPr>
        <p:spPr bwMode="auto">
          <a:xfrm>
            <a:off x="3548063" y="5419725"/>
            <a:ext cx="255587" cy="271463"/>
          </a:xfrm>
          <a:custGeom>
            <a:avLst/>
            <a:gdLst>
              <a:gd name="T0" fmla="*/ 0 w 161"/>
              <a:gd name="T1" fmla="*/ 2147483647 h 171"/>
              <a:gd name="T2" fmla="*/ 0 w 161"/>
              <a:gd name="T3" fmla="*/ 0 h 171"/>
              <a:gd name="T4" fmla="*/ 2147483647 w 161"/>
              <a:gd name="T5" fmla="*/ 0 h 171"/>
              <a:gd name="T6" fmla="*/ 2147483647 w 161"/>
              <a:gd name="T7" fmla="*/ 2147483647 h 171"/>
              <a:gd name="T8" fmla="*/ 0 w 161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1"/>
              <a:gd name="T17" fmla="*/ 161 w 161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1">
                <a:moveTo>
                  <a:pt x="0" y="170"/>
                </a:moveTo>
                <a:lnTo>
                  <a:pt x="0" y="0"/>
                </a:lnTo>
                <a:lnTo>
                  <a:pt x="160" y="0"/>
                </a:lnTo>
                <a:lnTo>
                  <a:pt x="160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1" name="Freeform 583"/>
          <p:cNvSpPr>
            <a:spLocks/>
          </p:cNvSpPr>
          <p:nvPr/>
        </p:nvSpPr>
        <p:spPr bwMode="auto">
          <a:xfrm>
            <a:off x="3546475" y="5419725"/>
            <a:ext cx="266700" cy="282575"/>
          </a:xfrm>
          <a:custGeom>
            <a:avLst/>
            <a:gdLst>
              <a:gd name="T0" fmla="*/ 0 w 168"/>
              <a:gd name="T1" fmla="*/ 2147483647 h 178"/>
              <a:gd name="T2" fmla="*/ 0 w 168"/>
              <a:gd name="T3" fmla="*/ 0 h 178"/>
              <a:gd name="T4" fmla="*/ 2147483647 w 168"/>
              <a:gd name="T5" fmla="*/ 0 h 178"/>
              <a:gd name="T6" fmla="*/ 2147483647 w 168"/>
              <a:gd name="T7" fmla="*/ 2147483647 h 178"/>
              <a:gd name="T8" fmla="*/ 0 w 168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78"/>
              <a:gd name="T17" fmla="*/ 168 w 168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78">
                <a:moveTo>
                  <a:pt x="0" y="177"/>
                </a:moveTo>
                <a:lnTo>
                  <a:pt x="0" y="0"/>
                </a:lnTo>
                <a:lnTo>
                  <a:pt x="167" y="0"/>
                </a:lnTo>
                <a:lnTo>
                  <a:pt x="167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2" name="Freeform 584"/>
          <p:cNvSpPr>
            <a:spLocks/>
          </p:cNvSpPr>
          <p:nvPr/>
        </p:nvSpPr>
        <p:spPr bwMode="auto">
          <a:xfrm>
            <a:off x="3824288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3" name="Freeform 585"/>
          <p:cNvSpPr>
            <a:spLocks/>
          </p:cNvSpPr>
          <p:nvPr/>
        </p:nvSpPr>
        <p:spPr bwMode="auto">
          <a:xfrm>
            <a:off x="3822700" y="5816600"/>
            <a:ext cx="268288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4" name="Freeform 586"/>
          <p:cNvSpPr>
            <a:spLocks/>
          </p:cNvSpPr>
          <p:nvPr/>
        </p:nvSpPr>
        <p:spPr bwMode="auto">
          <a:xfrm>
            <a:off x="3824288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5" name="Freeform 587"/>
          <p:cNvSpPr>
            <a:spLocks/>
          </p:cNvSpPr>
          <p:nvPr/>
        </p:nvSpPr>
        <p:spPr bwMode="auto">
          <a:xfrm>
            <a:off x="3822700" y="5419725"/>
            <a:ext cx="268288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6" name="Freeform 588"/>
          <p:cNvSpPr>
            <a:spLocks/>
          </p:cNvSpPr>
          <p:nvPr/>
        </p:nvSpPr>
        <p:spPr bwMode="auto">
          <a:xfrm>
            <a:off x="4102100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7" name="Freeform 589"/>
          <p:cNvSpPr>
            <a:spLocks/>
          </p:cNvSpPr>
          <p:nvPr/>
        </p:nvSpPr>
        <p:spPr bwMode="auto">
          <a:xfrm>
            <a:off x="4100513" y="5816600"/>
            <a:ext cx="268287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8" name="Freeform 590"/>
          <p:cNvSpPr>
            <a:spLocks/>
          </p:cNvSpPr>
          <p:nvPr/>
        </p:nvSpPr>
        <p:spPr bwMode="auto">
          <a:xfrm>
            <a:off x="4102100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9" name="Freeform 591"/>
          <p:cNvSpPr>
            <a:spLocks/>
          </p:cNvSpPr>
          <p:nvPr/>
        </p:nvSpPr>
        <p:spPr bwMode="auto">
          <a:xfrm>
            <a:off x="4100513" y="5419725"/>
            <a:ext cx="268287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0" name="Freeform 592"/>
          <p:cNvSpPr>
            <a:spLocks/>
          </p:cNvSpPr>
          <p:nvPr/>
        </p:nvSpPr>
        <p:spPr bwMode="auto">
          <a:xfrm>
            <a:off x="4381500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1" name="Freeform 593"/>
          <p:cNvSpPr>
            <a:spLocks/>
          </p:cNvSpPr>
          <p:nvPr/>
        </p:nvSpPr>
        <p:spPr bwMode="auto">
          <a:xfrm>
            <a:off x="4379913" y="5816600"/>
            <a:ext cx="268287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2" name="Freeform 594"/>
          <p:cNvSpPr>
            <a:spLocks/>
          </p:cNvSpPr>
          <p:nvPr/>
        </p:nvSpPr>
        <p:spPr bwMode="auto">
          <a:xfrm>
            <a:off x="4381500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3" name="Freeform 595"/>
          <p:cNvSpPr>
            <a:spLocks/>
          </p:cNvSpPr>
          <p:nvPr/>
        </p:nvSpPr>
        <p:spPr bwMode="auto">
          <a:xfrm>
            <a:off x="4379913" y="5419725"/>
            <a:ext cx="268287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4" name="Freeform 596"/>
          <p:cNvSpPr>
            <a:spLocks/>
          </p:cNvSpPr>
          <p:nvPr/>
        </p:nvSpPr>
        <p:spPr bwMode="auto">
          <a:xfrm>
            <a:off x="4657725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5" name="Freeform 597"/>
          <p:cNvSpPr>
            <a:spLocks/>
          </p:cNvSpPr>
          <p:nvPr/>
        </p:nvSpPr>
        <p:spPr bwMode="auto">
          <a:xfrm>
            <a:off x="4656138" y="5816600"/>
            <a:ext cx="268287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6" name="Freeform 598"/>
          <p:cNvSpPr>
            <a:spLocks/>
          </p:cNvSpPr>
          <p:nvPr/>
        </p:nvSpPr>
        <p:spPr bwMode="auto">
          <a:xfrm>
            <a:off x="4657725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7" name="Freeform 599"/>
          <p:cNvSpPr>
            <a:spLocks/>
          </p:cNvSpPr>
          <p:nvPr/>
        </p:nvSpPr>
        <p:spPr bwMode="auto">
          <a:xfrm>
            <a:off x="4656138" y="5419725"/>
            <a:ext cx="268287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8" name="Freeform 600"/>
          <p:cNvSpPr>
            <a:spLocks/>
          </p:cNvSpPr>
          <p:nvPr/>
        </p:nvSpPr>
        <p:spPr bwMode="auto">
          <a:xfrm>
            <a:off x="4941888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9" name="Freeform 601"/>
          <p:cNvSpPr>
            <a:spLocks/>
          </p:cNvSpPr>
          <p:nvPr/>
        </p:nvSpPr>
        <p:spPr bwMode="auto">
          <a:xfrm>
            <a:off x="4940300" y="5816600"/>
            <a:ext cx="268288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0" name="Freeform 602"/>
          <p:cNvSpPr>
            <a:spLocks/>
          </p:cNvSpPr>
          <p:nvPr/>
        </p:nvSpPr>
        <p:spPr bwMode="auto">
          <a:xfrm>
            <a:off x="4941888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1" name="Freeform 603"/>
          <p:cNvSpPr>
            <a:spLocks/>
          </p:cNvSpPr>
          <p:nvPr/>
        </p:nvSpPr>
        <p:spPr bwMode="auto">
          <a:xfrm>
            <a:off x="4940300" y="5419725"/>
            <a:ext cx="268288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2" name="Freeform 604"/>
          <p:cNvSpPr>
            <a:spLocks/>
          </p:cNvSpPr>
          <p:nvPr/>
        </p:nvSpPr>
        <p:spPr bwMode="auto">
          <a:xfrm>
            <a:off x="5227638" y="5816600"/>
            <a:ext cx="255587" cy="273050"/>
          </a:xfrm>
          <a:custGeom>
            <a:avLst/>
            <a:gdLst>
              <a:gd name="T0" fmla="*/ 0 w 161"/>
              <a:gd name="T1" fmla="*/ 2147483647 h 172"/>
              <a:gd name="T2" fmla="*/ 0 w 161"/>
              <a:gd name="T3" fmla="*/ 0 h 172"/>
              <a:gd name="T4" fmla="*/ 2147483647 w 161"/>
              <a:gd name="T5" fmla="*/ 0 h 172"/>
              <a:gd name="T6" fmla="*/ 2147483647 w 161"/>
              <a:gd name="T7" fmla="*/ 2147483647 h 172"/>
              <a:gd name="T8" fmla="*/ 0 w 161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2"/>
              <a:gd name="T17" fmla="*/ 161 w 161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2">
                <a:moveTo>
                  <a:pt x="0" y="171"/>
                </a:moveTo>
                <a:lnTo>
                  <a:pt x="0" y="0"/>
                </a:lnTo>
                <a:lnTo>
                  <a:pt x="160" y="0"/>
                </a:lnTo>
                <a:lnTo>
                  <a:pt x="160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3" name="Freeform 605"/>
          <p:cNvSpPr>
            <a:spLocks/>
          </p:cNvSpPr>
          <p:nvPr/>
        </p:nvSpPr>
        <p:spPr bwMode="auto">
          <a:xfrm>
            <a:off x="5226050" y="5816600"/>
            <a:ext cx="266700" cy="285750"/>
          </a:xfrm>
          <a:custGeom>
            <a:avLst/>
            <a:gdLst>
              <a:gd name="T0" fmla="*/ 0 w 168"/>
              <a:gd name="T1" fmla="*/ 2147483647 h 180"/>
              <a:gd name="T2" fmla="*/ 0 w 168"/>
              <a:gd name="T3" fmla="*/ 0 h 180"/>
              <a:gd name="T4" fmla="*/ 2147483647 w 168"/>
              <a:gd name="T5" fmla="*/ 0 h 180"/>
              <a:gd name="T6" fmla="*/ 2147483647 w 168"/>
              <a:gd name="T7" fmla="*/ 2147483647 h 180"/>
              <a:gd name="T8" fmla="*/ 0 w 168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80"/>
              <a:gd name="T17" fmla="*/ 168 w 168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80">
                <a:moveTo>
                  <a:pt x="0" y="179"/>
                </a:moveTo>
                <a:lnTo>
                  <a:pt x="0" y="0"/>
                </a:lnTo>
                <a:lnTo>
                  <a:pt x="167" y="0"/>
                </a:lnTo>
                <a:lnTo>
                  <a:pt x="167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4" name="Freeform 606"/>
          <p:cNvSpPr>
            <a:spLocks/>
          </p:cNvSpPr>
          <p:nvPr/>
        </p:nvSpPr>
        <p:spPr bwMode="auto">
          <a:xfrm>
            <a:off x="5227638" y="5419725"/>
            <a:ext cx="255587" cy="271463"/>
          </a:xfrm>
          <a:custGeom>
            <a:avLst/>
            <a:gdLst>
              <a:gd name="T0" fmla="*/ 0 w 161"/>
              <a:gd name="T1" fmla="*/ 2147483647 h 171"/>
              <a:gd name="T2" fmla="*/ 0 w 161"/>
              <a:gd name="T3" fmla="*/ 0 h 171"/>
              <a:gd name="T4" fmla="*/ 2147483647 w 161"/>
              <a:gd name="T5" fmla="*/ 0 h 171"/>
              <a:gd name="T6" fmla="*/ 2147483647 w 161"/>
              <a:gd name="T7" fmla="*/ 2147483647 h 171"/>
              <a:gd name="T8" fmla="*/ 0 w 161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1"/>
              <a:gd name="T17" fmla="*/ 161 w 161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1">
                <a:moveTo>
                  <a:pt x="0" y="170"/>
                </a:moveTo>
                <a:lnTo>
                  <a:pt x="0" y="0"/>
                </a:lnTo>
                <a:lnTo>
                  <a:pt x="160" y="0"/>
                </a:lnTo>
                <a:lnTo>
                  <a:pt x="160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5" name="Freeform 607"/>
          <p:cNvSpPr>
            <a:spLocks/>
          </p:cNvSpPr>
          <p:nvPr/>
        </p:nvSpPr>
        <p:spPr bwMode="auto">
          <a:xfrm>
            <a:off x="5226050" y="5419725"/>
            <a:ext cx="266700" cy="282575"/>
          </a:xfrm>
          <a:custGeom>
            <a:avLst/>
            <a:gdLst>
              <a:gd name="T0" fmla="*/ 0 w 168"/>
              <a:gd name="T1" fmla="*/ 2147483647 h 178"/>
              <a:gd name="T2" fmla="*/ 0 w 168"/>
              <a:gd name="T3" fmla="*/ 0 h 178"/>
              <a:gd name="T4" fmla="*/ 2147483647 w 168"/>
              <a:gd name="T5" fmla="*/ 0 h 178"/>
              <a:gd name="T6" fmla="*/ 2147483647 w 168"/>
              <a:gd name="T7" fmla="*/ 2147483647 h 178"/>
              <a:gd name="T8" fmla="*/ 0 w 168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78"/>
              <a:gd name="T17" fmla="*/ 168 w 168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78">
                <a:moveTo>
                  <a:pt x="0" y="177"/>
                </a:moveTo>
                <a:lnTo>
                  <a:pt x="0" y="0"/>
                </a:lnTo>
                <a:lnTo>
                  <a:pt x="167" y="0"/>
                </a:lnTo>
                <a:lnTo>
                  <a:pt x="167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6" name="Freeform 608"/>
          <p:cNvSpPr>
            <a:spLocks/>
          </p:cNvSpPr>
          <p:nvPr/>
        </p:nvSpPr>
        <p:spPr bwMode="auto">
          <a:xfrm>
            <a:off x="5505450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7" name="Freeform 609"/>
          <p:cNvSpPr>
            <a:spLocks/>
          </p:cNvSpPr>
          <p:nvPr/>
        </p:nvSpPr>
        <p:spPr bwMode="auto">
          <a:xfrm>
            <a:off x="5503863" y="5816600"/>
            <a:ext cx="268287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8" name="Freeform 610"/>
          <p:cNvSpPr>
            <a:spLocks/>
          </p:cNvSpPr>
          <p:nvPr/>
        </p:nvSpPr>
        <p:spPr bwMode="auto">
          <a:xfrm>
            <a:off x="5505450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49" name="Freeform 611"/>
          <p:cNvSpPr>
            <a:spLocks/>
          </p:cNvSpPr>
          <p:nvPr/>
        </p:nvSpPr>
        <p:spPr bwMode="auto">
          <a:xfrm>
            <a:off x="5503863" y="5419725"/>
            <a:ext cx="268287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0" name="Freeform 612"/>
          <p:cNvSpPr>
            <a:spLocks/>
          </p:cNvSpPr>
          <p:nvPr/>
        </p:nvSpPr>
        <p:spPr bwMode="auto">
          <a:xfrm>
            <a:off x="5783263" y="5816600"/>
            <a:ext cx="255587" cy="273050"/>
          </a:xfrm>
          <a:custGeom>
            <a:avLst/>
            <a:gdLst>
              <a:gd name="T0" fmla="*/ 0 w 161"/>
              <a:gd name="T1" fmla="*/ 2147483647 h 172"/>
              <a:gd name="T2" fmla="*/ 0 w 161"/>
              <a:gd name="T3" fmla="*/ 0 h 172"/>
              <a:gd name="T4" fmla="*/ 2147483647 w 161"/>
              <a:gd name="T5" fmla="*/ 0 h 172"/>
              <a:gd name="T6" fmla="*/ 2147483647 w 161"/>
              <a:gd name="T7" fmla="*/ 2147483647 h 172"/>
              <a:gd name="T8" fmla="*/ 0 w 161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2"/>
              <a:gd name="T17" fmla="*/ 161 w 161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2">
                <a:moveTo>
                  <a:pt x="0" y="171"/>
                </a:moveTo>
                <a:lnTo>
                  <a:pt x="0" y="0"/>
                </a:lnTo>
                <a:lnTo>
                  <a:pt x="160" y="0"/>
                </a:lnTo>
                <a:lnTo>
                  <a:pt x="160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1" name="Freeform 613"/>
          <p:cNvSpPr>
            <a:spLocks/>
          </p:cNvSpPr>
          <p:nvPr/>
        </p:nvSpPr>
        <p:spPr bwMode="auto">
          <a:xfrm>
            <a:off x="5781675" y="5816600"/>
            <a:ext cx="266700" cy="285750"/>
          </a:xfrm>
          <a:custGeom>
            <a:avLst/>
            <a:gdLst>
              <a:gd name="T0" fmla="*/ 0 w 168"/>
              <a:gd name="T1" fmla="*/ 2147483647 h 180"/>
              <a:gd name="T2" fmla="*/ 0 w 168"/>
              <a:gd name="T3" fmla="*/ 0 h 180"/>
              <a:gd name="T4" fmla="*/ 2147483647 w 168"/>
              <a:gd name="T5" fmla="*/ 0 h 180"/>
              <a:gd name="T6" fmla="*/ 2147483647 w 168"/>
              <a:gd name="T7" fmla="*/ 2147483647 h 180"/>
              <a:gd name="T8" fmla="*/ 0 w 168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80"/>
              <a:gd name="T17" fmla="*/ 168 w 168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80">
                <a:moveTo>
                  <a:pt x="0" y="179"/>
                </a:moveTo>
                <a:lnTo>
                  <a:pt x="0" y="0"/>
                </a:lnTo>
                <a:lnTo>
                  <a:pt x="167" y="0"/>
                </a:lnTo>
                <a:lnTo>
                  <a:pt x="167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2" name="Freeform 614"/>
          <p:cNvSpPr>
            <a:spLocks/>
          </p:cNvSpPr>
          <p:nvPr/>
        </p:nvSpPr>
        <p:spPr bwMode="auto">
          <a:xfrm>
            <a:off x="5783263" y="5419725"/>
            <a:ext cx="255587" cy="271463"/>
          </a:xfrm>
          <a:custGeom>
            <a:avLst/>
            <a:gdLst>
              <a:gd name="T0" fmla="*/ 0 w 161"/>
              <a:gd name="T1" fmla="*/ 2147483647 h 171"/>
              <a:gd name="T2" fmla="*/ 0 w 161"/>
              <a:gd name="T3" fmla="*/ 0 h 171"/>
              <a:gd name="T4" fmla="*/ 2147483647 w 161"/>
              <a:gd name="T5" fmla="*/ 0 h 171"/>
              <a:gd name="T6" fmla="*/ 2147483647 w 161"/>
              <a:gd name="T7" fmla="*/ 2147483647 h 171"/>
              <a:gd name="T8" fmla="*/ 0 w 161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1"/>
              <a:gd name="T17" fmla="*/ 161 w 161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1">
                <a:moveTo>
                  <a:pt x="0" y="170"/>
                </a:moveTo>
                <a:lnTo>
                  <a:pt x="0" y="0"/>
                </a:lnTo>
                <a:lnTo>
                  <a:pt x="160" y="0"/>
                </a:lnTo>
                <a:lnTo>
                  <a:pt x="160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3" name="Freeform 615"/>
          <p:cNvSpPr>
            <a:spLocks/>
          </p:cNvSpPr>
          <p:nvPr/>
        </p:nvSpPr>
        <p:spPr bwMode="auto">
          <a:xfrm>
            <a:off x="5781675" y="5419725"/>
            <a:ext cx="266700" cy="282575"/>
          </a:xfrm>
          <a:custGeom>
            <a:avLst/>
            <a:gdLst>
              <a:gd name="T0" fmla="*/ 0 w 168"/>
              <a:gd name="T1" fmla="*/ 2147483647 h 178"/>
              <a:gd name="T2" fmla="*/ 0 w 168"/>
              <a:gd name="T3" fmla="*/ 0 h 178"/>
              <a:gd name="T4" fmla="*/ 2147483647 w 168"/>
              <a:gd name="T5" fmla="*/ 0 h 178"/>
              <a:gd name="T6" fmla="*/ 2147483647 w 168"/>
              <a:gd name="T7" fmla="*/ 2147483647 h 178"/>
              <a:gd name="T8" fmla="*/ 0 w 168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78"/>
              <a:gd name="T17" fmla="*/ 168 w 168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78">
                <a:moveTo>
                  <a:pt x="0" y="177"/>
                </a:moveTo>
                <a:lnTo>
                  <a:pt x="0" y="0"/>
                </a:lnTo>
                <a:lnTo>
                  <a:pt x="167" y="0"/>
                </a:lnTo>
                <a:lnTo>
                  <a:pt x="167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4" name="Freeform 616"/>
          <p:cNvSpPr>
            <a:spLocks/>
          </p:cNvSpPr>
          <p:nvPr/>
        </p:nvSpPr>
        <p:spPr bwMode="auto">
          <a:xfrm>
            <a:off x="6059488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5" name="Freeform 617"/>
          <p:cNvSpPr>
            <a:spLocks/>
          </p:cNvSpPr>
          <p:nvPr/>
        </p:nvSpPr>
        <p:spPr bwMode="auto">
          <a:xfrm>
            <a:off x="6057900" y="5816600"/>
            <a:ext cx="268288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6" name="Freeform 618"/>
          <p:cNvSpPr>
            <a:spLocks/>
          </p:cNvSpPr>
          <p:nvPr/>
        </p:nvSpPr>
        <p:spPr bwMode="auto">
          <a:xfrm>
            <a:off x="6059488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7" name="Freeform 619"/>
          <p:cNvSpPr>
            <a:spLocks/>
          </p:cNvSpPr>
          <p:nvPr/>
        </p:nvSpPr>
        <p:spPr bwMode="auto">
          <a:xfrm>
            <a:off x="6057900" y="5419725"/>
            <a:ext cx="268288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8" name="Freeform 620"/>
          <p:cNvSpPr>
            <a:spLocks/>
          </p:cNvSpPr>
          <p:nvPr/>
        </p:nvSpPr>
        <p:spPr bwMode="auto">
          <a:xfrm>
            <a:off x="6332538" y="5816600"/>
            <a:ext cx="255587" cy="273050"/>
          </a:xfrm>
          <a:custGeom>
            <a:avLst/>
            <a:gdLst>
              <a:gd name="T0" fmla="*/ 0 w 161"/>
              <a:gd name="T1" fmla="*/ 2147483647 h 172"/>
              <a:gd name="T2" fmla="*/ 0 w 161"/>
              <a:gd name="T3" fmla="*/ 0 h 172"/>
              <a:gd name="T4" fmla="*/ 2147483647 w 161"/>
              <a:gd name="T5" fmla="*/ 0 h 172"/>
              <a:gd name="T6" fmla="*/ 2147483647 w 161"/>
              <a:gd name="T7" fmla="*/ 2147483647 h 172"/>
              <a:gd name="T8" fmla="*/ 0 w 161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2"/>
              <a:gd name="T17" fmla="*/ 161 w 161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2">
                <a:moveTo>
                  <a:pt x="0" y="171"/>
                </a:moveTo>
                <a:lnTo>
                  <a:pt x="0" y="0"/>
                </a:lnTo>
                <a:lnTo>
                  <a:pt x="160" y="0"/>
                </a:lnTo>
                <a:lnTo>
                  <a:pt x="160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59" name="Freeform 621"/>
          <p:cNvSpPr>
            <a:spLocks/>
          </p:cNvSpPr>
          <p:nvPr/>
        </p:nvSpPr>
        <p:spPr bwMode="auto">
          <a:xfrm>
            <a:off x="6330950" y="5816600"/>
            <a:ext cx="266700" cy="285750"/>
          </a:xfrm>
          <a:custGeom>
            <a:avLst/>
            <a:gdLst>
              <a:gd name="T0" fmla="*/ 0 w 168"/>
              <a:gd name="T1" fmla="*/ 2147483647 h 180"/>
              <a:gd name="T2" fmla="*/ 0 w 168"/>
              <a:gd name="T3" fmla="*/ 0 h 180"/>
              <a:gd name="T4" fmla="*/ 2147483647 w 168"/>
              <a:gd name="T5" fmla="*/ 0 h 180"/>
              <a:gd name="T6" fmla="*/ 2147483647 w 168"/>
              <a:gd name="T7" fmla="*/ 2147483647 h 180"/>
              <a:gd name="T8" fmla="*/ 0 w 168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80"/>
              <a:gd name="T17" fmla="*/ 168 w 168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80">
                <a:moveTo>
                  <a:pt x="0" y="179"/>
                </a:moveTo>
                <a:lnTo>
                  <a:pt x="0" y="0"/>
                </a:lnTo>
                <a:lnTo>
                  <a:pt x="167" y="0"/>
                </a:lnTo>
                <a:lnTo>
                  <a:pt x="167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0" name="Freeform 622"/>
          <p:cNvSpPr>
            <a:spLocks/>
          </p:cNvSpPr>
          <p:nvPr/>
        </p:nvSpPr>
        <p:spPr bwMode="auto">
          <a:xfrm>
            <a:off x="6332538" y="5419725"/>
            <a:ext cx="255587" cy="271463"/>
          </a:xfrm>
          <a:custGeom>
            <a:avLst/>
            <a:gdLst>
              <a:gd name="T0" fmla="*/ 0 w 161"/>
              <a:gd name="T1" fmla="*/ 2147483647 h 171"/>
              <a:gd name="T2" fmla="*/ 0 w 161"/>
              <a:gd name="T3" fmla="*/ 0 h 171"/>
              <a:gd name="T4" fmla="*/ 2147483647 w 161"/>
              <a:gd name="T5" fmla="*/ 0 h 171"/>
              <a:gd name="T6" fmla="*/ 2147483647 w 161"/>
              <a:gd name="T7" fmla="*/ 2147483647 h 171"/>
              <a:gd name="T8" fmla="*/ 0 w 161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1"/>
              <a:gd name="T17" fmla="*/ 161 w 161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1">
                <a:moveTo>
                  <a:pt x="0" y="170"/>
                </a:moveTo>
                <a:lnTo>
                  <a:pt x="0" y="0"/>
                </a:lnTo>
                <a:lnTo>
                  <a:pt x="160" y="0"/>
                </a:lnTo>
                <a:lnTo>
                  <a:pt x="160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1" name="Freeform 623"/>
          <p:cNvSpPr>
            <a:spLocks/>
          </p:cNvSpPr>
          <p:nvPr/>
        </p:nvSpPr>
        <p:spPr bwMode="auto">
          <a:xfrm>
            <a:off x="6330950" y="5419725"/>
            <a:ext cx="266700" cy="282575"/>
          </a:xfrm>
          <a:custGeom>
            <a:avLst/>
            <a:gdLst>
              <a:gd name="T0" fmla="*/ 0 w 168"/>
              <a:gd name="T1" fmla="*/ 2147483647 h 178"/>
              <a:gd name="T2" fmla="*/ 0 w 168"/>
              <a:gd name="T3" fmla="*/ 0 h 178"/>
              <a:gd name="T4" fmla="*/ 2147483647 w 168"/>
              <a:gd name="T5" fmla="*/ 0 h 178"/>
              <a:gd name="T6" fmla="*/ 2147483647 w 168"/>
              <a:gd name="T7" fmla="*/ 2147483647 h 178"/>
              <a:gd name="T8" fmla="*/ 0 w 168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78"/>
              <a:gd name="T17" fmla="*/ 168 w 168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78">
                <a:moveTo>
                  <a:pt x="0" y="177"/>
                </a:moveTo>
                <a:lnTo>
                  <a:pt x="0" y="0"/>
                </a:lnTo>
                <a:lnTo>
                  <a:pt x="167" y="0"/>
                </a:lnTo>
                <a:lnTo>
                  <a:pt x="167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2" name="Freeform 624"/>
          <p:cNvSpPr>
            <a:spLocks/>
          </p:cNvSpPr>
          <p:nvPr/>
        </p:nvSpPr>
        <p:spPr bwMode="auto">
          <a:xfrm>
            <a:off x="6611938" y="5816600"/>
            <a:ext cx="255587" cy="273050"/>
          </a:xfrm>
          <a:custGeom>
            <a:avLst/>
            <a:gdLst>
              <a:gd name="T0" fmla="*/ 0 w 161"/>
              <a:gd name="T1" fmla="*/ 2147483647 h 172"/>
              <a:gd name="T2" fmla="*/ 0 w 161"/>
              <a:gd name="T3" fmla="*/ 0 h 172"/>
              <a:gd name="T4" fmla="*/ 2147483647 w 161"/>
              <a:gd name="T5" fmla="*/ 0 h 172"/>
              <a:gd name="T6" fmla="*/ 2147483647 w 161"/>
              <a:gd name="T7" fmla="*/ 2147483647 h 172"/>
              <a:gd name="T8" fmla="*/ 0 w 161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2"/>
              <a:gd name="T17" fmla="*/ 161 w 161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2">
                <a:moveTo>
                  <a:pt x="0" y="171"/>
                </a:moveTo>
                <a:lnTo>
                  <a:pt x="0" y="0"/>
                </a:lnTo>
                <a:lnTo>
                  <a:pt x="160" y="0"/>
                </a:lnTo>
                <a:lnTo>
                  <a:pt x="160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3" name="Freeform 625"/>
          <p:cNvSpPr>
            <a:spLocks/>
          </p:cNvSpPr>
          <p:nvPr/>
        </p:nvSpPr>
        <p:spPr bwMode="auto">
          <a:xfrm>
            <a:off x="6610350" y="5816600"/>
            <a:ext cx="266700" cy="285750"/>
          </a:xfrm>
          <a:custGeom>
            <a:avLst/>
            <a:gdLst>
              <a:gd name="T0" fmla="*/ 0 w 168"/>
              <a:gd name="T1" fmla="*/ 2147483647 h 180"/>
              <a:gd name="T2" fmla="*/ 0 w 168"/>
              <a:gd name="T3" fmla="*/ 0 h 180"/>
              <a:gd name="T4" fmla="*/ 2147483647 w 168"/>
              <a:gd name="T5" fmla="*/ 0 h 180"/>
              <a:gd name="T6" fmla="*/ 2147483647 w 168"/>
              <a:gd name="T7" fmla="*/ 2147483647 h 180"/>
              <a:gd name="T8" fmla="*/ 0 w 168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80"/>
              <a:gd name="T17" fmla="*/ 168 w 168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80">
                <a:moveTo>
                  <a:pt x="0" y="179"/>
                </a:moveTo>
                <a:lnTo>
                  <a:pt x="0" y="0"/>
                </a:lnTo>
                <a:lnTo>
                  <a:pt x="167" y="0"/>
                </a:lnTo>
                <a:lnTo>
                  <a:pt x="167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4" name="Freeform 626"/>
          <p:cNvSpPr>
            <a:spLocks/>
          </p:cNvSpPr>
          <p:nvPr/>
        </p:nvSpPr>
        <p:spPr bwMode="auto">
          <a:xfrm>
            <a:off x="6611938" y="5419725"/>
            <a:ext cx="255587" cy="271463"/>
          </a:xfrm>
          <a:custGeom>
            <a:avLst/>
            <a:gdLst>
              <a:gd name="T0" fmla="*/ 0 w 161"/>
              <a:gd name="T1" fmla="*/ 2147483647 h 171"/>
              <a:gd name="T2" fmla="*/ 0 w 161"/>
              <a:gd name="T3" fmla="*/ 0 h 171"/>
              <a:gd name="T4" fmla="*/ 2147483647 w 161"/>
              <a:gd name="T5" fmla="*/ 0 h 171"/>
              <a:gd name="T6" fmla="*/ 2147483647 w 161"/>
              <a:gd name="T7" fmla="*/ 2147483647 h 171"/>
              <a:gd name="T8" fmla="*/ 0 w 161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171"/>
              <a:gd name="T17" fmla="*/ 161 w 161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171">
                <a:moveTo>
                  <a:pt x="0" y="170"/>
                </a:moveTo>
                <a:lnTo>
                  <a:pt x="0" y="0"/>
                </a:lnTo>
                <a:lnTo>
                  <a:pt x="160" y="0"/>
                </a:lnTo>
                <a:lnTo>
                  <a:pt x="160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5" name="Freeform 627"/>
          <p:cNvSpPr>
            <a:spLocks/>
          </p:cNvSpPr>
          <p:nvPr/>
        </p:nvSpPr>
        <p:spPr bwMode="auto">
          <a:xfrm>
            <a:off x="6610350" y="5419725"/>
            <a:ext cx="266700" cy="282575"/>
          </a:xfrm>
          <a:custGeom>
            <a:avLst/>
            <a:gdLst>
              <a:gd name="T0" fmla="*/ 0 w 168"/>
              <a:gd name="T1" fmla="*/ 2147483647 h 178"/>
              <a:gd name="T2" fmla="*/ 0 w 168"/>
              <a:gd name="T3" fmla="*/ 0 h 178"/>
              <a:gd name="T4" fmla="*/ 2147483647 w 168"/>
              <a:gd name="T5" fmla="*/ 0 h 178"/>
              <a:gd name="T6" fmla="*/ 2147483647 w 168"/>
              <a:gd name="T7" fmla="*/ 2147483647 h 178"/>
              <a:gd name="T8" fmla="*/ 0 w 168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78"/>
              <a:gd name="T17" fmla="*/ 168 w 168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78">
                <a:moveTo>
                  <a:pt x="0" y="177"/>
                </a:moveTo>
                <a:lnTo>
                  <a:pt x="0" y="0"/>
                </a:lnTo>
                <a:lnTo>
                  <a:pt x="167" y="0"/>
                </a:lnTo>
                <a:lnTo>
                  <a:pt x="167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6" name="Freeform 628"/>
          <p:cNvSpPr>
            <a:spLocks/>
          </p:cNvSpPr>
          <p:nvPr/>
        </p:nvSpPr>
        <p:spPr bwMode="auto">
          <a:xfrm>
            <a:off x="6889750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7" name="Freeform 629"/>
          <p:cNvSpPr>
            <a:spLocks/>
          </p:cNvSpPr>
          <p:nvPr/>
        </p:nvSpPr>
        <p:spPr bwMode="auto">
          <a:xfrm>
            <a:off x="6888163" y="5816600"/>
            <a:ext cx="268287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8" name="Freeform 630"/>
          <p:cNvSpPr>
            <a:spLocks/>
          </p:cNvSpPr>
          <p:nvPr/>
        </p:nvSpPr>
        <p:spPr bwMode="auto">
          <a:xfrm>
            <a:off x="6889750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69" name="Freeform 631"/>
          <p:cNvSpPr>
            <a:spLocks/>
          </p:cNvSpPr>
          <p:nvPr/>
        </p:nvSpPr>
        <p:spPr bwMode="auto">
          <a:xfrm>
            <a:off x="6888163" y="5419725"/>
            <a:ext cx="268287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70" name="Freeform 632"/>
          <p:cNvSpPr>
            <a:spLocks/>
          </p:cNvSpPr>
          <p:nvPr/>
        </p:nvSpPr>
        <p:spPr bwMode="auto">
          <a:xfrm>
            <a:off x="7173913" y="5816600"/>
            <a:ext cx="257175" cy="273050"/>
          </a:xfrm>
          <a:custGeom>
            <a:avLst/>
            <a:gdLst>
              <a:gd name="T0" fmla="*/ 0 w 162"/>
              <a:gd name="T1" fmla="*/ 2147483647 h 172"/>
              <a:gd name="T2" fmla="*/ 0 w 162"/>
              <a:gd name="T3" fmla="*/ 0 h 172"/>
              <a:gd name="T4" fmla="*/ 2147483647 w 162"/>
              <a:gd name="T5" fmla="*/ 0 h 172"/>
              <a:gd name="T6" fmla="*/ 2147483647 w 162"/>
              <a:gd name="T7" fmla="*/ 2147483647 h 172"/>
              <a:gd name="T8" fmla="*/ 0 w 162"/>
              <a:gd name="T9" fmla="*/ 2147483647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2"/>
              <a:gd name="T17" fmla="*/ 162 w 16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2">
                <a:moveTo>
                  <a:pt x="0" y="171"/>
                </a:moveTo>
                <a:lnTo>
                  <a:pt x="0" y="0"/>
                </a:lnTo>
                <a:lnTo>
                  <a:pt x="161" y="0"/>
                </a:lnTo>
                <a:lnTo>
                  <a:pt x="161" y="171"/>
                </a:lnTo>
                <a:lnTo>
                  <a:pt x="0" y="17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71" name="Freeform 633"/>
          <p:cNvSpPr>
            <a:spLocks/>
          </p:cNvSpPr>
          <p:nvPr/>
        </p:nvSpPr>
        <p:spPr bwMode="auto">
          <a:xfrm>
            <a:off x="7172325" y="5816600"/>
            <a:ext cx="268288" cy="285750"/>
          </a:xfrm>
          <a:custGeom>
            <a:avLst/>
            <a:gdLst>
              <a:gd name="T0" fmla="*/ 0 w 169"/>
              <a:gd name="T1" fmla="*/ 2147483647 h 180"/>
              <a:gd name="T2" fmla="*/ 0 w 169"/>
              <a:gd name="T3" fmla="*/ 0 h 180"/>
              <a:gd name="T4" fmla="*/ 2147483647 w 169"/>
              <a:gd name="T5" fmla="*/ 0 h 180"/>
              <a:gd name="T6" fmla="*/ 2147483647 w 169"/>
              <a:gd name="T7" fmla="*/ 2147483647 h 180"/>
              <a:gd name="T8" fmla="*/ 0 w 16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80"/>
              <a:gd name="T17" fmla="*/ 169 w 169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80">
                <a:moveTo>
                  <a:pt x="0" y="179"/>
                </a:moveTo>
                <a:lnTo>
                  <a:pt x="0" y="0"/>
                </a:lnTo>
                <a:lnTo>
                  <a:pt x="168" y="0"/>
                </a:lnTo>
                <a:lnTo>
                  <a:pt x="168" y="179"/>
                </a:lnTo>
                <a:lnTo>
                  <a:pt x="0" y="17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72" name="Freeform 634"/>
          <p:cNvSpPr>
            <a:spLocks/>
          </p:cNvSpPr>
          <p:nvPr/>
        </p:nvSpPr>
        <p:spPr bwMode="auto">
          <a:xfrm>
            <a:off x="7173913" y="5419725"/>
            <a:ext cx="257175" cy="271463"/>
          </a:xfrm>
          <a:custGeom>
            <a:avLst/>
            <a:gdLst>
              <a:gd name="T0" fmla="*/ 0 w 162"/>
              <a:gd name="T1" fmla="*/ 2147483647 h 171"/>
              <a:gd name="T2" fmla="*/ 0 w 162"/>
              <a:gd name="T3" fmla="*/ 0 h 171"/>
              <a:gd name="T4" fmla="*/ 2147483647 w 162"/>
              <a:gd name="T5" fmla="*/ 0 h 171"/>
              <a:gd name="T6" fmla="*/ 2147483647 w 162"/>
              <a:gd name="T7" fmla="*/ 2147483647 h 171"/>
              <a:gd name="T8" fmla="*/ 0 w 162"/>
              <a:gd name="T9" fmla="*/ 2147483647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171"/>
              <a:gd name="T17" fmla="*/ 162 w 16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171">
                <a:moveTo>
                  <a:pt x="0" y="170"/>
                </a:moveTo>
                <a:lnTo>
                  <a:pt x="0" y="0"/>
                </a:lnTo>
                <a:lnTo>
                  <a:pt x="161" y="0"/>
                </a:lnTo>
                <a:lnTo>
                  <a:pt x="161" y="170"/>
                </a:lnTo>
                <a:lnTo>
                  <a:pt x="0" y="17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73" name="Freeform 635"/>
          <p:cNvSpPr>
            <a:spLocks/>
          </p:cNvSpPr>
          <p:nvPr/>
        </p:nvSpPr>
        <p:spPr bwMode="auto">
          <a:xfrm>
            <a:off x="7172325" y="5419725"/>
            <a:ext cx="268288" cy="282575"/>
          </a:xfrm>
          <a:custGeom>
            <a:avLst/>
            <a:gdLst>
              <a:gd name="T0" fmla="*/ 0 w 169"/>
              <a:gd name="T1" fmla="*/ 2147483647 h 178"/>
              <a:gd name="T2" fmla="*/ 0 w 169"/>
              <a:gd name="T3" fmla="*/ 0 h 178"/>
              <a:gd name="T4" fmla="*/ 2147483647 w 169"/>
              <a:gd name="T5" fmla="*/ 0 h 178"/>
              <a:gd name="T6" fmla="*/ 2147483647 w 169"/>
              <a:gd name="T7" fmla="*/ 2147483647 h 178"/>
              <a:gd name="T8" fmla="*/ 0 w 169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178"/>
              <a:gd name="T17" fmla="*/ 169 w 169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178">
                <a:moveTo>
                  <a:pt x="0" y="177"/>
                </a:moveTo>
                <a:lnTo>
                  <a:pt x="0" y="0"/>
                </a:lnTo>
                <a:lnTo>
                  <a:pt x="168" y="0"/>
                </a:lnTo>
                <a:lnTo>
                  <a:pt x="168" y="177"/>
                </a:lnTo>
                <a:lnTo>
                  <a:pt x="0" y="177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90" name="Line 638"/>
          <p:cNvSpPr>
            <a:spLocks noChangeShapeType="1"/>
          </p:cNvSpPr>
          <p:nvPr/>
        </p:nvSpPr>
        <p:spPr bwMode="auto">
          <a:xfrm>
            <a:off x="7038975" y="989013"/>
            <a:ext cx="962025" cy="352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191" name="Line 639"/>
          <p:cNvSpPr>
            <a:spLocks noChangeShapeType="1"/>
          </p:cNvSpPr>
          <p:nvPr/>
        </p:nvSpPr>
        <p:spPr bwMode="auto">
          <a:xfrm>
            <a:off x="6911975" y="1524000"/>
            <a:ext cx="633413" cy="425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192" name="Oval 640"/>
          <p:cNvSpPr>
            <a:spLocks noChangeArrowheads="1"/>
          </p:cNvSpPr>
          <p:nvPr/>
        </p:nvSpPr>
        <p:spPr bwMode="auto">
          <a:xfrm>
            <a:off x="7840663" y="1277938"/>
            <a:ext cx="604837" cy="38989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24193" name="Oval 641"/>
          <p:cNvSpPr>
            <a:spLocks noChangeArrowheads="1"/>
          </p:cNvSpPr>
          <p:nvPr/>
        </p:nvSpPr>
        <p:spPr bwMode="auto">
          <a:xfrm>
            <a:off x="7388225" y="1887538"/>
            <a:ext cx="604838" cy="3360737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/>
      <p:bldP spid="24190" grpId="0" animBg="1"/>
      <p:bldP spid="24191" grpId="0" animBg="1"/>
      <p:bldP spid="24192" grpId="0" animBg="1"/>
      <p:bldP spid="2419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1316038" y="1211263"/>
            <a:ext cx="7231062" cy="6248400"/>
          </a:xfrm>
        </p:spPr>
        <p:txBody>
          <a:bodyPr/>
          <a:lstStyle/>
          <a:p>
            <a:pPr indent="-173038" eaLnBrk="1" hangingPunct="1">
              <a:lnSpc>
                <a:spcPct val="115000"/>
              </a:lnSpc>
              <a:buFont typeface="Monotype Sorts" pitchFamily="2" charset="2"/>
              <a:buNone/>
            </a:pPr>
            <a:r>
              <a:rPr lang="en-US" altLang="en-US" u="sng" smtClean="0"/>
              <a:t>1s</a:t>
            </a:r>
            <a:r>
              <a:rPr lang="en-US" altLang="en-US" u="sng" baseline="30000" smtClean="0"/>
              <a:t>1</a:t>
            </a:r>
            <a:endParaRPr lang="en-US" altLang="en-US" u="sng" smtClean="0"/>
          </a:p>
          <a:p>
            <a:pPr indent="-173038" eaLnBrk="1" hangingPunct="1">
              <a:lnSpc>
                <a:spcPct val="135000"/>
              </a:lnSpc>
              <a:spcBef>
                <a:spcPct val="35000"/>
              </a:spcBef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u="sng" smtClean="0"/>
              <a:t>2s</a:t>
            </a:r>
            <a:r>
              <a:rPr lang="en-US" altLang="en-US" u="sng" baseline="30000" smtClean="0"/>
              <a:t>1</a:t>
            </a:r>
            <a:endParaRPr lang="en-US" altLang="en-US" u="sng" smtClean="0"/>
          </a:p>
          <a:p>
            <a:pPr indent="-173038" eaLnBrk="1" hangingPunct="1">
              <a:lnSpc>
                <a:spcPct val="130000"/>
              </a:lnSpc>
              <a:spcBef>
                <a:spcPct val="35000"/>
              </a:spcBef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3s</a:t>
            </a:r>
            <a:r>
              <a:rPr lang="en-US" altLang="en-US" u="sng" baseline="30000" smtClean="0"/>
              <a:t>1</a:t>
            </a:r>
            <a:endParaRPr lang="en-US" altLang="en-US" u="sng" smtClean="0"/>
          </a:p>
          <a:p>
            <a:pPr indent="-173038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smtClean="0"/>
              <a:t>3s</a:t>
            </a:r>
            <a:r>
              <a:rPr lang="en-US" altLang="en-US" baseline="30000" smtClean="0"/>
              <a:t>2</a:t>
            </a:r>
            <a:r>
              <a:rPr lang="en-US" altLang="en-US" smtClean="0"/>
              <a:t>3p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4s</a:t>
            </a:r>
            <a:r>
              <a:rPr lang="en-US" altLang="en-US" u="sng" baseline="30000" smtClean="0"/>
              <a:t>1</a:t>
            </a:r>
            <a:endParaRPr lang="en-US" altLang="en-US" u="sng" smtClean="0"/>
          </a:p>
          <a:p>
            <a:pPr indent="-173038" eaLnBrk="1" hangingPunct="1">
              <a:lnSpc>
                <a:spcPct val="130000"/>
              </a:lnSpc>
              <a:spcBef>
                <a:spcPct val="45000"/>
              </a:spcBef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smtClean="0"/>
              <a:t>3s</a:t>
            </a:r>
            <a:r>
              <a:rPr lang="en-US" altLang="en-US" baseline="30000" smtClean="0"/>
              <a:t>2</a:t>
            </a:r>
            <a:r>
              <a:rPr lang="en-US" altLang="en-US" smtClean="0"/>
              <a:t>3p</a:t>
            </a:r>
            <a:r>
              <a:rPr lang="en-US" altLang="en-US" baseline="30000" smtClean="0"/>
              <a:t>6</a:t>
            </a:r>
            <a:r>
              <a:rPr lang="en-US" altLang="en-US" smtClean="0"/>
              <a:t>4s</a:t>
            </a:r>
            <a:r>
              <a:rPr lang="en-US" altLang="en-US" baseline="30000" smtClean="0"/>
              <a:t>2</a:t>
            </a:r>
            <a:r>
              <a:rPr lang="en-US" altLang="en-US" smtClean="0"/>
              <a:t>3d</a:t>
            </a:r>
            <a:r>
              <a:rPr lang="en-US" altLang="en-US" baseline="30000" smtClean="0"/>
              <a:t>10</a:t>
            </a:r>
            <a:r>
              <a:rPr lang="en-US" altLang="en-US" smtClean="0"/>
              <a:t>4p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5s</a:t>
            </a:r>
            <a:r>
              <a:rPr lang="en-US" altLang="en-US" u="sng" baseline="30000" smtClean="0"/>
              <a:t>1</a:t>
            </a:r>
            <a:endParaRPr lang="en-US" altLang="en-US" u="sng" smtClean="0"/>
          </a:p>
          <a:p>
            <a:pPr indent="-173038" eaLnBrk="1" hangingPunct="1"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smtClean="0"/>
              <a:t>3s</a:t>
            </a:r>
            <a:r>
              <a:rPr lang="en-US" altLang="en-US" baseline="30000" smtClean="0"/>
              <a:t>2</a:t>
            </a:r>
            <a:r>
              <a:rPr lang="en-US" altLang="en-US" smtClean="0"/>
              <a:t>3p</a:t>
            </a:r>
            <a:r>
              <a:rPr lang="en-US" altLang="en-US" baseline="30000" smtClean="0"/>
              <a:t>6</a:t>
            </a:r>
            <a:r>
              <a:rPr lang="en-US" altLang="en-US" smtClean="0"/>
              <a:t>4s</a:t>
            </a:r>
            <a:r>
              <a:rPr lang="en-US" altLang="en-US" baseline="30000" smtClean="0"/>
              <a:t>2</a:t>
            </a:r>
            <a:r>
              <a:rPr lang="en-US" altLang="en-US" smtClean="0"/>
              <a:t>3d</a:t>
            </a:r>
            <a:r>
              <a:rPr lang="en-US" altLang="en-US" baseline="30000" smtClean="0"/>
              <a:t>10</a:t>
            </a:r>
            <a:r>
              <a:rPr lang="en-US" altLang="en-US" smtClean="0"/>
              <a:t>4p</a:t>
            </a:r>
            <a:r>
              <a:rPr lang="en-US" altLang="en-US" baseline="30000" smtClean="0"/>
              <a:t>6</a:t>
            </a:r>
            <a:r>
              <a:rPr lang="en-US" altLang="en-US" smtClean="0"/>
              <a:t>5s</a:t>
            </a:r>
            <a:r>
              <a:rPr lang="en-US" altLang="en-US" baseline="30000" smtClean="0"/>
              <a:t>2</a:t>
            </a:r>
            <a:r>
              <a:rPr lang="en-US" altLang="en-US" smtClean="0"/>
              <a:t>4d</a:t>
            </a:r>
            <a:r>
              <a:rPr lang="en-US" altLang="en-US" baseline="30000" smtClean="0"/>
              <a:t>10 </a:t>
            </a:r>
            <a:r>
              <a:rPr lang="en-US" altLang="en-US" smtClean="0"/>
              <a:t>5p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6s</a:t>
            </a:r>
            <a:r>
              <a:rPr lang="en-US" altLang="en-US" u="sng" baseline="30000" smtClean="0"/>
              <a:t>1</a:t>
            </a:r>
            <a:endParaRPr lang="en-US" altLang="en-US" u="sng" smtClean="0"/>
          </a:p>
          <a:p>
            <a:pPr indent="-173038" eaLnBrk="1" hangingPunct="1"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smtClean="0"/>
              <a:t>3s</a:t>
            </a:r>
            <a:r>
              <a:rPr lang="en-US" altLang="en-US" baseline="30000" smtClean="0"/>
              <a:t>2</a:t>
            </a:r>
            <a:r>
              <a:rPr lang="en-US" altLang="en-US" smtClean="0"/>
              <a:t>3p</a:t>
            </a:r>
            <a:r>
              <a:rPr lang="en-US" altLang="en-US" baseline="30000" smtClean="0"/>
              <a:t>6</a:t>
            </a:r>
            <a:r>
              <a:rPr lang="en-US" altLang="en-US" smtClean="0"/>
              <a:t>4s</a:t>
            </a:r>
            <a:r>
              <a:rPr lang="en-US" altLang="en-US" baseline="30000" smtClean="0"/>
              <a:t>2</a:t>
            </a:r>
            <a:r>
              <a:rPr lang="en-US" altLang="en-US" smtClean="0"/>
              <a:t>3d</a:t>
            </a:r>
            <a:r>
              <a:rPr lang="en-US" altLang="en-US" baseline="30000" smtClean="0"/>
              <a:t>10</a:t>
            </a:r>
            <a:r>
              <a:rPr lang="en-US" altLang="en-US" smtClean="0"/>
              <a:t>4p</a:t>
            </a:r>
            <a:r>
              <a:rPr lang="en-US" altLang="en-US" baseline="30000" smtClean="0"/>
              <a:t>6</a:t>
            </a:r>
            <a:r>
              <a:rPr lang="en-US" altLang="en-US" smtClean="0"/>
              <a:t>5s</a:t>
            </a:r>
            <a:r>
              <a:rPr lang="en-US" altLang="en-US" baseline="30000" smtClean="0"/>
              <a:t>2</a:t>
            </a:r>
            <a:r>
              <a:rPr lang="en-US" altLang="en-US" smtClean="0"/>
              <a:t>4d</a:t>
            </a:r>
            <a:r>
              <a:rPr lang="en-US" altLang="en-US" baseline="30000" smtClean="0"/>
              <a:t>10</a:t>
            </a:r>
            <a:r>
              <a:rPr lang="en-US" altLang="en-US" smtClean="0"/>
              <a:t>5p</a:t>
            </a:r>
            <a:r>
              <a:rPr lang="en-US" altLang="en-US" baseline="30000" smtClean="0"/>
              <a:t>6</a:t>
            </a:r>
            <a:r>
              <a:rPr lang="en-US" altLang="en-US" smtClean="0"/>
              <a:t>6s</a:t>
            </a:r>
            <a:r>
              <a:rPr lang="en-US" altLang="en-US" baseline="30000" smtClean="0"/>
              <a:t>2</a:t>
            </a:r>
            <a:r>
              <a:rPr lang="en-US" altLang="en-US" smtClean="0"/>
              <a:t>4f</a:t>
            </a:r>
            <a:r>
              <a:rPr lang="en-US" altLang="en-US" baseline="30000" smtClean="0"/>
              <a:t>14</a:t>
            </a:r>
            <a:r>
              <a:rPr lang="en-US" altLang="en-US" smtClean="0"/>
              <a:t>5d</a:t>
            </a:r>
            <a:r>
              <a:rPr lang="en-US" altLang="en-US" baseline="30000" smtClean="0"/>
              <a:t>10</a:t>
            </a:r>
            <a:r>
              <a:rPr lang="en-US" altLang="en-US" smtClean="0"/>
              <a:t>6p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7s</a:t>
            </a:r>
            <a:r>
              <a:rPr lang="en-US" altLang="en-US" u="sng" baseline="30000" smtClean="0"/>
              <a:t>1</a:t>
            </a:r>
          </a:p>
        </p:txBody>
      </p:sp>
      <p:grpSp>
        <p:nvGrpSpPr>
          <p:cNvPr id="53251" name="Group 59"/>
          <p:cNvGrpSpPr>
            <a:grpSpLocks/>
          </p:cNvGrpSpPr>
          <p:nvPr/>
        </p:nvGrpSpPr>
        <p:grpSpPr bwMode="auto">
          <a:xfrm>
            <a:off x="661988" y="1354138"/>
            <a:ext cx="784225" cy="5581650"/>
            <a:chOff x="417" y="277"/>
            <a:chExt cx="494" cy="3516"/>
          </a:xfrm>
        </p:grpSpPr>
        <p:sp>
          <p:nvSpPr>
            <p:cNvPr id="53253" name="Freeform 3"/>
            <p:cNvSpPr>
              <a:spLocks/>
            </p:cNvSpPr>
            <p:nvPr/>
          </p:nvSpPr>
          <p:spPr bwMode="auto">
            <a:xfrm>
              <a:off x="471" y="2826"/>
              <a:ext cx="335" cy="73"/>
            </a:xfrm>
            <a:custGeom>
              <a:avLst/>
              <a:gdLst>
                <a:gd name="T0" fmla="*/ 0 w 335"/>
                <a:gd name="T1" fmla="*/ 45 h 73"/>
                <a:gd name="T2" fmla="*/ 44 w 335"/>
                <a:gd name="T3" fmla="*/ 0 h 73"/>
                <a:gd name="T4" fmla="*/ 334 w 335"/>
                <a:gd name="T5" fmla="*/ 0 h 73"/>
                <a:gd name="T6" fmla="*/ 265 w 335"/>
                <a:gd name="T7" fmla="*/ 72 h 73"/>
                <a:gd name="T8" fmla="*/ 0 w 335"/>
                <a:gd name="T9" fmla="*/ 45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73"/>
                <a:gd name="T17" fmla="*/ 335 w 335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73">
                  <a:moveTo>
                    <a:pt x="0" y="45"/>
                  </a:moveTo>
                  <a:lnTo>
                    <a:pt x="44" y="0"/>
                  </a:lnTo>
                  <a:lnTo>
                    <a:pt x="334" y="0"/>
                  </a:lnTo>
                  <a:lnTo>
                    <a:pt x="265" y="72"/>
                  </a:lnTo>
                  <a:lnTo>
                    <a:pt x="0" y="45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Freeform 4"/>
            <p:cNvSpPr>
              <a:spLocks/>
            </p:cNvSpPr>
            <p:nvPr/>
          </p:nvSpPr>
          <p:spPr bwMode="auto">
            <a:xfrm>
              <a:off x="471" y="2826"/>
              <a:ext cx="343" cy="85"/>
            </a:xfrm>
            <a:custGeom>
              <a:avLst/>
              <a:gdLst>
                <a:gd name="T0" fmla="*/ 0 w 343"/>
                <a:gd name="T1" fmla="*/ 52 h 85"/>
                <a:gd name="T2" fmla="*/ 45 w 343"/>
                <a:gd name="T3" fmla="*/ 0 h 85"/>
                <a:gd name="T4" fmla="*/ 342 w 343"/>
                <a:gd name="T5" fmla="*/ 0 h 85"/>
                <a:gd name="T6" fmla="*/ 271 w 343"/>
                <a:gd name="T7" fmla="*/ 84 h 85"/>
                <a:gd name="T8" fmla="*/ 0 w 343"/>
                <a:gd name="T9" fmla="*/ 52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85"/>
                <a:gd name="T17" fmla="*/ 343 w 343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85">
                  <a:moveTo>
                    <a:pt x="0" y="52"/>
                  </a:moveTo>
                  <a:lnTo>
                    <a:pt x="45" y="0"/>
                  </a:lnTo>
                  <a:lnTo>
                    <a:pt x="342" y="0"/>
                  </a:lnTo>
                  <a:lnTo>
                    <a:pt x="271" y="84"/>
                  </a:lnTo>
                  <a:lnTo>
                    <a:pt x="0" y="52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5"/>
            <p:cNvSpPr>
              <a:spLocks/>
            </p:cNvSpPr>
            <p:nvPr/>
          </p:nvSpPr>
          <p:spPr bwMode="auto">
            <a:xfrm>
              <a:off x="714" y="2826"/>
              <a:ext cx="92" cy="425"/>
            </a:xfrm>
            <a:custGeom>
              <a:avLst/>
              <a:gdLst>
                <a:gd name="T0" fmla="*/ 49 w 92"/>
                <a:gd name="T1" fmla="*/ 424 h 425"/>
                <a:gd name="T2" fmla="*/ 0 w 92"/>
                <a:gd name="T3" fmla="*/ 115 h 425"/>
                <a:gd name="T4" fmla="*/ 91 w 92"/>
                <a:gd name="T5" fmla="*/ 0 h 425"/>
                <a:gd name="T6" fmla="*/ 91 w 92"/>
                <a:gd name="T7" fmla="*/ 379 h 425"/>
                <a:gd name="T8" fmla="*/ 49 w 92"/>
                <a:gd name="T9" fmla="*/ 424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25"/>
                <a:gd name="T17" fmla="*/ 92 w 92"/>
                <a:gd name="T18" fmla="*/ 425 h 4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25">
                  <a:moveTo>
                    <a:pt x="49" y="424"/>
                  </a:moveTo>
                  <a:lnTo>
                    <a:pt x="0" y="115"/>
                  </a:lnTo>
                  <a:lnTo>
                    <a:pt x="91" y="0"/>
                  </a:lnTo>
                  <a:lnTo>
                    <a:pt x="91" y="379"/>
                  </a:lnTo>
                  <a:lnTo>
                    <a:pt x="49" y="424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Freeform 6"/>
            <p:cNvSpPr>
              <a:spLocks/>
            </p:cNvSpPr>
            <p:nvPr/>
          </p:nvSpPr>
          <p:spPr bwMode="auto">
            <a:xfrm>
              <a:off x="714" y="2826"/>
              <a:ext cx="100" cy="436"/>
            </a:xfrm>
            <a:custGeom>
              <a:avLst/>
              <a:gdLst>
                <a:gd name="T0" fmla="*/ 54 w 100"/>
                <a:gd name="T1" fmla="*/ 435 h 436"/>
                <a:gd name="T2" fmla="*/ 0 w 100"/>
                <a:gd name="T3" fmla="*/ 118 h 436"/>
                <a:gd name="T4" fmla="*/ 99 w 100"/>
                <a:gd name="T5" fmla="*/ 0 h 436"/>
                <a:gd name="T6" fmla="*/ 99 w 100"/>
                <a:gd name="T7" fmla="*/ 389 h 436"/>
                <a:gd name="T8" fmla="*/ 54 w 100"/>
                <a:gd name="T9" fmla="*/ 435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436"/>
                <a:gd name="T17" fmla="*/ 100 w 100"/>
                <a:gd name="T18" fmla="*/ 436 h 4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436">
                  <a:moveTo>
                    <a:pt x="54" y="435"/>
                  </a:moveTo>
                  <a:lnTo>
                    <a:pt x="0" y="118"/>
                  </a:lnTo>
                  <a:lnTo>
                    <a:pt x="99" y="0"/>
                  </a:lnTo>
                  <a:lnTo>
                    <a:pt x="99" y="389"/>
                  </a:lnTo>
                  <a:lnTo>
                    <a:pt x="54" y="4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7"/>
            <p:cNvSpPr>
              <a:spLocks/>
            </p:cNvSpPr>
            <p:nvPr/>
          </p:nvSpPr>
          <p:spPr bwMode="auto">
            <a:xfrm>
              <a:off x="471" y="2344"/>
              <a:ext cx="335" cy="73"/>
            </a:xfrm>
            <a:custGeom>
              <a:avLst/>
              <a:gdLst>
                <a:gd name="T0" fmla="*/ 0 w 335"/>
                <a:gd name="T1" fmla="*/ 46 h 73"/>
                <a:gd name="T2" fmla="*/ 44 w 335"/>
                <a:gd name="T3" fmla="*/ 0 h 73"/>
                <a:gd name="T4" fmla="*/ 334 w 335"/>
                <a:gd name="T5" fmla="*/ 0 h 73"/>
                <a:gd name="T6" fmla="*/ 265 w 335"/>
                <a:gd name="T7" fmla="*/ 72 h 73"/>
                <a:gd name="T8" fmla="*/ 0 w 335"/>
                <a:gd name="T9" fmla="*/ 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73"/>
                <a:gd name="T17" fmla="*/ 335 w 335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73">
                  <a:moveTo>
                    <a:pt x="0" y="46"/>
                  </a:moveTo>
                  <a:lnTo>
                    <a:pt x="44" y="0"/>
                  </a:lnTo>
                  <a:lnTo>
                    <a:pt x="334" y="0"/>
                  </a:lnTo>
                  <a:lnTo>
                    <a:pt x="265" y="72"/>
                  </a:lnTo>
                  <a:lnTo>
                    <a:pt x="0" y="46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8"/>
            <p:cNvSpPr>
              <a:spLocks/>
            </p:cNvSpPr>
            <p:nvPr/>
          </p:nvSpPr>
          <p:spPr bwMode="auto">
            <a:xfrm>
              <a:off x="471" y="2344"/>
              <a:ext cx="343" cy="83"/>
            </a:xfrm>
            <a:custGeom>
              <a:avLst/>
              <a:gdLst>
                <a:gd name="T0" fmla="*/ 0 w 343"/>
                <a:gd name="T1" fmla="*/ 53 h 83"/>
                <a:gd name="T2" fmla="*/ 45 w 343"/>
                <a:gd name="T3" fmla="*/ 0 h 83"/>
                <a:gd name="T4" fmla="*/ 342 w 343"/>
                <a:gd name="T5" fmla="*/ 0 h 83"/>
                <a:gd name="T6" fmla="*/ 271 w 343"/>
                <a:gd name="T7" fmla="*/ 82 h 83"/>
                <a:gd name="T8" fmla="*/ 0 w 343"/>
                <a:gd name="T9" fmla="*/ 5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83"/>
                <a:gd name="T17" fmla="*/ 343 w 34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83">
                  <a:moveTo>
                    <a:pt x="0" y="53"/>
                  </a:moveTo>
                  <a:lnTo>
                    <a:pt x="45" y="0"/>
                  </a:lnTo>
                  <a:lnTo>
                    <a:pt x="342" y="0"/>
                  </a:lnTo>
                  <a:lnTo>
                    <a:pt x="271" y="82"/>
                  </a:lnTo>
                  <a:lnTo>
                    <a:pt x="0" y="53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9"/>
            <p:cNvSpPr>
              <a:spLocks/>
            </p:cNvSpPr>
            <p:nvPr/>
          </p:nvSpPr>
          <p:spPr bwMode="auto">
            <a:xfrm>
              <a:off x="714" y="2344"/>
              <a:ext cx="92" cy="422"/>
            </a:xfrm>
            <a:custGeom>
              <a:avLst/>
              <a:gdLst>
                <a:gd name="T0" fmla="*/ 49 w 92"/>
                <a:gd name="T1" fmla="*/ 421 h 422"/>
                <a:gd name="T2" fmla="*/ 0 w 92"/>
                <a:gd name="T3" fmla="*/ 113 h 422"/>
                <a:gd name="T4" fmla="*/ 91 w 92"/>
                <a:gd name="T5" fmla="*/ 0 h 422"/>
                <a:gd name="T6" fmla="*/ 91 w 92"/>
                <a:gd name="T7" fmla="*/ 376 h 422"/>
                <a:gd name="T8" fmla="*/ 49 w 92"/>
                <a:gd name="T9" fmla="*/ 421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22"/>
                <a:gd name="T17" fmla="*/ 92 w 92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22">
                  <a:moveTo>
                    <a:pt x="49" y="421"/>
                  </a:moveTo>
                  <a:lnTo>
                    <a:pt x="0" y="113"/>
                  </a:lnTo>
                  <a:lnTo>
                    <a:pt x="91" y="0"/>
                  </a:lnTo>
                  <a:lnTo>
                    <a:pt x="91" y="376"/>
                  </a:lnTo>
                  <a:lnTo>
                    <a:pt x="49" y="421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Freeform 10"/>
            <p:cNvSpPr>
              <a:spLocks/>
            </p:cNvSpPr>
            <p:nvPr/>
          </p:nvSpPr>
          <p:spPr bwMode="auto">
            <a:xfrm>
              <a:off x="714" y="2344"/>
              <a:ext cx="100" cy="433"/>
            </a:xfrm>
            <a:custGeom>
              <a:avLst/>
              <a:gdLst>
                <a:gd name="T0" fmla="*/ 54 w 100"/>
                <a:gd name="T1" fmla="*/ 432 h 433"/>
                <a:gd name="T2" fmla="*/ 0 w 100"/>
                <a:gd name="T3" fmla="*/ 116 h 433"/>
                <a:gd name="T4" fmla="*/ 99 w 100"/>
                <a:gd name="T5" fmla="*/ 0 h 433"/>
                <a:gd name="T6" fmla="*/ 99 w 100"/>
                <a:gd name="T7" fmla="*/ 386 h 433"/>
                <a:gd name="T8" fmla="*/ 54 w 100"/>
                <a:gd name="T9" fmla="*/ 432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433"/>
                <a:gd name="T17" fmla="*/ 100 w 100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433">
                  <a:moveTo>
                    <a:pt x="54" y="432"/>
                  </a:moveTo>
                  <a:lnTo>
                    <a:pt x="0" y="116"/>
                  </a:lnTo>
                  <a:lnTo>
                    <a:pt x="99" y="0"/>
                  </a:lnTo>
                  <a:lnTo>
                    <a:pt x="99" y="386"/>
                  </a:lnTo>
                  <a:lnTo>
                    <a:pt x="54" y="432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1"/>
            <p:cNvSpPr>
              <a:spLocks/>
            </p:cNvSpPr>
            <p:nvPr/>
          </p:nvSpPr>
          <p:spPr bwMode="auto">
            <a:xfrm>
              <a:off x="471" y="1811"/>
              <a:ext cx="335" cy="70"/>
            </a:xfrm>
            <a:custGeom>
              <a:avLst/>
              <a:gdLst>
                <a:gd name="T0" fmla="*/ 0 w 335"/>
                <a:gd name="T1" fmla="*/ 46 h 70"/>
                <a:gd name="T2" fmla="*/ 44 w 335"/>
                <a:gd name="T3" fmla="*/ 0 h 70"/>
                <a:gd name="T4" fmla="*/ 334 w 335"/>
                <a:gd name="T5" fmla="*/ 0 h 70"/>
                <a:gd name="T6" fmla="*/ 265 w 335"/>
                <a:gd name="T7" fmla="*/ 69 h 70"/>
                <a:gd name="T8" fmla="*/ 0 w 335"/>
                <a:gd name="T9" fmla="*/ 4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70"/>
                <a:gd name="T17" fmla="*/ 335 w 3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70">
                  <a:moveTo>
                    <a:pt x="0" y="46"/>
                  </a:moveTo>
                  <a:lnTo>
                    <a:pt x="44" y="0"/>
                  </a:lnTo>
                  <a:lnTo>
                    <a:pt x="334" y="0"/>
                  </a:lnTo>
                  <a:lnTo>
                    <a:pt x="265" y="69"/>
                  </a:lnTo>
                  <a:lnTo>
                    <a:pt x="0" y="46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Freeform 12"/>
            <p:cNvSpPr>
              <a:spLocks/>
            </p:cNvSpPr>
            <p:nvPr/>
          </p:nvSpPr>
          <p:spPr bwMode="auto">
            <a:xfrm>
              <a:off x="471" y="1811"/>
              <a:ext cx="343" cy="82"/>
            </a:xfrm>
            <a:custGeom>
              <a:avLst/>
              <a:gdLst>
                <a:gd name="T0" fmla="*/ 0 w 343"/>
                <a:gd name="T1" fmla="*/ 53 h 82"/>
                <a:gd name="T2" fmla="*/ 45 w 343"/>
                <a:gd name="T3" fmla="*/ 0 h 82"/>
                <a:gd name="T4" fmla="*/ 342 w 343"/>
                <a:gd name="T5" fmla="*/ 0 h 82"/>
                <a:gd name="T6" fmla="*/ 271 w 343"/>
                <a:gd name="T7" fmla="*/ 81 h 82"/>
                <a:gd name="T8" fmla="*/ 0 w 343"/>
                <a:gd name="T9" fmla="*/ 5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82"/>
                <a:gd name="T17" fmla="*/ 343 w 34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82">
                  <a:moveTo>
                    <a:pt x="0" y="53"/>
                  </a:moveTo>
                  <a:lnTo>
                    <a:pt x="45" y="0"/>
                  </a:lnTo>
                  <a:lnTo>
                    <a:pt x="342" y="0"/>
                  </a:lnTo>
                  <a:lnTo>
                    <a:pt x="271" y="81"/>
                  </a:lnTo>
                  <a:lnTo>
                    <a:pt x="0" y="53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13"/>
            <p:cNvSpPr>
              <a:spLocks/>
            </p:cNvSpPr>
            <p:nvPr/>
          </p:nvSpPr>
          <p:spPr bwMode="auto">
            <a:xfrm>
              <a:off x="714" y="1811"/>
              <a:ext cx="92" cy="423"/>
            </a:xfrm>
            <a:custGeom>
              <a:avLst/>
              <a:gdLst>
                <a:gd name="T0" fmla="*/ 49 w 92"/>
                <a:gd name="T1" fmla="*/ 422 h 423"/>
                <a:gd name="T2" fmla="*/ 0 w 92"/>
                <a:gd name="T3" fmla="*/ 114 h 423"/>
                <a:gd name="T4" fmla="*/ 91 w 92"/>
                <a:gd name="T5" fmla="*/ 0 h 423"/>
                <a:gd name="T6" fmla="*/ 91 w 92"/>
                <a:gd name="T7" fmla="*/ 377 h 423"/>
                <a:gd name="T8" fmla="*/ 49 w 92"/>
                <a:gd name="T9" fmla="*/ 422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23"/>
                <a:gd name="T17" fmla="*/ 92 w 92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23">
                  <a:moveTo>
                    <a:pt x="49" y="422"/>
                  </a:moveTo>
                  <a:lnTo>
                    <a:pt x="0" y="114"/>
                  </a:lnTo>
                  <a:lnTo>
                    <a:pt x="91" y="0"/>
                  </a:lnTo>
                  <a:lnTo>
                    <a:pt x="91" y="377"/>
                  </a:lnTo>
                  <a:lnTo>
                    <a:pt x="49" y="422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4"/>
            <p:cNvSpPr>
              <a:spLocks/>
            </p:cNvSpPr>
            <p:nvPr/>
          </p:nvSpPr>
          <p:spPr bwMode="auto">
            <a:xfrm>
              <a:off x="714" y="1811"/>
              <a:ext cx="100" cy="433"/>
            </a:xfrm>
            <a:custGeom>
              <a:avLst/>
              <a:gdLst>
                <a:gd name="T0" fmla="*/ 54 w 100"/>
                <a:gd name="T1" fmla="*/ 432 h 433"/>
                <a:gd name="T2" fmla="*/ 0 w 100"/>
                <a:gd name="T3" fmla="*/ 116 h 433"/>
                <a:gd name="T4" fmla="*/ 99 w 100"/>
                <a:gd name="T5" fmla="*/ 0 h 433"/>
                <a:gd name="T6" fmla="*/ 99 w 100"/>
                <a:gd name="T7" fmla="*/ 386 h 433"/>
                <a:gd name="T8" fmla="*/ 54 w 100"/>
                <a:gd name="T9" fmla="*/ 432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433"/>
                <a:gd name="T17" fmla="*/ 100 w 100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433">
                  <a:moveTo>
                    <a:pt x="54" y="432"/>
                  </a:moveTo>
                  <a:lnTo>
                    <a:pt x="0" y="116"/>
                  </a:lnTo>
                  <a:lnTo>
                    <a:pt x="99" y="0"/>
                  </a:lnTo>
                  <a:lnTo>
                    <a:pt x="99" y="386"/>
                  </a:lnTo>
                  <a:lnTo>
                    <a:pt x="54" y="432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15"/>
            <p:cNvSpPr>
              <a:spLocks/>
            </p:cNvSpPr>
            <p:nvPr/>
          </p:nvSpPr>
          <p:spPr bwMode="auto">
            <a:xfrm>
              <a:off x="471" y="1317"/>
              <a:ext cx="335" cy="75"/>
            </a:xfrm>
            <a:custGeom>
              <a:avLst/>
              <a:gdLst>
                <a:gd name="T0" fmla="*/ 0 w 335"/>
                <a:gd name="T1" fmla="*/ 46 h 75"/>
                <a:gd name="T2" fmla="*/ 44 w 335"/>
                <a:gd name="T3" fmla="*/ 0 h 75"/>
                <a:gd name="T4" fmla="*/ 334 w 335"/>
                <a:gd name="T5" fmla="*/ 0 h 75"/>
                <a:gd name="T6" fmla="*/ 265 w 335"/>
                <a:gd name="T7" fmla="*/ 74 h 75"/>
                <a:gd name="T8" fmla="*/ 0 w 335"/>
                <a:gd name="T9" fmla="*/ 4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75"/>
                <a:gd name="T17" fmla="*/ 335 w 335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75">
                  <a:moveTo>
                    <a:pt x="0" y="46"/>
                  </a:moveTo>
                  <a:lnTo>
                    <a:pt x="44" y="0"/>
                  </a:lnTo>
                  <a:lnTo>
                    <a:pt x="334" y="0"/>
                  </a:lnTo>
                  <a:lnTo>
                    <a:pt x="265" y="74"/>
                  </a:lnTo>
                  <a:lnTo>
                    <a:pt x="0" y="46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16"/>
            <p:cNvSpPr>
              <a:spLocks/>
            </p:cNvSpPr>
            <p:nvPr/>
          </p:nvSpPr>
          <p:spPr bwMode="auto">
            <a:xfrm>
              <a:off x="471" y="1317"/>
              <a:ext cx="343" cy="87"/>
            </a:xfrm>
            <a:custGeom>
              <a:avLst/>
              <a:gdLst>
                <a:gd name="T0" fmla="*/ 0 w 343"/>
                <a:gd name="T1" fmla="*/ 54 h 87"/>
                <a:gd name="T2" fmla="*/ 45 w 343"/>
                <a:gd name="T3" fmla="*/ 0 h 87"/>
                <a:gd name="T4" fmla="*/ 342 w 343"/>
                <a:gd name="T5" fmla="*/ 0 h 87"/>
                <a:gd name="T6" fmla="*/ 271 w 343"/>
                <a:gd name="T7" fmla="*/ 86 h 87"/>
                <a:gd name="T8" fmla="*/ 0 w 343"/>
                <a:gd name="T9" fmla="*/ 5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87"/>
                <a:gd name="T17" fmla="*/ 343 w 34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87">
                  <a:moveTo>
                    <a:pt x="0" y="54"/>
                  </a:moveTo>
                  <a:lnTo>
                    <a:pt x="45" y="0"/>
                  </a:lnTo>
                  <a:lnTo>
                    <a:pt x="342" y="0"/>
                  </a:lnTo>
                  <a:lnTo>
                    <a:pt x="271" y="86"/>
                  </a:lnTo>
                  <a:lnTo>
                    <a:pt x="0" y="54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17"/>
            <p:cNvSpPr>
              <a:spLocks/>
            </p:cNvSpPr>
            <p:nvPr/>
          </p:nvSpPr>
          <p:spPr bwMode="auto">
            <a:xfrm>
              <a:off x="714" y="1317"/>
              <a:ext cx="92" cy="424"/>
            </a:xfrm>
            <a:custGeom>
              <a:avLst/>
              <a:gdLst>
                <a:gd name="T0" fmla="*/ 49 w 92"/>
                <a:gd name="T1" fmla="*/ 423 h 424"/>
                <a:gd name="T2" fmla="*/ 0 w 92"/>
                <a:gd name="T3" fmla="*/ 114 h 424"/>
                <a:gd name="T4" fmla="*/ 91 w 92"/>
                <a:gd name="T5" fmla="*/ 0 h 424"/>
                <a:gd name="T6" fmla="*/ 91 w 92"/>
                <a:gd name="T7" fmla="*/ 378 h 424"/>
                <a:gd name="T8" fmla="*/ 49 w 92"/>
                <a:gd name="T9" fmla="*/ 423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24"/>
                <a:gd name="T17" fmla="*/ 92 w 92"/>
                <a:gd name="T18" fmla="*/ 424 h 4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24">
                  <a:moveTo>
                    <a:pt x="49" y="423"/>
                  </a:moveTo>
                  <a:lnTo>
                    <a:pt x="0" y="114"/>
                  </a:lnTo>
                  <a:lnTo>
                    <a:pt x="91" y="0"/>
                  </a:lnTo>
                  <a:lnTo>
                    <a:pt x="91" y="378"/>
                  </a:lnTo>
                  <a:lnTo>
                    <a:pt x="49" y="423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18"/>
            <p:cNvSpPr>
              <a:spLocks/>
            </p:cNvSpPr>
            <p:nvPr/>
          </p:nvSpPr>
          <p:spPr bwMode="auto">
            <a:xfrm>
              <a:off x="714" y="1317"/>
              <a:ext cx="100" cy="435"/>
            </a:xfrm>
            <a:custGeom>
              <a:avLst/>
              <a:gdLst>
                <a:gd name="T0" fmla="*/ 54 w 100"/>
                <a:gd name="T1" fmla="*/ 434 h 435"/>
                <a:gd name="T2" fmla="*/ 0 w 100"/>
                <a:gd name="T3" fmla="*/ 117 h 435"/>
                <a:gd name="T4" fmla="*/ 99 w 100"/>
                <a:gd name="T5" fmla="*/ 0 h 435"/>
                <a:gd name="T6" fmla="*/ 99 w 100"/>
                <a:gd name="T7" fmla="*/ 388 h 435"/>
                <a:gd name="T8" fmla="*/ 54 w 100"/>
                <a:gd name="T9" fmla="*/ 434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435"/>
                <a:gd name="T17" fmla="*/ 100 w 100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435">
                  <a:moveTo>
                    <a:pt x="54" y="434"/>
                  </a:moveTo>
                  <a:lnTo>
                    <a:pt x="0" y="117"/>
                  </a:lnTo>
                  <a:lnTo>
                    <a:pt x="99" y="0"/>
                  </a:lnTo>
                  <a:lnTo>
                    <a:pt x="99" y="388"/>
                  </a:lnTo>
                  <a:lnTo>
                    <a:pt x="54" y="434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19"/>
            <p:cNvSpPr>
              <a:spLocks/>
            </p:cNvSpPr>
            <p:nvPr/>
          </p:nvSpPr>
          <p:spPr bwMode="auto">
            <a:xfrm>
              <a:off x="471" y="798"/>
              <a:ext cx="335" cy="73"/>
            </a:xfrm>
            <a:custGeom>
              <a:avLst/>
              <a:gdLst>
                <a:gd name="T0" fmla="*/ 0 w 335"/>
                <a:gd name="T1" fmla="*/ 46 h 73"/>
                <a:gd name="T2" fmla="*/ 44 w 335"/>
                <a:gd name="T3" fmla="*/ 0 h 73"/>
                <a:gd name="T4" fmla="*/ 334 w 335"/>
                <a:gd name="T5" fmla="*/ 0 h 73"/>
                <a:gd name="T6" fmla="*/ 265 w 335"/>
                <a:gd name="T7" fmla="*/ 72 h 73"/>
                <a:gd name="T8" fmla="*/ 0 w 335"/>
                <a:gd name="T9" fmla="*/ 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73"/>
                <a:gd name="T17" fmla="*/ 335 w 335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73">
                  <a:moveTo>
                    <a:pt x="0" y="46"/>
                  </a:moveTo>
                  <a:lnTo>
                    <a:pt x="44" y="0"/>
                  </a:lnTo>
                  <a:lnTo>
                    <a:pt x="334" y="0"/>
                  </a:lnTo>
                  <a:lnTo>
                    <a:pt x="265" y="72"/>
                  </a:lnTo>
                  <a:lnTo>
                    <a:pt x="0" y="46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20"/>
            <p:cNvSpPr>
              <a:spLocks/>
            </p:cNvSpPr>
            <p:nvPr/>
          </p:nvSpPr>
          <p:spPr bwMode="auto">
            <a:xfrm>
              <a:off x="471" y="798"/>
              <a:ext cx="343" cy="84"/>
            </a:xfrm>
            <a:custGeom>
              <a:avLst/>
              <a:gdLst>
                <a:gd name="T0" fmla="*/ 0 w 343"/>
                <a:gd name="T1" fmla="*/ 53 h 84"/>
                <a:gd name="T2" fmla="*/ 45 w 343"/>
                <a:gd name="T3" fmla="*/ 0 h 84"/>
                <a:gd name="T4" fmla="*/ 342 w 343"/>
                <a:gd name="T5" fmla="*/ 0 h 84"/>
                <a:gd name="T6" fmla="*/ 271 w 343"/>
                <a:gd name="T7" fmla="*/ 83 h 84"/>
                <a:gd name="T8" fmla="*/ 0 w 343"/>
                <a:gd name="T9" fmla="*/ 5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84"/>
                <a:gd name="T17" fmla="*/ 343 w 34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84">
                  <a:moveTo>
                    <a:pt x="0" y="53"/>
                  </a:moveTo>
                  <a:lnTo>
                    <a:pt x="45" y="0"/>
                  </a:lnTo>
                  <a:lnTo>
                    <a:pt x="342" y="0"/>
                  </a:lnTo>
                  <a:lnTo>
                    <a:pt x="271" y="83"/>
                  </a:lnTo>
                  <a:lnTo>
                    <a:pt x="0" y="53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21"/>
            <p:cNvSpPr>
              <a:spLocks/>
            </p:cNvSpPr>
            <p:nvPr/>
          </p:nvSpPr>
          <p:spPr bwMode="auto">
            <a:xfrm>
              <a:off x="714" y="798"/>
              <a:ext cx="92" cy="421"/>
            </a:xfrm>
            <a:custGeom>
              <a:avLst/>
              <a:gdLst>
                <a:gd name="T0" fmla="*/ 49 w 92"/>
                <a:gd name="T1" fmla="*/ 420 h 421"/>
                <a:gd name="T2" fmla="*/ 0 w 92"/>
                <a:gd name="T3" fmla="*/ 112 h 421"/>
                <a:gd name="T4" fmla="*/ 91 w 92"/>
                <a:gd name="T5" fmla="*/ 0 h 421"/>
                <a:gd name="T6" fmla="*/ 91 w 92"/>
                <a:gd name="T7" fmla="*/ 375 h 421"/>
                <a:gd name="T8" fmla="*/ 49 w 92"/>
                <a:gd name="T9" fmla="*/ 42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21"/>
                <a:gd name="T17" fmla="*/ 92 w 92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21">
                  <a:moveTo>
                    <a:pt x="49" y="420"/>
                  </a:moveTo>
                  <a:lnTo>
                    <a:pt x="0" y="112"/>
                  </a:lnTo>
                  <a:lnTo>
                    <a:pt x="91" y="0"/>
                  </a:lnTo>
                  <a:lnTo>
                    <a:pt x="91" y="375"/>
                  </a:lnTo>
                  <a:lnTo>
                    <a:pt x="49" y="420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22"/>
            <p:cNvSpPr>
              <a:spLocks/>
            </p:cNvSpPr>
            <p:nvPr/>
          </p:nvSpPr>
          <p:spPr bwMode="auto">
            <a:xfrm>
              <a:off x="714" y="798"/>
              <a:ext cx="100" cy="433"/>
            </a:xfrm>
            <a:custGeom>
              <a:avLst/>
              <a:gdLst>
                <a:gd name="T0" fmla="*/ 54 w 100"/>
                <a:gd name="T1" fmla="*/ 432 h 433"/>
                <a:gd name="T2" fmla="*/ 0 w 100"/>
                <a:gd name="T3" fmla="*/ 115 h 433"/>
                <a:gd name="T4" fmla="*/ 99 w 100"/>
                <a:gd name="T5" fmla="*/ 0 h 433"/>
                <a:gd name="T6" fmla="*/ 99 w 100"/>
                <a:gd name="T7" fmla="*/ 386 h 433"/>
                <a:gd name="T8" fmla="*/ 54 w 100"/>
                <a:gd name="T9" fmla="*/ 432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433"/>
                <a:gd name="T17" fmla="*/ 100 w 100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433">
                  <a:moveTo>
                    <a:pt x="54" y="432"/>
                  </a:moveTo>
                  <a:lnTo>
                    <a:pt x="0" y="115"/>
                  </a:lnTo>
                  <a:lnTo>
                    <a:pt x="99" y="0"/>
                  </a:lnTo>
                  <a:lnTo>
                    <a:pt x="99" y="386"/>
                  </a:lnTo>
                  <a:lnTo>
                    <a:pt x="54" y="432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23"/>
            <p:cNvSpPr>
              <a:spLocks/>
            </p:cNvSpPr>
            <p:nvPr/>
          </p:nvSpPr>
          <p:spPr bwMode="auto">
            <a:xfrm>
              <a:off x="471" y="277"/>
              <a:ext cx="335" cy="75"/>
            </a:xfrm>
            <a:custGeom>
              <a:avLst/>
              <a:gdLst>
                <a:gd name="T0" fmla="*/ 0 w 335"/>
                <a:gd name="T1" fmla="*/ 48 h 75"/>
                <a:gd name="T2" fmla="*/ 44 w 335"/>
                <a:gd name="T3" fmla="*/ 0 h 75"/>
                <a:gd name="T4" fmla="*/ 334 w 335"/>
                <a:gd name="T5" fmla="*/ 0 h 75"/>
                <a:gd name="T6" fmla="*/ 265 w 335"/>
                <a:gd name="T7" fmla="*/ 74 h 75"/>
                <a:gd name="T8" fmla="*/ 0 w 335"/>
                <a:gd name="T9" fmla="*/ 4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75"/>
                <a:gd name="T17" fmla="*/ 335 w 335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75">
                  <a:moveTo>
                    <a:pt x="0" y="48"/>
                  </a:moveTo>
                  <a:lnTo>
                    <a:pt x="44" y="0"/>
                  </a:lnTo>
                  <a:lnTo>
                    <a:pt x="334" y="0"/>
                  </a:lnTo>
                  <a:lnTo>
                    <a:pt x="265" y="74"/>
                  </a:lnTo>
                  <a:lnTo>
                    <a:pt x="0" y="48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24"/>
            <p:cNvSpPr>
              <a:spLocks/>
            </p:cNvSpPr>
            <p:nvPr/>
          </p:nvSpPr>
          <p:spPr bwMode="auto">
            <a:xfrm>
              <a:off x="471" y="277"/>
              <a:ext cx="343" cy="85"/>
            </a:xfrm>
            <a:custGeom>
              <a:avLst/>
              <a:gdLst>
                <a:gd name="T0" fmla="*/ 0 w 343"/>
                <a:gd name="T1" fmla="*/ 54 h 85"/>
                <a:gd name="T2" fmla="*/ 45 w 343"/>
                <a:gd name="T3" fmla="*/ 0 h 85"/>
                <a:gd name="T4" fmla="*/ 342 w 343"/>
                <a:gd name="T5" fmla="*/ 0 h 85"/>
                <a:gd name="T6" fmla="*/ 271 w 343"/>
                <a:gd name="T7" fmla="*/ 84 h 85"/>
                <a:gd name="T8" fmla="*/ 0 w 343"/>
                <a:gd name="T9" fmla="*/ 54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85"/>
                <a:gd name="T17" fmla="*/ 343 w 343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85">
                  <a:moveTo>
                    <a:pt x="0" y="54"/>
                  </a:moveTo>
                  <a:lnTo>
                    <a:pt x="45" y="0"/>
                  </a:lnTo>
                  <a:lnTo>
                    <a:pt x="342" y="0"/>
                  </a:lnTo>
                  <a:lnTo>
                    <a:pt x="271" y="84"/>
                  </a:lnTo>
                  <a:lnTo>
                    <a:pt x="0" y="54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25"/>
            <p:cNvSpPr>
              <a:spLocks/>
            </p:cNvSpPr>
            <p:nvPr/>
          </p:nvSpPr>
          <p:spPr bwMode="auto">
            <a:xfrm>
              <a:off x="714" y="277"/>
              <a:ext cx="92" cy="423"/>
            </a:xfrm>
            <a:custGeom>
              <a:avLst/>
              <a:gdLst>
                <a:gd name="T0" fmla="*/ 49 w 92"/>
                <a:gd name="T1" fmla="*/ 422 h 423"/>
                <a:gd name="T2" fmla="*/ 0 w 92"/>
                <a:gd name="T3" fmla="*/ 114 h 423"/>
                <a:gd name="T4" fmla="*/ 91 w 92"/>
                <a:gd name="T5" fmla="*/ 0 h 423"/>
                <a:gd name="T6" fmla="*/ 91 w 92"/>
                <a:gd name="T7" fmla="*/ 377 h 423"/>
                <a:gd name="T8" fmla="*/ 49 w 92"/>
                <a:gd name="T9" fmla="*/ 422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23"/>
                <a:gd name="T17" fmla="*/ 92 w 92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23">
                  <a:moveTo>
                    <a:pt x="49" y="422"/>
                  </a:moveTo>
                  <a:lnTo>
                    <a:pt x="0" y="114"/>
                  </a:lnTo>
                  <a:lnTo>
                    <a:pt x="91" y="0"/>
                  </a:lnTo>
                  <a:lnTo>
                    <a:pt x="91" y="377"/>
                  </a:lnTo>
                  <a:lnTo>
                    <a:pt x="49" y="422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26"/>
            <p:cNvSpPr>
              <a:spLocks/>
            </p:cNvSpPr>
            <p:nvPr/>
          </p:nvSpPr>
          <p:spPr bwMode="auto">
            <a:xfrm>
              <a:off x="714" y="277"/>
              <a:ext cx="100" cy="432"/>
            </a:xfrm>
            <a:custGeom>
              <a:avLst/>
              <a:gdLst>
                <a:gd name="T0" fmla="*/ 54 w 100"/>
                <a:gd name="T1" fmla="*/ 431 h 432"/>
                <a:gd name="T2" fmla="*/ 0 w 100"/>
                <a:gd name="T3" fmla="*/ 116 h 432"/>
                <a:gd name="T4" fmla="*/ 99 w 100"/>
                <a:gd name="T5" fmla="*/ 0 h 432"/>
                <a:gd name="T6" fmla="*/ 99 w 100"/>
                <a:gd name="T7" fmla="*/ 385 h 432"/>
                <a:gd name="T8" fmla="*/ 54 w 100"/>
                <a:gd name="T9" fmla="*/ 43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432"/>
                <a:gd name="T17" fmla="*/ 100 w 100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432">
                  <a:moveTo>
                    <a:pt x="54" y="431"/>
                  </a:moveTo>
                  <a:lnTo>
                    <a:pt x="0" y="116"/>
                  </a:lnTo>
                  <a:lnTo>
                    <a:pt x="99" y="0"/>
                  </a:lnTo>
                  <a:lnTo>
                    <a:pt x="99" y="385"/>
                  </a:lnTo>
                  <a:lnTo>
                    <a:pt x="54" y="43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27"/>
            <p:cNvSpPr>
              <a:spLocks/>
            </p:cNvSpPr>
            <p:nvPr/>
          </p:nvSpPr>
          <p:spPr bwMode="auto">
            <a:xfrm>
              <a:off x="471" y="3301"/>
              <a:ext cx="335" cy="72"/>
            </a:xfrm>
            <a:custGeom>
              <a:avLst/>
              <a:gdLst>
                <a:gd name="T0" fmla="*/ 0 w 335"/>
                <a:gd name="T1" fmla="*/ 45 h 72"/>
                <a:gd name="T2" fmla="*/ 44 w 335"/>
                <a:gd name="T3" fmla="*/ 0 h 72"/>
                <a:gd name="T4" fmla="*/ 334 w 335"/>
                <a:gd name="T5" fmla="*/ 0 h 72"/>
                <a:gd name="T6" fmla="*/ 265 w 335"/>
                <a:gd name="T7" fmla="*/ 71 h 72"/>
                <a:gd name="T8" fmla="*/ 0 w 335"/>
                <a:gd name="T9" fmla="*/ 45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72"/>
                <a:gd name="T17" fmla="*/ 335 w 33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72">
                  <a:moveTo>
                    <a:pt x="0" y="45"/>
                  </a:moveTo>
                  <a:lnTo>
                    <a:pt x="44" y="0"/>
                  </a:lnTo>
                  <a:lnTo>
                    <a:pt x="334" y="0"/>
                  </a:lnTo>
                  <a:lnTo>
                    <a:pt x="265" y="71"/>
                  </a:lnTo>
                  <a:lnTo>
                    <a:pt x="0" y="45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8"/>
            <p:cNvSpPr>
              <a:spLocks/>
            </p:cNvSpPr>
            <p:nvPr/>
          </p:nvSpPr>
          <p:spPr bwMode="auto">
            <a:xfrm>
              <a:off x="471" y="3301"/>
              <a:ext cx="343" cy="83"/>
            </a:xfrm>
            <a:custGeom>
              <a:avLst/>
              <a:gdLst>
                <a:gd name="T0" fmla="*/ 0 w 343"/>
                <a:gd name="T1" fmla="*/ 53 h 83"/>
                <a:gd name="T2" fmla="*/ 45 w 343"/>
                <a:gd name="T3" fmla="*/ 0 h 83"/>
                <a:gd name="T4" fmla="*/ 342 w 343"/>
                <a:gd name="T5" fmla="*/ 0 h 83"/>
                <a:gd name="T6" fmla="*/ 271 w 343"/>
                <a:gd name="T7" fmla="*/ 82 h 83"/>
                <a:gd name="T8" fmla="*/ 0 w 343"/>
                <a:gd name="T9" fmla="*/ 5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83"/>
                <a:gd name="T17" fmla="*/ 343 w 34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83">
                  <a:moveTo>
                    <a:pt x="0" y="53"/>
                  </a:moveTo>
                  <a:lnTo>
                    <a:pt x="45" y="0"/>
                  </a:lnTo>
                  <a:lnTo>
                    <a:pt x="342" y="0"/>
                  </a:lnTo>
                  <a:lnTo>
                    <a:pt x="271" y="82"/>
                  </a:lnTo>
                  <a:lnTo>
                    <a:pt x="0" y="53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9"/>
            <p:cNvSpPr>
              <a:spLocks/>
            </p:cNvSpPr>
            <p:nvPr/>
          </p:nvSpPr>
          <p:spPr bwMode="auto">
            <a:xfrm>
              <a:off x="714" y="3301"/>
              <a:ext cx="92" cy="422"/>
            </a:xfrm>
            <a:custGeom>
              <a:avLst/>
              <a:gdLst>
                <a:gd name="T0" fmla="*/ 49 w 92"/>
                <a:gd name="T1" fmla="*/ 421 h 422"/>
                <a:gd name="T2" fmla="*/ 0 w 92"/>
                <a:gd name="T3" fmla="*/ 113 h 422"/>
                <a:gd name="T4" fmla="*/ 91 w 92"/>
                <a:gd name="T5" fmla="*/ 0 h 422"/>
                <a:gd name="T6" fmla="*/ 91 w 92"/>
                <a:gd name="T7" fmla="*/ 376 h 422"/>
                <a:gd name="T8" fmla="*/ 49 w 92"/>
                <a:gd name="T9" fmla="*/ 421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22"/>
                <a:gd name="T17" fmla="*/ 92 w 92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22">
                  <a:moveTo>
                    <a:pt x="49" y="421"/>
                  </a:moveTo>
                  <a:lnTo>
                    <a:pt x="0" y="113"/>
                  </a:lnTo>
                  <a:lnTo>
                    <a:pt x="91" y="0"/>
                  </a:lnTo>
                  <a:lnTo>
                    <a:pt x="91" y="376"/>
                  </a:lnTo>
                  <a:lnTo>
                    <a:pt x="49" y="421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30"/>
            <p:cNvSpPr>
              <a:spLocks/>
            </p:cNvSpPr>
            <p:nvPr/>
          </p:nvSpPr>
          <p:spPr bwMode="auto">
            <a:xfrm>
              <a:off x="714" y="3301"/>
              <a:ext cx="100" cy="432"/>
            </a:xfrm>
            <a:custGeom>
              <a:avLst/>
              <a:gdLst>
                <a:gd name="T0" fmla="*/ 54 w 100"/>
                <a:gd name="T1" fmla="*/ 431 h 432"/>
                <a:gd name="T2" fmla="*/ 0 w 100"/>
                <a:gd name="T3" fmla="*/ 115 h 432"/>
                <a:gd name="T4" fmla="*/ 99 w 100"/>
                <a:gd name="T5" fmla="*/ 0 h 432"/>
                <a:gd name="T6" fmla="*/ 99 w 100"/>
                <a:gd name="T7" fmla="*/ 385 h 432"/>
                <a:gd name="T8" fmla="*/ 54 w 100"/>
                <a:gd name="T9" fmla="*/ 43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432"/>
                <a:gd name="T17" fmla="*/ 100 w 100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432">
                  <a:moveTo>
                    <a:pt x="54" y="431"/>
                  </a:moveTo>
                  <a:lnTo>
                    <a:pt x="0" y="115"/>
                  </a:lnTo>
                  <a:lnTo>
                    <a:pt x="99" y="0"/>
                  </a:lnTo>
                  <a:lnTo>
                    <a:pt x="99" y="385"/>
                  </a:lnTo>
                  <a:lnTo>
                    <a:pt x="54" y="43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31"/>
            <p:cNvSpPr>
              <a:spLocks/>
            </p:cNvSpPr>
            <p:nvPr/>
          </p:nvSpPr>
          <p:spPr bwMode="auto">
            <a:xfrm>
              <a:off x="471" y="2880"/>
              <a:ext cx="289" cy="371"/>
            </a:xfrm>
            <a:custGeom>
              <a:avLst/>
              <a:gdLst>
                <a:gd name="T0" fmla="*/ 0 w 289"/>
                <a:gd name="T1" fmla="*/ 370 h 371"/>
                <a:gd name="T2" fmla="*/ 0 w 289"/>
                <a:gd name="T3" fmla="*/ 0 h 371"/>
                <a:gd name="T4" fmla="*/ 288 w 289"/>
                <a:gd name="T5" fmla="*/ 0 h 371"/>
                <a:gd name="T6" fmla="*/ 288 w 289"/>
                <a:gd name="T7" fmla="*/ 370 h 371"/>
                <a:gd name="T8" fmla="*/ 0 w 289"/>
                <a:gd name="T9" fmla="*/ 370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71"/>
                <a:gd name="T17" fmla="*/ 289 w 289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71">
                  <a:moveTo>
                    <a:pt x="0" y="370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370"/>
                  </a:lnTo>
                  <a:lnTo>
                    <a:pt x="0" y="370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32"/>
            <p:cNvSpPr>
              <a:spLocks/>
            </p:cNvSpPr>
            <p:nvPr/>
          </p:nvSpPr>
          <p:spPr bwMode="auto">
            <a:xfrm>
              <a:off x="471" y="2880"/>
              <a:ext cx="298" cy="382"/>
            </a:xfrm>
            <a:custGeom>
              <a:avLst/>
              <a:gdLst>
                <a:gd name="T0" fmla="*/ 0 w 298"/>
                <a:gd name="T1" fmla="*/ 381 h 382"/>
                <a:gd name="T2" fmla="*/ 0 w 298"/>
                <a:gd name="T3" fmla="*/ 0 h 382"/>
                <a:gd name="T4" fmla="*/ 297 w 298"/>
                <a:gd name="T5" fmla="*/ 0 h 382"/>
                <a:gd name="T6" fmla="*/ 297 w 298"/>
                <a:gd name="T7" fmla="*/ 381 h 382"/>
                <a:gd name="T8" fmla="*/ 0 w 298"/>
                <a:gd name="T9" fmla="*/ 381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382"/>
                <a:gd name="T17" fmla="*/ 298 w 298"/>
                <a:gd name="T18" fmla="*/ 382 h 3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382">
                  <a:moveTo>
                    <a:pt x="0" y="381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381"/>
                  </a:lnTo>
                  <a:lnTo>
                    <a:pt x="0" y="38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33"/>
            <p:cNvSpPr>
              <a:spLocks/>
            </p:cNvSpPr>
            <p:nvPr/>
          </p:nvSpPr>
          <p:spPr bwMode="auto">
            <a:xfrm>
              <a:off x="471" y="2400"/>
              <a:ext cx="289" cy="366"/>
            </a:xfrm>
            <a:custGeom>
              <a:avLst/>
              <a:gdLst>
                <a:gd name="T0" fmla="*/ 0 w 289"/>
                <a:gd name="T1" fmla="*/ 365 h 366"/>
                <a:gd name="T2" fmla="*/ 0 w 289"/>
                <a:gd name="T3" fmla="*/ 0 h 366"/>
                <a:gd name="T4" fmla="*/ 288 w 289"/>
                <a:gd name="T5" fmla="*/ 0 h 366"/>
                <a:gd name="T6" fmla="*/ 288 w 289"/>
                <a:gd name="T7" fmla="*/ 365 h 366"/>
                <a:gd name="T8" fmla="*/ 0 w 289"/>
                <a:gd name="T9" fmla="*/ 365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66"/>
                <a:gd name="T17" fmla="*/ 289 w 289"/>
                <a:gd name="T18" fmla="*/ 366 h 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66">
                  <a:moveTo>
                    <a:pt x="0" y="365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365"/>
                  </a:lnTo>
                  <a:lnTo>
                    <a:pt x="0" y="365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34"/>
            <p:cNvSpPr>
              <a:spLocks/>
            </p:cNvSpPr>
            <p:nvPr/>
          </p:nvSpPr>
          <p:spPr bwMode="auto">
            <a:xfrm>
              <a:off x="471" y="2400"/>
              <a:ext cx="298" cy="377"/>
            </a:xfrm>
            <a:custGeom>
              <a:avLst/>
              <a:gdLst>
                <a:gd name="T0" fmla="*/ 0 w 298"/>
                <a:gd name="T1" fmla="*/ 376 h 377"/>
                <a:gd name="T2" fmla="*/ 0 w 298"/>
                <a:gd name="T3" fmla="*/ 0 h 377"/>
                <a:gd name="T4" fmla="*/ 297 w 298"/>
                <a:gd name="T5" fmla="*/ 0 h 377"/>
                <a:gd name="T6" fmla="*/ 297 w 298"/>
                <a:gd name="T7" fmla="*/ 376 h 377"/>
                <a:gd name="T8" fmla="*/ 0 w 298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377"/>
                <a:gd name="T17" fmla="*/ 298 w 298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377">
                  <a:moveTo>
                    <a:pt x="0" y="376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376"/>
                  </a:lnTo>
                  <a:lnTo>
                    <a:pt x="0" y="37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35"/>
            <p:cNvSpPr>
              <a:spLocks/>
            </p:cNvSpPr>
            <p:nvPr/>
          </p:nvSpPr>
          <p:spPr bwMode="auto">
            <a:xfrm>
              <a:off x="471" y="1864"/>
              <a:ext cx="289" cy="370"/>
            </a:xfrm>
            <a:custGeom>
              <a:avLst/>
              <a:gdLst>
                <a:gd name="T0" fmla="*/ 0 w 289"/>
                <a:gd name="T1" fmla="*/ 369 h 370"/>
                <a:gd name="T2" fmla="*/ 0 w 289"/>
                <a:gd name="T3" fmla="*/ 0 h 370"/>
                <a:gd name="T4" fmla="*/ 288 w 289"/>
                <a:gd name="T5" fmla="*/ 0 h 370"/>
                <a:gd name="T6" fmla="*/ 288 w 289"/>
                <a:gd name="T7" fmla="*/ 369 h 370"/>
                <a:gd name="T8" fmla="*/ 0 w 289"/>
                <a:gd name="T9" fmla="*/ 369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70"/>
                <a:gd name="T17" fmla="*/ 289 w 289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70">
                  <a:moveTo>
                    <a:pt x="0" y="369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369"/>
                  </a:lnTo>
                  <a:lnTo>
                    <a:pt x="0" y="369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Freeform 36"/>
            <p:cNvSpPr>
              <a:spLocks/>
            </p:cNvSpPr>
            <p:nvPr/>
          </p:nvSpPr>
          <p:spPr bwMode="auto">
            <a:xfrm>
              <a:off x="471" y="1864"/>
              <a:ext cx="298" cy="380"/>
            </a:xfrm>
            <a:custGeom>
              <a:avLst/>
              <a:gdLst>
                <a:gd name="T0" fmla="*/ 0 w 298"/>
                <a:gd name="T1" fmla="*/ 379 h 380"/>
                <a:gd name="T2" fmla="*/ 0 w 298"/>
                <a:gd name="T3" fmla="*/ 0 h 380"/>
                <a:gd name="T4" fmla="*/ 297 w 298"/>
                <a:gd name="T5" fmla="*/ 0 h 380"/>
                <a:gd name="T6" fmla="*/ 297 w 298"/>
                <a:gd name="T7" fmla="*/ 379 h 380"/>
                <a:gd name="T8" fmla="*/ 0 w 298"/>
                <a:gd name="T9" fmla="*/ 379 h 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380"/>
                <a:gd name="T17" fmla="*/ 298 w 298"/>
                <a:gd name="T18" fmla="*/ 380 h 3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380">
                  <a:moveTo>
                    <a:pt x="0" y="379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379"/>
                  </a:lnTo>
                  <a:lnTo>
                    <a:pt x="0" y="37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37"/>
            <p:cNvSpPr>
              <a:spLocks/>
            </p:cNvSpPr>
            <p:nvPr/>
          </p:nvSpPr>
          <p:spPr bwMode="auto">
            <a:xfrm>
              <a:off x="471" y="1371"/>
              <a:ext cx="289" cy="370"/>
            </a:xfrm>
            <a:custGeom>
              <a:avLst/>
              <a:gdLst>
                <a:gd name="T0" fmla="*/ 0 w 289"/>
                <a:gd name="T1" fmla="*/ 369 h 370"/>
                <a:gd name="T2" fmla="*/ 0 w 289"/>
                <a:gd name="T3" fmla="*/ 0 h 370"/>
                <a:gd name="T4" fmla="*/ 288 w 289"/>
                <a:gd name="T5" fmla="*/ 0 h 370"/>
                <a:gd name="T6" fmla="*/ 288 w 289"/>
                <a:gd name="T7" fmla="*/ 369 h 370"/>
                <a:gd name="T8" fmla="*/ 0 w 289"/>
                <a:gd name="T9" fmla="*/ 369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70"/>
                <a:gd name="T17" fmla="*/ 289 w 289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70">
                  <a:moveTo>
                    <a:pt x="0" y="369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369"/>
                  </a:lnTo>
                  <a:lnTo>
                    <a:pt x="0" y="369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8"/>
            <p:cNvSpPr>
              <a:spLocks/>
            </p:cNvSpPr>
            <p:nvPr/>
          </p:nvSpPr>
          <p:spPr bwMode="auto">
            <a:xfrm>
              <a:off x="471" y="1371"/>
              <a:ext cx="298" cy="381"/>
            </a:xfrm>
            <a:custGeom>
              <a:avLst/>
              <a:gdLst>
                <a:gd name="T0" fmla="*/ 0 w 298"/>
                <a:gd name="T1" fmla="*/ 380 h 381"/>
                <a:gd name="T2" fmla="*/ 0 w 298"/>
                <a:gd name="T3" fmla="*/ 0 h 381"/>
                <a:gd name="T4" fmla="*/ 297 w 298"/>
                <a:gd name="T5" fmla="*/ 0 h 381"/>
                <a:gd name="T6" fmla="*/ 297 w 298"/>
                <a:gd name="T7" fmla="*/ 380 h 381"/>
                <a:gd name="T8" fmla="*/ 0 w 298"/>
                <a:gd name="T9" fmla="*/ 38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381"/>
                <a:gd name="T17" fmla="*/ 298 w 298"/>
                <a:gd name="T18" fmla="*/ 381 h 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381">
                  <a:moveTo>
                    <a:pt x="0" y="380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380"/>
                  </a:lnTo>
                  <a:lnTo>
                    <a:pt x="0" y="38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9"/>
            <p:cNvSpPr>
              <a:spLocks/>
            </p:cNvSpPr>
            <p:nvPr/>
          </p:nvSpPr>
          <p:spPr bwMode="auto">
            <a:xfrm>
              <a:off x="471" y="851"/>
              <a:ext cx="289" cy="368"/>
            </a:xfrm>
            <a:custGeom>
              <a:avLst/>
              <a:gdLst>
                <a:gd name="T0" fmla="*/ 0 w 289"/>
                <a:gd name="T1" fmla="*/ 367 h 368"/>
                <a:gd name="T2" fmla="*/ 0 w 289"/>
                <a:gd name="T3" fmla="*/ 0 h 368"/>
                <a:gd name="T4" fmla="*/ 288 w 289"/>
                <a:gd name="T5" fmla="*/ 0 h 368"/>
                <a:gd name="T6" fmla="*/ 288 w 289"/>
                <a:gd name="T7" fmla="*/ 367 h 368"/>
                <a:gd name="T8" fmla="*/ 0 w 289"/>
                <a:gd name="T9" fmla="*/ 367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68"/>
                <a:gd name="T17" fmla="*/ 289 w 289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68">
                  <a:moveTo>
                    <a:pt x="0" y="367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367"/>
                  </a:lnTo>
                  <a:lnTo>
                    <a:pt x="0" y="367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40"/>
            <p:cNvSpPr>
              <a:spLocks/>
            </p:cNvSpPr>
            <p:nvPr/>
          </p:nvSpPr>
          <p:spPr bwMode="auto">
            <a:xfrm>
              <a:off x="471" y="851"/>
              <a:ext cx="298" cy="380"/>
            </a:xfrm>
            <a:custGeom>
              <a:avLst/>
              <a:gdLst>
                <a:gd name="T0" fmla="*/ 0 w 298"/>
                <a:gd name="T1" fmla="*/ 379 h 380"/>
                <a:gd name="T2" fmla="*/ 0 w 298"/>
                <a:gd name="T3" fmla="*/ 0 h 380"/>
                <a:gd name="T4" fmla="*/ 297 w 298"/>
                <a:gd name="T5" fmla="*/ 0 h 380"/>
                <a:gd name="T6" fmla="*/ 297 w 298"/>
                <a:gd name="T7" fmla="*/ 379 h 380"/>
                <a:gd name="T8" fmla="*/ 0 w 298"/>
                <a:gd name="T9" fmla="*/ 379 h 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380"/>
                <a:gd name="T17" fmla="*/ 298 w 298"/>
                <a:gd name="T18" fmla="*/ 380 h 3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380">
                  <a:moveTo>
                    <a:pt x="0" y="379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379"/>
                  </a:lnTo>
                  <a:lnTo>
                    <a:pt x="0" y="37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Freeform 41"/>
            <p:cNvSpPr>
              <a:spLocks/>
            </p:cNvSpPr>
            <p:nvPr/>
          </p:nvSpPr>
          <p:spPr bwMode="auto">
            <a:xfrm>
              <a:off x="471" y="332"/>
              <a:ext cx="289" cy="368"/>
            </a:xfrm>
            <a:custGeom>
              <a:avLst/>
              <a:gdLst>
                <a:gd name="T0" fmla="*/ 0 w 289"/>
                <a:gd name="T1" fmla="*/ 367 h 368"/>
                <a:gd name="T2" fmla="*/ 0 w 289"/>
                <a:gd name="T3" fmla="*/ 0 h 368"/>
                <a:gd name="T4" fmla="*/ 288 w 289"/>
                <a:gd name="T5" fmla="*/ 0 h 368"/>
                <a:gd name="T6" fmla="*/ 288 w 289"/>
                <a:gd name="T7" fmla="*/ 367 h 368"/>
                <a:gd name="T8" fmla="*/ 0 w 289"/>
                <a:gd name="T9" fmla="*/ 367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68"/>
                <a:gd name="T17" fmla="*/ 289 w 289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68">
                  <a:moveTo>
                    <a:pt x="0" y="367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367"/>
                  </a:lnTo>
                  <a:lnTo>
                    <a:pt x="0" y="367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Freeform 42"/>
            <p:cNvSpPr>
              <a:spLocks/>
            </p:cNvSpPr>
            <p:nvPr/>
          </p:nvSpPr>
          <p:spPr bwMode="auto">
            <a:xfrm>
              <a:off x="477" y="328"/>
              <a:ext cx="298" cy="380"/>
            </a:xfrm>
            <a:custGeom>
              <a:avLst/>
              <a:gdLst>
                <a:gd name="T0" fmla="*/ 0 w 298"/>
                <a:gd name="T1" fmla="*/ 379 h 380"/>
                <a:gd name="T2" fmla="*/ 0 w 298"/>
                <a:gd name="T3" fmla="*/ 0 h 380"/>
                <a:gd name="T4" fmla="*/ 297 w 298"/>
                <a:gd name="T5" fmla="*/ 0 h 380"/>
                <a:gd name="T6" fmla="*/ 297 w 298"/>
                <a:gd name="T7" fmla="*/ 379 h 380"/>
                <a:gd name="T8" fmla="*/ 0 w 298"/>
                <a:gd name="T9" fmla="*/ 379 h 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380"/>
                <a:gd name="T17" fmla="*/ 298 w 298"/>
                <a:gd name="T18" fmla="*/ 380 h 3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380">
                  <a:moveTo>
                    <a:pt x="0" y="379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379"/>
                  </a:lnTo>
                  <a:lnTo>
                    <a:pt x="0" y="379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43"/>
            <p:cNvSpPr>
              <a:spLocks/>
            </p:cNvSpPr>
            <p:nvPr/>
          </p:nvSpPr>
          <p:spPr bwMode="auto">
            <a:xfrm>
              <a:off x="471" y="3355"/>
              <a:ext cx="289" cy="368"/>
            </a:xfrm>
            <a:custGeom>
              <a:avLst/>
              <a:gdLst>
                <a:gd name="T0" fmla="*/ 0 w 289"/>
                <a:gd name="T1" fmla="*/ 367 h 368"/>
                <a:gd name="T2" fmla="*/ 0 w 289"/>
                <a:gd name="T3" fmla="*/ 0 h 368"/>
                <a:gd name="T4" fmla="*/ 288 w 289"/>
                <a:gd name="T5" fmla="*/ 0 h 368"/>
                <a:gd name="T6" fmla="*/ 288 w 289"/>
                <a:gd name="T7" fmla="*/ 367 h 368"/>
                <a:gd name="T8" fmla="*/ 0 w 289"/>
                <a:gd name="T9" fmla="*/ 367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68"/>
                <a:gd name="T17" fmla="*/ 289 w 289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68">
                  <a:moveTo>
                    <a:pt x="0" y="367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367"/>
                  </a:lnTo>
                  <a:lnTo>
                    <a:pt x="0" y="367"/>
                  </a:lnTo>
                </a:path>
              </a:pathLst>
            </a:custGeom>
            <a:solidFill>
              <a:schemeClr val="accent1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44"/>
            <p:cNvSpPr>
              <a:spLocks/>
            </p:cNvSpPr>
            <p:nvPr/>
          </p:nvSpPr>
          <p:spPr bwMode="auto">
            <a:xfrm>
              <a:off x="471" y="3355"/>
              <a:ext cx="298" cy="378"/>
            </a:xfrm>
            <a:custGeom>
              <a:avLst/>
              <a:gdLst>
                <a:gd name="T0" fmla="*/ 0 w 298"/>
                <a:gd name="T1" fmla="*/ 377 h 378"/>
                <a:gd name="T2" fmla="*/ 0 w 298"/>
                <a:gd name="T3" fmla="*/ 0 h 378"/>
                <a:gd name="T4" fmla="*/ 297 w 298"/>
                <a:gd name="T5" fmla="*/ 0 h 378"/>
                <a:gd name="T6" fmla="*/ 297 w 298"/>
                <a:gd name="T7" fmla="*/ 377 h 378"/>
                <a:gd name="T8" fmla="*/ 0 w 298"/>
                <a:gd name="T9" fmla="*/ 377 h 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378"/>
                <a:gd name="T17" fmla="*/ 298 w 298"/>
                <a:gd name="T18" fmla="*/ 378 h 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378">
                  <a:moveTo>
                    <a:pt x="0" y="377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377"/>
                  </a:lnTo>
                  <a:lnTo>
                    <a:pt x="0" y="37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Rectangle 45"/>
            <p:cNvSpPr>
              <a:spLocks noChangeArrowheads="1"/>
            </p:cNvSpPr>
            <p:nvPr/>
          </p:nvSpPr>
          <p:spPr bwMode="auto">
            <a:xfrm>
              <a:off x="431" y="305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H</a:t>
              </a:r>
            </a:p>
          </p:txBody>
        </p:sp>
        <p:sp>
          <p:nvSpPr>
            <p:cNvPr id="53296" name="Rectangle 46"/>
            <p:cNvSpPr>
              <a:spLocks noChangeArrowheads="1"/>
            </p:cNvSpPr>
            <p:nvPr/>
          </p:nvSpPr>
          <p:spPr bwMode="auto">
            <a:xfrm>
              <a:off x="613" y="466"/>
              <a:ext cx="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1</a:t>
              </a:r>
            </a:p>
          </p:txBody>
        </p:sp>
        <p:sp>
          <p:nvSpPr>
            <p:cNvPr id="53297" name="Rectangle 47"/>
            <p:cNvSpPr>
              <a:spLocks noChangeArrowheads="1"/>
            </p:cNvSpPr>
            <p:nvPr/>
          </p:nvSpPr>
          <p:spPr bwMode="auto">
            <a:xfrm>
              <a:off x="426" y="831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Li</a:t>
              </a:r>
            </a:p>
          </p:txBody>
        </p:sp>
        <p:sp>
          <p:nvSpPr>
            <p:cNvPr id="53298" name="Rectangle 48"/>
            <p:cNvSpPr>
              <a:spLocks noChangeArrowheads="1"/>
            </p:cNvSpPr>
            <p:nvPr/>
          </p:nvSpPr>
          <p:spPr bwMode="auto">
            <a:xfrm>
              <a:off x="607" y="991"/>
              <a:ext cx="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3</a:t>
              </a:r>
            </a:p>
          </p:txBody>
        </p:sp>
        <p:sp>
          <p:nvSpPr>
            <p:cNvPr id="53299" name="Rectangle 49"/>
            <p:cNvSpPr>
              <a:spLocks noChangeArrowheads="1"/>
            </p:cNvSpPr>
            <p:nvPr/>
          </p:nvSpPr>
          <p:spPr bwMode="auto">
            <a:xfrm>
              <a:off x="428" y="1343"/>
              <a:ext cx="4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Na</a:t>
              </a:r>
            </a:p>
          </p:txBody>
        </p:sp>
        <p:sp>
          <p:nvSpPr>
            <p:cNvPr id="53300" name="Rectangle 50"/>
            <p:cNvSpPr>
              <a:spLocks noChangeArrowheads="1"/>
            </p:cNvSpPr>
            <p:nvPr/>
          </p:nvSpPr>
          <p:spPr bwMode="auto">
            <a:xfrm>
              <a:off x="516" y="152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11</a:t>
              </a:r>
            </a:p>
          </p:txBody>
        </p:sp>
        <p:sp>
          <p:nvSpPr>
            <p:cNvPr id="53301" name="Rectangle 51"/>
            <p:cNvSpPr>
              <a:spLocks noChangeArrowheads="1"/>
            </p:cNvSpPr>
            <p:nvPr/>
          </p:nvSpPr>
          <p:spPr bwMode="auto">
            <a:xfrm>
              <a:off x="423" y="1834"/>
              <a:ext cx="4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K</a:t>
              </a:r>
            </a:p>
          </p:txBody>
        </p:sp>
        <p:sp>
          <p:nvSpPr>
            <p:cNvPr id="53302" name="Rectangle 52"/>
            <p:cNvSpPr>
              <a:spLocks noChangeArrowheads="1"/>
            </p:cNvSpPr>
            <p:nvPr/>
          </p:nvSpPr>
          <p:spPr bwMode="auto">
            <a:xfrm>
              <a:off x="511" y="201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19</a:t>
              </a:r>
            </a:p>
          </p:txBody>
        </p:sp>
        <p:sp>
          <p:nvSpPr>
            <p:cNvPr id="53303" name="Rectangle 53"/>
            <p:cNvSpPr>
              <a:spLocks noChangeArrowheads="1"/>
            </p:cNvSpPr>
            <p:nvPr/>
          </p:nvSpPr>
          <p:spPr bwMode="auto">
            <a:xfrm>
              <a:off x="420" y="2378"/>
              <a:ext cx="4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Rb</a:t>
              </a:r>
            </a:p>
          </p:txBody>
        </p:sp>
        <p:sp>
          <p:nvSpPr>
            <p:cNvPr id="53304" name="Rectangle 54"/>
            <p:cNvSpPr>
              <a:spLocks noChangeArrowheads="1"/>
            </p:cNvSpPr>
            <p:nvPr/>
          </p:nvSpPr>
          <p:spPr bwMode="auto">
            <a:xfrm>
              <a:off x="508" y="2559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37</a:t>
              </a:r>
            </a:p>
          </p:txBody>
        </p:sp>
        <p:sp>
          <p:nvSpPr>
            <p:cNvPr id="53305" name="Rectangle 55"/>
            <p:cNvSpPr>
              <a:spLocks noChangeArrowheads="1"/>
            </p:cNvSpPr>
            <p:nvPr/>
          </p:nvSpPr>
          <p:spPr bwMode="auto">
            <a:xfrm>
              <a:off x="417" y="2835"/>
              <a:ext cx="4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Cs</a:t>
              </a:r>
            </a:p>
          </p:txBody>
        </p:sp>
        <p:sp>
          <p:nvSpPr>
            <p:cNvPr id="53306" name="Rectangle 56"/>
            <p:cNvSpPr>
              <a:spLocks noChangeArrowheads="1"/>
            </p:cNvSpPr>
            <p:nvPr/>
          </p:nvSpPr>
          <p:spPr bwMode="auto">
            <a:xfrm>
              <a:off x="505" y="301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55</a:t>
              </a:r>
            </a:p>
          </p:txBody>
        </p:sp>
        <p:sp>
          <p:nvSpPr>
            <p:cNvPr id="53307" name="Rectangle 57"/>
            <p:cNvSpPr>
              <a:spLocks noChangeArrowheads="1"/>
            </p:cNvSpPr>
            <p:nvPr/>
          </p:nvSpPr>
          <p:spPr bwMode="auto">
            <a:xfrm>
              <a:off x="417" y="3324"/>
              <a:ext cx="4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Fr</a:t>
              </a:r>
            </a:p>
          </p:txBody>
        </p:sp>
        <p:sp>
          <p:nvSpPr>
            <p:cNvPr id="53308" name="Rectangle 58"/>
            <p:cNvSpPr>
              <a:spLocks noChangeArrowheads="1"/>
            </p:cNvSpPr>
            <p:nvPr/>
          </p:nvSpPr>
          <p:spPr bwMode="auto">
            <a:xfrm>
              <a:off x="505" y="3505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E00"/>
                  </a:solidFill>
                  <a:cs typeface="Tahoma" pitchFamily="34" charset="0"/>
                </a:rPr>
                <a:t>87</a:t>
              </a:r>
            </a:p>
          </p:txBody>
        </p:sp>
      </p:grpSp>
      <p:sp>
        <p:nvSpPr>
          <p:cNvPr id="53252" name="Text Box 62"/>
          <p:cNvSpPr txBox="1">
            <a:spLocks noChangeArrowheads="1"/>
          </p:cNvSpPr>
          <p:nvPr/>
        </p:nvSpPr>
        <p:spPr bwMode="auto">
          <a:xfrm>
            <a:off x="3187700" y="1641475"/>
            <a:ext cx="5162550" cy="822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Tahoma" pitchFamily="34" charset="0"/>
              </a:rPr>
              <a:t>Do you notice any similarity in these configurations of the alkali metals?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8420100" y="4778375"/>
            <a:ext cx="55563" cy="107950"/>
          </a:xfrm>
          <a:custGeom>
            <a:avLst/>
            <a:gdLst>
              <a:gd name="T0" fmla="*/ 2147483647 w 35"/>
              <a:gd name="T1" fmla="*/ 2147483647 h 68"/>
              <a:gd name="T2" fmla="*/ 2147483647 w 35"/>
              <a:gd name="T3" fmla="*/ 2147483647 h 68"/>
              <a:gd name="T4" fmla="*/ 2147483647 w 35"/>
              <a:gd name="T5" fmla="*/ 2147483647 h 68"/>
              <a:gd name="T6" fmla="*/ 2147483647 w 35"/>
              <a:gd name="T7" fmla="*/ 2147483647 h 68"/>
              <a:gd name="T8" fmla="*/ 2147483647 w 35"/>
              <a:gd name="T9" fmla="*/ 2147483647 h 68"/>
              <a:gd name="T10" fmla="*/ 2147483647 w 35"/>
              <a:gd name="T11" fmla="*/ 2147483647 h 68"/>
              <a:gd name="T12" fmla="*/ 2147483647 w 35"/>
              <a:gd name="T13" fmla="*/ 2147483647 h 68"/>
              <a:gd name="T14" fmla="*/ 2147483647 w 35"/>
              <a:gd name="T15" fmla="*/ 2147483647 h 68"/>
              <a:gd name="T16" fmla="*/ 0 w 35"/>
              <a:gd name="T17" fmla="*/ 2147483647 h 68"/>
              <a:gd name="T18" fmla="*/ 2147483647 w 35"/>
              <a:gd name="T19" fmla="*/ 2147483647 h 68"/>
              <a:gd name="T20" fmla="*/ 2147483647 w 35"/>
              <a:gd name="T21" fmla="*/ 2147483647 h 68"/>
              <a:gd name="T22" fmla="*/ 2147483647 w 35"/>
              <a:gd name="T23" fmla="*/ 2147483647 h 68"/>
              <a:gd name="T24" fmla="*/ 2147483647 w 35"/>
              <a:gd name="T25" fmla="*/ 2147483647 h 68"/>
              <a:gd name="T26" fmla="*/ 2147483647 w 35"/>
              <a:gd name="T27" fmla="*/ 2147483647 h 68"/>
              <a:gd name="T28" fmla="*/ 2147483647 w 35"/>
              <a:gd name="T29" fmla="*/ 2147483647 h 68"/>
              <a:gd name="T30" fmla="*/ 2147483647 w 35"/>
              <a:gd name="T31" fmla="*/ 2147483647 h 68"/>
              <a:gd name="T32" fmla="*/ 2147483647 w 35"/>
              <a:gd name="T33" fmla="*/ 2147483647 h 68"/>
              <a:gd name="T34" fmla="*/ 2147483647 w 35"/>
              <a:gd name="T35" fmla="*/ 2147483647 h 68"/>
              <a:gd name="T36" fmla="*/ 2147483647 w 35"/>
              <a:gd name="T37" fmla="*/ 2147483647 h 68"/>
              <a:gd name="T38" fmla="*/ 2147483647 w 35"/>
              <a:gd name="T39" fmla="*/ 2147483647 h 68"/>
              <a:gd name="T40" fmla="*/ 2147483647 w 35"/>
              <a:gd name="T41" fmla="*/ 2147483647 h 68"/>
              <a:gd name="T42" fmla="*/ 2147483647 w 35"/>
              <a:gd name="T43" fmla="*/ 2147483647 h 68"/>
              <a:gd name="T44" fmla="*/ 2147483647 w 35"/>
              <a:gd name="T45" fmla="*/ 2147483647 h 68"/>
              <a:gd name="T46" fmla="*/ 2147483647 w 35"/>
              <a:gd name="T47" fmla="*/ 2147483647 h 68"/>
              <a:gd name="T48" fmla="*/ 2147483647 w 35"/>
              <a:gd name="T49" fmla="*/ 2147483647 h 68"/>
              <a:gd name="T50" fmla="*/ 2147483647 w 35"/>
              <a:gd name="T51" fmla="*/ 2147483647 h 68"/>
              <a:gd name="T52" fmla="*/ 2147483647 w 35"/>
              <a:gd name="T53" fmla="*/ 2147483647 h 68"/>
              <a:gd name="T54" fmla="*/ 2147483647 w 35"/>
              <a:gd name="T55" fmla="*/ 2147483647 h 68"/>
              <a:gd name="T56" fmla="*/ 2147483647 w 35"/>
              <a:gd name="T57" fmla="*/ 2147483647 h 68"/>
              <a:gd name="T58" fmla="*/ 2147483647 w 35"/>
              <a:gd name="T59" fmla="*/ 2147483647 h 68"/>
              <a:gd name="T60" fmla="*/ 2147483647 w 35"/>
              <a:gd name="T61" fmla="*/ 2147483647 h 68"/>
              <a:gd name="T62" fmla="*/ 2147483647 w 35"/>
              <a:gd name="T63" fmla="*/ 2147483647 h 68"/>
              <a:gd name="T64" fmla="*/ 2147483647 w 35"/>
              <a:gd name="T65" fmla="*/ 2147483647 h 68"/>
              <a:gd name="T66" fmla="*/ 2147483647 w 35"/>
              <a:gd name="T67" fmla="*/ 2147483647 h 68"/>
              <a:gd name="T68" fmla="*/ 2147483647 w 35"/>
              <a:gd name="T69" fmla="*/ 2147483647 h 68"/>
              <a:gd name="T70" fmla="*/ 2147483647 w 35"/>
              <a:gd name="T71" fmla="*/ 2147483647 h 68"/>
              <a:gd name="T72" fmla="*/ 0 w 35"/>
              <a:gd name="T73" fmla="*/ 2147483647 h 68"/>
              <a:gd name="T74" fmla="*/ 2147483647 w 35"/>
              <a:gd name="T75" fmla="*/ 2147483647 h 68"/>
              <a:gd name="T76" fmla="*/ 2147483647 w 35"/>
              <a:gd name="T77" fmla="*/ 2147483647 h 68"/>
              <a:gd name="T78" fmla="*/ 2147483647 w 35"/>
              <a:gd name="T79" fmla="*/ 2147483647 h 68"/>
              <a:gd name="T80" fmla="*/ 2147483647 w 35"/>
              <a:gd name="T81" fmla="*/ 2147483647 h 68"/>
              <a:gd name="T82" fmla="*/ 2147483647 w 35"/>
              <a:gd name="T83" fmla="*/ 2147483647 h 68"/>
              <a:gd name="T84" fmla="*/ 2147483647 w 35"/>
              <a:gd name="T85" fmla="*/ 2147483647 h 68"/>
              <a:gd name="T86" fmla="*/ 2147483647 w 35"/>
              <a:gd name="T87" fmla="*/ 2147483647 h 68"/>
              <a:gd name="T88" fmla="*/ 2147483647 w 35"/>
              <a:gd name="T89" fmla="*/ 2147483647 h 68"/>
              <a:gd name="T90" fmla="*/ 2147483647 w 35"/>
              <a:gd name="T91" fmla="*/ 2147483647 h 68"/>
              <a:gd name="T92" fmla="*/ 2147483647 w 35"/>
              <a:gd name="T93" fmla="*/ 2147483647 h 68"/>
              <a:gd name="T94" fmla="*/ 2147483647 w 35"/>
              <a:gd name="T95" fmla="*/ 2147483647 h 68"/>
              <a:gd name="T96" fmla="*/ 2147483647 w 35"/>
              <a:gd name="T97" fmla="*/ 2147483647 h 68"/>
              <a:gd name="T98" fmla="*/ 2147483647 w 35"/>
              <a:gd name="T99" fmla="*/ 2147483647 h 68"/>
              <a:gd name="T100" fmla="*/ 2147483647 w 35"/>
              <a:gd name="T101" fmla="*/ 0 h 68"/>
              <a:gd name="T102" fmla="*/ 2147483647 w 35"/>
              <a:gd name="T103" fmla="*/ 0 h 68"/>
              <a:gd name="T104" fmla="*/ 2147483647 w 35"/>
              <a:gd name="T105" fmla="*/ 2147483647 h 68"/>
              <a:gd name="T106" fmla="*/ 2147483647 w 35"/>
              <a:gd name="T107" fmla="*/ 2147483647 h 68"/>
              <a:gd name="T108" fmla="*/ 2147483647 w 35"/>
              <a:gd name="T109" fmla="*/ 2147483647 h 68"/>
              <a:gd name="T110" fmla="*/ 2147483647 w 35"/>
              <a:gd name="T111" fmla="*/ 2147483647 h 68"/>
              <a:gd name="T112" fmla="*/ 2147483647 w 35"/>
              <a:gd name="T113" fmla="*/ 2147483647 h 68"/>
              <a:gd name="T114" fmla="*/ 2147483647 w 35"/>
              <a:gd name="T115" fmla="*/ 2147483647 h 68"/>
              <a:gd name="T116" fmla="*/ 2147483647 w 35"/>
              <a:gd name="T117" fmla="*/ 2147483647 h 68"/>
              <a:gd name="T118" fmla="*/ 2147483647 w 35"/>
              <a:gd name="T119" fmla="*/ 2147483647 h 68"/>
              <a:gd name="T120" fmla="*/ 2147483647 w 35"/>
              <a:gd name="T121" fmla="*/ 2147483647 h 68"/>
              <a:gd name="T122" fmla="*/ 2147483647 w 35"/>
              <a:gd name="T123" fmla="*/ 2147483647 h 68"/>
              <a:gd name="T124" fmla="*/ 2147483647 w 35"/>
              <a:gd name="T125" fmla="*/ 2147483647 h 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"/>
              <a:gd name="T190" fmla="*/ 0 h 68"/>
              <a:gd name="T191" fmla="*/ 35 w 35"/>
              <a:gd name="T192" fmla="*/ 68 h 6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" h="68">
                <a:moveTo>
                  <a:pt x="16" y="56"/>
                </a:moveTo>
                <a:lnTo>
                  <a:pt x="16" y="54"/>
                </a:lnTo>
                <a:lnTo>
                  <a:pt x="15" y="54"/>
                </a:lnTo>
                <a:lnTo>
                  <a:pt x="14" y="52"/>
                </a:lnTo>
                <a:lnTo>
                  <a:pt x="12" y="50"/>
                </a:lnTo>
                <a:lnTo>
                  <a:pt x="11" y="48"/>
                </a:lnTo>
                <a:lnTo>
                  <a:pt x="10" y="47"/>
                </a:lnTo>
                <a:lnTo>
                  <a:pt x="8" y="45"/>
                </a:lnTo>
                <a:lnTo>
                  <a:pt x="7" y="45"/>
                </a:lnTo>
                <a:lnTo>
                  <a:pt x="7" y="43"/>
                </a:lnTo>
                <a:lnTo>
                  <a:pt x="5" y="41"/>
                </a:lnTo>
                <a:lnTo>
                  <a:pt x="4" y="39"/>
                </a:lnTo>
                <a:lnTo>
                  <a:pt x="3" y="39"/>
                </a:lnTo>
                <a:lnTo>
                  <a:pt x="1" y="39"/>
                </a:lnTo>
                <a:lnTo>
                  <a:pt x="1" y="41"/>
                </a:lnTo>
                <a:lnTo>
                  <a:pt x="1" y="43"/>
                </a:lnTo>
                <a:lnTo>
                  <a:pt x="0" y="43"/>
                </a:lnTo>
                <a:lnTo>
                  <a:pt x="0" y="26"/>
                </a:lnTo>
                <a:lnTo>
                  <a:pt x="1" y="26"/>
                </a:lnTo>
                <a:lnTo>
                  <a:pt x="1" y="28"/>
                </a:lnTo>
                <a:lnTo>
                  <a:pt x="1" y="30"/>
                </a:lnTo>
                <a:lnTo>
                  <a:pt x="1" y="32"/>
                </a:lnTo>
                <a:lnTo>
                  <a:pt x="3" y="34"/>
                </a:lnTo>
                <a:lnTo>
                  <a:pt x="4" y="34"/>
                </a:lnTo>
                <a:lnTo>
                  <a:pt x="4" y="35"/>
                </a:lnTo>
                <a:lnTo>
                  <a:pt x="15" y="48"/>
                </a:lnTo>
                <a:lnTo>
                  <a:pt x="30" y="30"/>
                </a:lnTo>
                <a:lnTo>
                  <a:pt x="31" y="28"/>
                </a:lnTo>
                <a:lnTo>
                  <a:pt x="31" y="26"/>
                </a:lnTo>
                <a:lnTo>
                  <a:pt x="33" y="26"/>
                </a:lnTo>
                <a:lnTo>
                  <a:pt x="33" y="24"/>
                </a:lnTo>
                <a:lnTo>
                  <a:pt x="33" y="22"/>
                </a:lnTo>
                <a:lnTo>
                  <a:pt x="34" y="22"/>
                </a:lnTo>
                <a:lnTo>
                  <a:pt x="34" y="43"/>
                </a:lnTo>
                <a:lnTo>
                  <a:pt x="33" y="43"/>
                </a:lnTo>
                <a:lnTo>
                  <a:pt x="33" y="41"/>
                </a:lnTo>
                <a:lnTo>
                  <a:pt x="33" y="39"/>
                </a:lnTo>
                <a:lnTo>
                  <a:pt x="31" y="39"/>
                </a:lnTo>
                <a:lnTo>
                  <a:pt x="30" y="39"/>
                </a:lnTo>
                <a:lnTo>
                  <a:pt x="29" y="39"/>
                </a:lnTo>
                <a:lnTo>
                  <a:pt x="27" y="41"/>
                </a:lnTo>
                <a:lnTo>
                  <a:pt x="26" y="43"/>
                </a:lnTo>
                <a:lnTo>
                  <a:pt x="24" y="45"/>
                </a:lnTo>
                <a:lnTo>
                  <a:pt x="23" y="45"/>
                </a:lnTo>
                <a:lnTo>
                  <a:pt x="23" y="47"/>
                </a:lnTo>
                <a:lnTo>
                  <a:pt x="22" y="48"/>
                </a:lnTo>
                <a:lnTo>
                  <a:pt x="20" y="48"/>
                </a:lnTo>
                <a:lnTo>
                  <a:pt x="20" y="50"/>
                </a:lnTo>
                <a:lnTo>
                  <a:pt x="19" y="52"/>
                </a:lnTo>
                <a:lnTo>
                  <a:pt x="18" y="54"/>
                </a:lnTo>
                <a:lnTo>
                  <a:pt x="19" y="56"/>
                </a:lnTo>
                <a:lnTo>
                  <a:pt x="29" y="56"/>
                </a:lnTo>
                <a:lnTo>
                  <a:pt x="30" y="56"/>
                </a:lnTo>
                <a:lnTo>
                  <a:pt x="30" y="54"/>
                </a:lnTo>
                <a:lnTo>
                  <a:pt x="31" y="54"/>
                </a:lnTo>
                <a:lnTo>
                  <a:pt x="33" y="54"/>
                </a:lnTo>
                <a:lnTo>
                  <a:pt x="33" y="52"/>
                </a:lnTo>
                <a:lnTo>
                  <a:pt x="33" y="50"/>
                </a:lnTo>
                <a:lnTo>
                  <a:pt x="33" y="48"/>
                </a:lnTo>
                <a:lnTo>
                  <a:pt x="34" y="48"/>
                </a:lnTo>
                <a:lnTo>
                  <a:pt x="34" y="67"/>
                </a:lnTo>
                <a:lnTo>
                  <a:pt x="33" y="67"/>
                </a:lnTo>
                <a:lnTo>
                  <a:pt x="33" y="65"/>
                </a:lnTo>
                <a:lnTo>
                  <a:pt x="33" y="63"/>
                </a:lnTo>
                <a:lnTo>
                  <a:pt x="31" y="63"/>
                </a:lnTo>
                <a:lnTo>
                  <a:pt x="30" y="61"/>
                </a:lnTo>
                <a:lnTo>
                  <a:pt x="29" y="61"/>
                </a:lnTo>
                <a:lnTo>
                  <a:pt x="5" y="61"/>
                </a:lnTo>
                <a:lnTo>
                  <a:pt x="4" y="61"/>
                </a:lnTo>
                <a:lnTo>
                  <a:pt x="3" y="63"/>
                </a:lnTo>
                <a:lnTo>
                  <a:pt x="1" y="63"/>
                </a:lnTo>
                <a:lnTo>
                  <a:pt x="1" y="65"/>
                </a:lnTo>
                <a:lnTo>
                  <a:pt x="1" y="67"/>
                </a:lnTo>
                <a:lnTo>
                  <a:pt x="0" y="67"/>
                </a:lnTo>
                <a:lnTo>
                  <a:pt x="0" y="48"/>
                </a:lnTo>
                <a:lnTo>
                  <a:pt x="1" y="48"/>
                </a:lnTo>
                <a:lnTo>
                  <a:pt x="1" y="50"/>
                </a:lnTo>
                <a:lnTo>
                  <a:pt x="1" y="52"/>
                </a:lnTo>
                <a:lnTo>
                  <a:pt x="1" y="54"/>
                </a:lnTo>
                <a:lnTo>
                  <a:pt x="3" y="54"/>
                </a:lnTo>
                <a:lnTo>
                  <a:pt x="4" y="56"/>
                </a:lnTo>
                <a:lnTo>
                  <a:pt x="5" y="56"/>
                </a:lnTo>
                <a:lnTo>
                  <a:pt x="16" y="56"/>
                </a:lnTo>
                <a:lnTo>
                  <a:pt x="30" y="17"/>
                </a:lnTo>
                <a:lnTo>
                  <a:pt x="18" y="17"/>
                </a:lnTo>
                <a:lnTo>
                  <a:pt x="16" y="17"/>
                </a:lnTo>
                <a:lnTo>
                  <a:pt x="15" y="17"/>
                </a:lnTo>
                <a:lnTo>
                  <a:pt x="15" y="19"/>
                </a:lnTo>
                <a:lnTo>
                  <a:pt x="15" y="20"/>
                </a:lnTo>
                <a:lnTo>
                  <a:pt x="15" y="22"/>
                </a:lnTo>
                <a:lnTo>
                  <a:pt x="14" y="22"/>
                </a:lnTo>
                <a:lnTo>
                  <a:pt x="12" y="19"/>
                </a:lnTo>
                <a:lnTo>
                  <a:pt x="11" y="15"/>
                </a:lnTo>
                <a:lnTo>
                  <a:pt x="11" y="13"/>
                </a:lnTo>
                <a:lnTo>
                  <a:pt x="11" y="11"/>
                </a:lnTo>
                <a:lnTo>
                  <a:pt x="15" y="11"/>
                </a:lnTo>
                <a:lnTo>
                  <a:pt x="14" y="9"/>
                </a:lnTo>
                <a:lnTo>
                  <a:pt x="11" y="7"/>
                </a:lnTo>
                <a:lnTo>
                  <a:pt x="11" y="6"/>
                </a:lnTo>
                <a:lnTo>
                  <a:pt x="11" y="4"/>
                </a:lnTo>
                <a:lnTo>
                  <a:pt x="11" y="2"/>
                </a:lnTo>
                <a:lnTo>
                  <a:pt x="11" y="0"/>
                </a:lnTo>
                <a:lnTo>
                  <a:pt x="14" y="0"/>
                </a:lnTo>
                <a:lnTo>
                  <a:pt x="15" y="0"/>
                </a:lnTo>
                <a:lnTo>
                  <a:pt x="16" y="2"/>
                </a:lnTo>
                <a:lnTo>
                  <a:pt x="16" y="4"/>
                </a:lnTo>
                <a:lnTo>
                  <a:pt x="15" y="4"/>
                </a:lnTo>
                <a:lnTo>
                  <a:pt x="15" y="6"/>
                </a:lnTo>
                <a:lnTo>
                  <a:pt x="15" y="7"/>
                </a:lnTo>
                <a:lnTo>
                  <a:pt x="15" y="9"/>
                </a:lnTo>
                <a:lnTo>
                  <a:pt x="16" y="11"/>
                </a:lnTo>
                <a:lnTo>
                  <a:pt x="18" y="11"/>
                </a:lnTo>
                <a:lnTo>
                  <a:pt x="30" y="11"/>
                </a:lnTo>
                <a:lnTo>
                  <a:pt x="31" y="11"/>
                </a:lnTo>
                <a:lnTo>
                  <a:pt x="33" y="9"/>
                </a:lnTo>
                <a:lnTo>
                  <a:pt x="33" y="7"/>
                </a:lnTo>
                <a:lnTo>
                  <a:pt x="33" y="6"/>
                </a:lnTo>
                <a:lnTo>
                  <a:pt x="34" y="6"/>
                </a:lnTo>
                <a:lnTo>
                  <a:pt x="34" y="22"/>
                </a:lnTo>
                <a:lnTo>
                  <a:pt x="33" y="22"/>
                </a:lnTo>
                <a:lnTo>
                  <a:pt x="33" y="20"/>
                </a:lnTo>
                <a:lnTo>
                  <a:pt x="33" y="19"/>
                </a:lnTo>
                <a:lnTo>
                  <a:pt x="31" y="19"/>
                </a:lnTo>
                <a:lnTo>
                  <a:pt x="31" y="17"/>
                </a:lnTo>
                <a:lnTo>
                  <a:pt x="30" y="17"/>
                </a:lnTo>
                <a:lnTo>
                  <a:pt x="16" y="56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>
            <a:off x="7983538" y="6046788"/>
            <a:ext cx="654050" cy="144462"/>
          </a:xfrm>
          <a:custGeom>
            <a:avLst/>
            <a:gdLst>
              <a:gd name="T0" fmla="*/ 0 w 412"/>
              <a:gd name="T1" fmla="*/ 2147483647 h 91"/>
              <a:gd name="T2" fmla="*/ 2147483647 w 412"/>
              <a:gd name="T3" fmla="*/ 0 h 91"/>
              <a:gd name="T4" fmla="*/ 2147483647 w 412"/>
              <a:gd name="T5" fmla="*/ 0 h 91"/>
              <a:gd name="T6" fmla="*/ 2147483647 w 412"/>
              <a:gd name="T7" fmla="*/ 2147483647 h 91"/>
              <a:gd name="T8" fmla="*/ 0 w 412"/>
              <a:gd name="T9" fmla="*/ 2147483647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91"/>
              <a:gd name="T17" fmla="*/ 412 w 412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91">
                <a:moveTo>
                  <a:pt x="0" y="59"/>
                </a:moveTo>
                <a:lnTo>
                  <a:pt x="53" y="0"/>
                </a:lnTo>
                <a:lnTo>
                  <a:pt x="411" y="0"/>
                </a:lnTo>
                <a:lnTo>
                  <a:pt x="326" y="90"/>
                </a:lnTo>
                <a:lnTo>
                  <a:pt x="0" y="59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7983538" y="6046788"/>
            <a:ext cx="671512" cy="168275"/>
          </a:xfrm>
          <a:custGeom>
            <a:avLst/>
            <a:gdLst>
              <a:gd name="T0" fmla="*/ 0 w 423"/>
              <a:gd name="T1" fmla="*/ 2147483647 h 106"/>
              <a:gd name="T2" fmla="*/ 2147483647 w 423"/>
              <a:gd name="T3" fmla="*/ 0 h 106"/>
              <a:gd name="T4" fmla="*/ 2147483647 w 423"/>
              <a:gd name="T5" fmla="*/ 0 h 106"/>
              <a:gd name="T6" fmla="*/ 2147483647 w 423"/>
              <a:gd name="T7" fmla="*/ 2147483647 h 106"/>
              <a:gd name="T8" fmla="*/ 0 w 423"/>
              <a:gd name="T9" fmla="*/ 2147483647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106"/>
              <a:gd name="T17" fmla="*/ 423 w 423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106">
                <a:moveTo>
                  <a:pt x="0" y="68"/>
                </a:moveTo>
                <a:lnTo>
                  <a:pt x="54" y="0"/>
                </a:lnTo>
                <a:lnTo>
                  <a:pt x="422" y="0"/>
                </a:lnTo>
                <a:lnTo>
                  <a:pt x="334" y="105"/>
                </a:lnTo>
                <a:lnTo>
                  <a:pt x="0" y="68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>
            <a:off x="8459788" y="6046788"/>
            <a:ext cx="177800" cy="823912"/>
          </a:xfrm>
          <a:custGeom>
            <a:avLst/>
            <a:gdLst>
              <a:gd name="T0" fmla="*/ 2147483647 w 112"/>
              <a:gd name="T1" fmla="*/ 2147483647 h 519"/>
              <a:gd name="T2" fmla="*/ 0 w 112"/>
              <a:gd name="T3" fmla="*/ 2147483647 h 519"/>
              <a:gd name="T4" fmla="*/ 2147483647 w 112"/>
              <a:gd name="T5" fmla="*/ 0 h 519"/>
              <a:gd name="T6" fmla="*/ 2147483647 w 112"/>
              <a:gd name="T7" fmla="*/ 2147483647 h 519"/>
              <a:gd name="T8" fmla="*/ 2147483647 w 112"/>
              <a:gd name="T9" fmla="*/ 2147483647 h 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519"/>
              <a:gd name="T17" fmla="*/ 112 w 112"/>
              <a:gd name="T18" fmla="*/ 519 h 5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519">
                <a:moveTo>
                  <a:pt x="60" y="518"/>
                </a:moveTo>
                <a:lnTo>
                  <a:pt x="0" y="140"/>
                </a:lnTo>
                <a:lnTo>
                  <a:pt x="111" y="0"/>
                </a:lnTo>
                <a:lnTo>
                  <a:pt x="111" y="463"/>
                </a:lnTo>
                <a:lnTo>
                  <a:pt x="60" y="518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Freeform 6"/>
          <p:cNvSpPr>
            <a:spLocks/>
          </p:cNvSpPr>
          <p:nvPr/>
        </p:nvSpPr>
        <p:spPr bwMode="auto">
          <a:xfrm>
            <a:off x="8459788" y="6046788"/>
            <a:ext cx="195262" cy="842962"/>
          </a:xfrm>
          <a:custGeom>
            <a:avLst/>
            <a:gdLst>
              <a:gd name="T0" fmla="*/ 2147483647 w 123"/>
              <a:gd name="T1" fmla="*/ 2147483647 h 531"/>
              <a:gd name="T2" fmla="*/ 0 w 123"/>
              <a:gd name="T3" fmla="*/ 2147483647 h 531"/>
              <a:gd name="T4" fmla="*/ 2147483647 w 123"/>
              <a:gd name="T5" fmla="*/ 0 h 531"/>
              <a:gd name="T6" fmla="*/ 2147483647 w 123"/>
              <a:gd name="T7" fmla="*/ 2147483647 h 531"/>
              <a:gd name="T8" fmla="*/ 2147483647 w 123"/>
              <a:gd name="T9" fmla="*/ 2147483647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531"/>
              <a:gd name="T17" fmla="*/ 123 w 123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531">
                <a:moveTo>
                  <a:pt x="66" y="530"/>
                </a:moveTo>
                <a:lnTo>
                  <a:pt x="0" y="144"/>
                </a:lnTo>
                <a:lnTo>
                  <a:pt x="122" y="0"/>
                </a:lnTo>
                <a:lnTo>
                  <a:pt x="122" y="474"/>
                </a:lnTo>
                <a:lnTo>
                  <a:pt x="66" y="530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7983538" y="5110163"/>
            <a:ext cx="654050" cy="142875"/>
          </a:xfrm>
          <a:custGeom>
            <a:avLst/>
            <a:gdLst>
              <a:gd name="T0" fmla="*/ 0 w 412"/>
              <a:gd name="T1" fmla="*/ 2147483647 h 90"/>
              <a:gd name="T2" fmla="*/ 2147483647 w 412"/>
              <a:gd name="T3" fmla="*/ 0 h 90"/>
              <a:gd name="T4" fmla="*/ 2147483647 w 412"/>
              <a:gd name="T5" fmla="*/ 0 h 90"/>
              <a:gd name="T6" fmla="*/ 2147483647 w 412"/>
              <a:gd name="T7" fmla="*/ 2147483647 h 90"/>
              <a:gd name="T8" fmla="*/ 0 w 412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90"/>
              <a:gd name="T17" fmla="*/ 412 w 41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90">
                <a:moveTo>
                  <a:pt x="0" y="57"/>
                </a:moveTo>
                <a:lnTo>
                  <a:pt x="53" y="0"/>
                </a:lnTo>
                <a:lnTo>
                  <a:pt x="411" y="0"/>
                </a:lnTo>
                <a:lnTo>
                  <a:pt x="326" y="89"/>
                </a:lnTo>
                <a:lnTo>
                  <a:pt x="0" y="57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Freeform 8"/>
          <p:cNvSpPr>
            <a:spLocks/>
          </p:cNvSpPr>
          <p:nvPr/>
        </p:nvSpPr>
        <p:spPr bwMode="auto">
          <a:xfrm>
            <a:off x="7983538" y="5110163"/>
            <a:ext cx="671512" cy="165100"/>
          </a:xfrm>
          <a:custGeom>
            <a:avLst/>
            <a:gdLst>
              <a:gd name="T0" fmla="*/ 0 w 423"/>
              <a:gd name="T1" fmla="*/ 2147483647 h 104"/>
              <a:gd name="T2" fmla="*/ 2147483647 w 423"/>
              <a:gd name="T3" fmla="*/ 0 h 104"/>
              <a:gd name="T4" fmla="*/ 2147483647 w 423"/>
              <a:gd name="T5" fmla="*/ 0 h 104"/>
              <a:gd name="T6" fmla="*/ 2147483647 w 423"/>
              <a:gd name="T7" fmla="*/ 2147483647 h 104"/>
              <a:gd name="T8" fmla="*/ 0 w 423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104"/>
              <a:gd name="T17" fmla="*/ 423 w 423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104">
                <a:moveTo>
                  <a:pt x="0" y="66"/>
                </a:moveTo>
                <a:lnTo>
                  <a:pt x="54" y="0"/>
                </a:lnTo>
                <a:lnTo>
                  <a:pt x="422" y="0"/>
                </a:lnTo>
                <a:lnTo>
                  <a:pt x="334" y="103"/>
                </a:lnTo>
                <a:lnTo>
                  <a:pt x="0" y="66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8459788" y="5110163"/>
            <a:ext cx="177800" cy="819150"/>
          </a:xfrm>
          <a:custGeom>
            <a:avLst/>
            <a:gdLst>
              <a:gd name="T0" fmla="*/ 2147483647 w 112"/>
              <a:gd name="T1" fmla="*/ 2147483647 h 516"/>
              <a:gd name="T2" fmla="*/ 0 w 112"/>
              <a:gd name="T3" fmla="*/ 2147483647 h 516"/>
              <a:gd name="T4" fmla="*/ 2147483647 w 112"/>
              <a:gd name="T5" fmla="*/ 0 h 516"/>
              <a:gd name="T6" fmla="*/ 2147483647 w 112"/>
              <a:gd name="T7" fmla="*/ 2147483647 h 516"/>
              <a:gd name="T8" fmla="*/ 2147483647 w 112"/>
              <a:gd name="T9" fmla="*/ 214748364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516"/>
              <a:gd name="T17" fmla="*/ 112 w 112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516">
                <a:moveTo>
                  <a:pt x="60" y="515"/>
                </a:moveTo>
                <a:lnTo>
                  <a:pt x="0" y="138"/>
                </a:lnTo>
                <a:lnTo>
                  <a:pt x="111" y="0"/>
                </a:lnTo>
                <a:lnTo>
                  <a:pt x="111" y="460"/>
                </a:lnTo>
                <a:lnTo>
                  <a:pt x="60" y="515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8459788" y="5110163"/>
            <a:ext cx="195262" cy="841375"/>
          </a:xfrm>
          <a:custGeom>
            <a:avLst/>
            <a:gdLst>
              <a:gd name="T0" fmla="*/ 2147483647 w 123"/>
              <a:gd name="T1" fmla="*/ 2147483647 h 530"/>
              <a:gd name="T2" fmla="*/ 0 w 123"/>
              <a:gd name="T3" fmla="*/ 2147483647 h 530"/>
              <a:gd name="T4" fmla="*/ 2147483647 w 123"/>
              <a:gd name="T5" fmla="*/ 0 h 530"/>
              <a:gd name="T6" fmla="*/ 2147483647 w 123"/>
              <a:gd name="T7" fmla="*/ 2147483647 h 530"/>
              <a:gd name="T8" fmla="*/ 2147483647 w 123"/>
              <a:gd name="T9" fmla="*/ 2147483647 h 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530"/>
              <a:gd name="T17" fmla="*/ 123 w 123"/>
              <a:gd name="T18" fmla="*/ 530 h 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530">
                <a:moveTo>
                  <a:pt x="66" y="529"/>
                </a:moveTo>
                <a:lnTo>
                  <a:pt x="0" y="142"/>
                </a:lnTo>
                <a:lnTo>
                  <a:pt x="122" y="0"/>
                </a:lnTo>
                <a:lnTo>
                  <a:pt x="122" y="473"/>
                </a:lnTo>
                <a:lnTo>
                  <a:pt x="66" y="529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7983538" y="4073525"/>
            <a:ext cx="654050" cy="141288"/>
          </a:xfrm>
          <a:custGeom>
            <a:avLst/>
            <a:gdLst>
              <a:gd name="T0" fmla="*/ 0 w 412"/>
              <a:gd name="T1" fmla="*/ 2147483647 h 89"/>
              <a:gd name="T2" fmla="*/ 2147483647 w 412"/>
              <a:gd name="T3" fmla="*/ 0 h 89"/>
              <a:gd name="T4" fmla="*/ 2147483647 w 412"/>
              <a:gd name="T5" fmla="*/ 0 h 89"/>
              <a:gd name="T6" fmla="*/ 2147483647 w 412"/>
              <a:gd name="T7" fmla="*/ 2147483647 h 89"/>
              <a:gd name="T8" fmla="*/ 0 w 412"/>
              <a:gd name="T9" fmla="*/ 2147483647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89"/>
              <a:gd name="T17" fmla="*/ 412 w 412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89">
                <a:moveTo>
                  <a:pt x="0" y="59"/>
                </a:moveTo>
                <a:lnTo>
                  <a:pt x="53" y="0"/>
                </a:lnTo>
                <a:lnTo>
                  <a:pt x="411" y="0"/>
                </a:lnTo>
                <a:lnTo>
                  <a:pt x="326" y="88"/>
                </a:lnTo>
                <a:lnTo>
                  <a:pt x="0" y="59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7983538" y="4073525"/>
            <a:ext cx="671512" cy="161925"/>
          </a:xfrm>
          <a:custGeom>
            <a:avLst/>
            <a:gdLst>
              <a:gd name="T0" fmla="*/ 0 w 423"/>
              <a:gd name="T1" fmla="*/ 2147483647 h 102"/>
              <a:gd name="T2" fmla="*/ 2147483647 w 423"/>
              <a:gd name="T3" fmla="*/ 0 h 102"/>
              <a:gd name="T4" fmla="*/ 2147483647 w 423"/>
              <a:gd name="T5" fmla="*/ 0 h 102"/>
              <a:gd name="T6" fmla="*/ 2147483647 w 423"/>
              <a:gd name="T7" fmla="*/ 2147483647 h 102"/>
              <a:gd name="T8" fmla="*/ 0 w 423"/>
              <a:gd name="T9" fmla="*/ 2147483647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102"/>
              <a:gd name="T17" fmla="*/ 423 w 423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102">
                <a:moveTo>
                  <a:pt x="0" y="67"/>
                </a:moveTo>
                <a:lnTo>
                  <a:pt x="54" y="0"/>
                </a:lnTo>
                <a:lnTo>
                  <a:pt x="422" y="0"/>
                </a:lnTo>
                <a:lnTo>
                  <a:pt x="334" y="101"/>
                </a:lnTo>
                <a:lnTo>
                  <a:pt x="0" y="67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8459788" y="4073525"/>
            <a:ext cx="177800" cy="817563"/>
          </a:xfrm>
          <a:custGeom>
            <a:avLst/>
            <a:gdLst>
              <a:gd name="T0" fmla="*/ 2147483647 w 112"/>
              <a:gd name="T1" fmla="*/ 2147483647 h 515"/>
              <a:gd name="T2" fmla="*/ 0 w 112"/>
              <a:gd name="T3" fmla="*/ 2147483647 h 515"/>
              <a:gd name="T4" fmla="*/ 2147483647 w 112"/>
              <a:gd name="T5" fmla="*/ 0 h 515"/>
              <a:gd name="T6" fmla="*/ 2147483647 w 112"/>
              <a:gd name="T7" fmla="*/ 2147483647 h 515"/>
              <a:gd name="T8" fmla="*/ 2147483647 w 112"/>
              <a:gd name="T9" fmla="*/ 2147483647 h 5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515"/>
              <a:gd name="T17" fmla="*/ 112 w 112"/>
              <a:gd name="T18" fmla="*/ 515 h 5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515">
                <a:moveTo>
                  <a:pt x="60" y="514"/>
                </a:moveTo>
                <a:lnTo>
                  <a:pt x="0" y="140"/>
                </a:lnTo>
                <a:lnTo>
                  <a:pt x="111" y="0"/>
                </a:lnTo>
                <a:lnTo>
                  <a:pt x="111" y="462"/>
                </a:lnTo>
                <a:lnTo>
                  <a:pt x="60" y="514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8459788" y="4073525"/>
            <a:ext cx="195262" cy="839788"/>
          </a:xfrm>
          <a:custGeom>
            <a:avLst/>
            <a:gdLst>
              <a:gd name="T0" fmla="*/ 2147483647 w 123"/>
              <a:gd name="T1" fmla="*/ 2147483647 h 529"/>
              <a:gd name="T2" fmla="*/ 0 w 123"/>
              <a:gd name="T3" fmla="*/ 2147483647 h 529"/>
              <a:gd name="T4" fmla="*/ 2147483647 w 123"/>
              <a:gd name="T5" fmla="*/ 0 h 529"/>
              <a:gd name="T6" fmla="*/ 2147483647 w 123"/>
              <a:gd name="T7" fmla="*/ 2147483647 h 529"/>
              <a:gd name="T8" fmla="*/ 2147483647 w 123"/>
              <a:gd name="T9" fmla="*/ 2147483647 h 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529"/>
              <a:gd name="T17" fmla="*/ 123 w 123"/>
              <a:gd name="T18" fmla="*/ 529 h 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529">
                <a:moveTo>
                  <a:pt x="66" y="528"/>
                </a:moveTo>
                <a:lnTo>
                  <a:pt x="0" y="144"/>
                </a:lnTo>
                <a:lnTo>
                  <a:pt x="122" y="0"/>
                </a:lnTo>
                <a:lnTo>
                  <a:pt x="122" y="474"/>
                </a:lnTo>
                <a:lnTo>
                  <a:pt x="66" y="528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Freeform 15"/>
          <p:cNvSpPr>
            <a:spLocks/>
          </p:cNvSpPr>
          <p:nvPr/>
        </p:nvSpPr>
        <p:spPr bwMode="auto">
          <a:xfrm>
            <a:off x="7983538" y="3117850"/>
            <a:ext cx="654050" cy="146050"/>
          </a:xfrm>
          <a:custGeom>
            <a:avLst/>
            <a:gdLst>
              <a:gd name="T0" fmla="*/ 0 w 412"/>
              <a:gd name="T1" fmla="*/ 2147483647 h 92"/>
              <a:gd name="T2" fmla="*/ 2147483647 w 412"/>
              <a:gd name="T3" fmla="*/ 0 h 92"/>
              <a:gd name="T4" fmla="*/ 2147483647 w 412"/>
              <a:gd name="T5" fmla="*/ 0 h 92"/>
              <a:gd name="T6" fmla="*/ 2147483647 w 412"/>
              <a:gd name="T7" fmla="*/ 2147483647 h 92"/>
              <a:gd name="T8" fmla="*/ 0 w 412"/>
              <a:gd name="T9" fmla="*/ 2147483647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92"/>
              <a:gd name="T17" fmla="*/ 412 w 41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92">
                <a:moveTo>
                  <a:pt x="0" y="59"/>
                </a:moveTo>
                <a:lnTo>
                  <a:pt x="53" y="0"/>
                </a:lnTo>
                <a:lnTo>
                  <a:pt x="411" y="0"/>
                </a:lnTo>
                <a:lnTo>
                  <a:pt x="326" y="91"/>
                </a:lnTo>
                <a:lnTo>
                  <a:pt x="0" y="59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Freeform 16"/>
          <p:cNvSpPr>
            <a:spLocks/>
          </p:cNvSpPr>
          <p:nvPr/>
        </p:nvSpPr>
        <p:spPr bwMode="auto">
          <a:xfrm>
            <a:off x="7983538" y="3117850"/>
            <a:ext cx="671512" cy="166688"/>
          </a:xfrm>
          <a:custGeom>
            <a:avLst/>
            <a:gdLst>
              <a:gd name="T0" fmla="*/ 0 w 423"/>
              <a:gd name="T1" fmla="*/ 2147483647 h 105"/>
              <a:gd name="T2" fmla="*/ 2147483647 w 423"/>
              <a:gd name="T3" fmla="*/ 0 h 105"/>
              <a:gd name="T4" fmla="*/ 2147483647 w 423"/>
              <a:gd name="T5" fmla="*/ 0 h 105"/>
              <a:gd name="T6" fmla="*/ 2147483647 w 423"/>
              <a:gd name="T7" fmla="*/ 2147483647 h 105"/>
              <a:gd name="T8" fmla="*/ 0 w 423"/>
              <a:gd name="T9" fmla="*/ 2147483647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105"/>
              <a:gd name="T17" fmla="*/ 423 w 423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105">
                <a:moveTo>
                  <a:pt x="0" y="68"/>
                </a:moveTo>
                <a:lnTo>
                  <a:pt x="54" y="0"/>
                </a:lnTo>
                <a:lnTo>
                  <a:pt x="422" y="0"/>
                </a:lnTo>
                <a:lnTo>
                  <a:pt x="334" y="104"/>
                </a:lnTo>
                <a:lnTo>
                  <a:pt x="0" y="68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8459788" y="3117850"/>
            <a:ext cx="177800" cy="820738"/>
          </a:xfrm>
          <a:custGeom>
            <a:avLst/>
            <a:gdLst>
              <a:gd name="T0" fmla="*/ 2147483647 w 112"/>
              <a:gd name="T1" fmla="*/ 2147483647 h 517"/>
              <a:gd name="T2" fmla="*/ 0 w 112"/>
              <a:gd name="T3" fmla="*/ 2147483647 h 517"/>
              <a:gd name="T4" fmla="*/ 2147483647 w 112"/>
              <a:gd name="T5" fmla="*/ 0 h 517"/>
              <a:gd name="T6" fmla="*/ 2147483647 w 112"/>
              <a:gd name="T7" fmla="*/ 2147483647 h 517"/>
              <a:gd name="T8" fmla="*/ 2147483647 w 112"/>
              <a:gd name="T9" fmla="*/ 2147483647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517"/>
              <a:gd name="T17" fmla="*/ 112 w 112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517">
                <a:moveTo>
                  <a:pt x="60" y="516"/>
                </a:moveTo>
                <a:lnTo>
                  <a:pt x="0" y="140"/>
                </a:lnTo>
                <a:lnTo>
                  <a:pt x="111" y="0"/>
                </a:lnTo>
                <a:lnTo>
                  <a:pt x="111" y="461"/>
                </a:lnTo>
                <a:lnTo>
                  <a:pt x="60" y="516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Freeform 18"/>
          <p:cNvSpPr>
            <a:spLocks/>
          </p:cNvSpPr>
          <p:nvPr/>
        </p:nvSpPr>
        <p:spPr bwMode="auto">
          <a:xfrm>
            <a:off x="8459788" y="3117850"/>
            <a:ext cx="195262" cy="842963"/>
          </a:xfrm>
          <a:custGeom>
            <a:avLst/>
            <a:gdLst>
              <a:gd name="T0" fmla="*/ 2147483647 w 123"/>
              <a:gd name="T1" fmla="*/ 2147483647 h 531"/>
              <a:gd name="T2" fmla="*/ 0 w 123"/>
              <a:gd name="T3" fmla="*/ 2147483647 h 531"/>
              <a:gd name="T4" fmla="*/ 2147483647 w 123"/>
              <a:gd name="T5" fmla="*/ 0 h 531"/>
              <a:gd name="T6" fmla="*/ 2147483647 w 123"/>
              <a:gd name="T7" fmla="*/ 2147483647 h 531"/>
              <a:gd name="T8" fmla="*/ 2147483647 w 123"/>
              <a:gd name="T9" fmla="*/ 2147483647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531"/>
              <a:gd name="T17" fmla="*/ 123 w 123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531">
                <a:moveTo>
                  <a:pt x="66" y="530"/>
                </a:moveTo>
                <a:lnTo>
                  <a:pt x="0" y="144"/>
                </a:lnTo>
                <a:lnTo>
                  <a:pt x="122" y="0"/>
                </a:lnTo>
                <a:lnTo>
                  <a:pt x="122" y="474"/>
                </a:lnTo>
                <a:lnTo>
                  <a:pt x="66" y="530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7983538" y="2106613"/>
            <a:ext cx="654050" cy="142875"/>
          </a:xfrm>
          <a:custGeom>
            <a:avLst/>
            <a:gdLst>
              <a:gd name="T0" fmla="*/ 0 w 412"/>
              <a:gd name="T1" fmla="*/ 2147483647 h 90"/>
              <a:gd name="T2" fmla="*/ 2147483647 w 412"/>
              <a:gd name="T3" fmla="*/ 0 h 90"/>
              <a:gd name="T4" fmla="*/ 2147483647 w 412"/>
              <a:gd name="T5" fmla="*/ 0 h 90"/>
              <a:gd name="T6" fmla="*/ 2147483647 w 412"/>
              <a:gd name="T7" fmla="*/ 2147483647 h 90"/>
              <a:gd name="T8" fmla="*/ 0 w 412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90"/>
              <a:gd name="T17" fmla="*/ 412 w 41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90">
                <a:moveTo>
                  <a:pt x="0" y="58"/>
                </a:moveTo>
                <a:lnTo>
                  <a:pt x="53" y="0"/>
                </a:lnTo>
                <a:lnTo>
                  <a:pt x="411" y="0"/>
                </a:lnTo>
                <a:lnTo>
                  <a:pt x="326" y="89"/>
                </a:lnTo>
                <a:lnTo>
                  <a:pt x="0" y="58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Freeform 20"/>
          <p:cNvSpPr>
            <a:spLocks/>
          </p:cNvSpPr>
          <p:nvPr/>
        </p:nvSpPr>
        <p:spPr bwMode="auto">
          <a:xfrm>
            <a:off x="7983538" y="2106613"/>
            <a:ext cx="671512" cy="168275"/>
          </a:xfrm>
          <a:custGeom>
            <a:avLst/>
            <a:gdLst>
              <a:gd name="T0" fmla="*/ 0 w 423"/>
              <a:gd name="T1" fmla="*/ 2147483647 h 106"/>
              <a:gd name="T2" fmla="*/ 2147483647 w 423"/>
              <a:gd name="T3" fmla="*/ 0 h 106"/>
              <a:gd name="T4" fmla="*/ 2147483647 w 423"/>
              <a:gd name="T5" fmla="*/ 0 h 106"/>
              <a:gd name="T6" fmla="*/ 2147483647 w 423"/>
              <a:gd name="T7" fmla="*/ 2147483647 h 106"/>
              <a:gd name="T8" fmla="*/ 0 w 423"/>
              <a:gd name="T9" fmla="*/ 2147483647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106"/>
              <a:gd name="T17" fmla="*/ 423 w 423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106">
                <a:moveTo>
                  <a:pt x="0" y="68"/>
                </a:moveTo>
                <a:lnTo>
                  <a:pt x="54" y="0"/>
                </a:lnTo>
                <a:lnTo>
                  <a:pt x="422" y="0"/>
                </a:lnTo>
                <a:lnTo>
                  <a:pt x="334" y="105"/>
                </a:lnTo>
                <a:lnTo>
                  <a:pt x="0" y="68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8459788" y="2106613"/>
            <a:ext cx="177800" cy="823912"/>
          </a:xfrm>
          <a:custGeom>
            <a:avLst/>
            <a:gdLst>
              <a:gd name="T0" fmla="*/ 2147483647 w 112"/>
              <a:gd name="T1" fmla="*/ 2147483647 h 519"/>
              <a:gd name="T2" fmla="*/ 0 w 112"/>
              <a:gd name="T3" fmla="*/ 2147483647 h 519"/>
              <a:gd name="T4" fmla="*/ 2147483647 w 112"/>
              <a:gd name="T5" fmla="*/ 0 h 519"/>
              <a:gd name="T6" fmla="*/ 2147483647 w 112"/>
              <a:gd name="T7" fmla="*/ 2147483647 h 519"/>
              <a:gd name="T8" fmla="*/ 2147483647 w 112"/>
              <a:gd name="T9" fmla="*/ 2147483647 h 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519"/>
              <a:gd name="T17" fmla="*/ 112 w 112"/>
              <a:gd name="T18" fmla="*/ 519 h 5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519">
                <a:moveTo>
                  <a:pt x="60" y="518"/>
                </a:moveTo>
                <a:lnTo>
                  <a:pt x="0" y="140"/>
                </a:lnTo>
                <a:lnTo>
                  <a:pt x="111" y="0"/>
                </a:lnTo>
                <a:lnTo>
                  <a:pt x="111" y="463"/>
                </a:lnTo>
                <a:lnTo>
                  <a:pt x="60" y="518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8459788" y="2106613"/>
            <a:ext cx="195262" cy="842962"/>
          </a:xfrm>
          <a:custGeom>
            <a:avLst/>
            <a:gdLst>
              <a:gd name="T0" fmla="*/ 2147483647 w 123"/>
              <a:gd name="T1" fmla="*/ 2147483647 h 531"/>
              <a:gd name="T2" fmla="*/ 0 w 123"/>
              <a:gd name="T3" fmla="*/ 2147483647 h 531"/>
              <a:gd name="T4" fmla="*/ 2147483647 w 123"/>
              <a:gd name="T5" fmla="*/ 0 h 531"/>
              <a:gd name="T6" fmla="*/ 2147483647 w 123"/>
              <a:gd name="T7" fmla="*/ 2147483647 h 531"/>
              <a:gd name="T8" fmla="*/ 2147483647 w 123"/>
              <a:gd name="T9" fmla="*/ 2147483647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531"/>
              <a:gd name="T17" fmla="*/ 123 w 123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531">
                <a:moveTo>
                  <a:pt x="66" y="530"/>
                </a:moveTo>
                <a:lnTo>
                  <a:pt x="0" y="144"/>
                </a:lnTo>
                <a:lnTo>
                  <a:pt x="122" y="0"/>
                </a:lnTo>
                <a:lnTo>
                  <a:pt x="122" y="474"/>
                </a:lnTo>
                <a:lnTo>
                  <a:pt x="66" y="530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7983538" y="1096963"/>
            <a:ext cx="654050" cy="142875"/>
          </a:xfrm>
          <a:custGeom>
            <a:avLst/>
            <a:gdLst>
              <a:gd name="T0" fmla="*/ 0 w 412"/>
              <a:gd name="T1" fmla="*/ 2147483647 h 90"/>
              <a:gd name="T2" fmla="*/ 2147483647 w 412"/>
              <a:gd name="T3" fmla="*/ 0 h 90"/>
              <a:gd name="T4" fmla="*/ 2147483647 w 412"/>
              <a:gd name="T5" fmla="*/ 0 h 90"/>
              <a:gd name="T6" fmla="*/ 2147483647 w 412"/>
              <a:gd name="T7" fmla="*/ 2147483647 h 90"/>
              <a:gd name="T8" fmla="*/ 0 w 412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"/>
              <a:gd name="T16" fmla="*/ 0 h 90"/>
              <a:gd name="T17" fmla="*/ 412 w 41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" h="90">
                <a:moveTo>
                  <a:pt x="0" y="58"/>
                </a:moveTo>
                <a:lnTo>
                  <a:pt x="53" y="0"/>
                </a:lnTo>
                <a:lnTo>
                  <a:pt x="411" y="0"/>
                </a:lnTo>
                <a:lnTo>
                  <a:pt x="326" y="89"/>
                </a:lnTo>
                <a:lnTo>
                  <a:pt x="0" y="58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7983538" y="1096963"/>
            <a:ext cx="671512" cy="166687"/>
          </a:xfrm>
          <a:custGeom>
            <a:avLst/>
            <a:gdLst>
              <a:gd name="T0" fmla="*/ 0 w 423"/>
              <a:gd name="T1" fmla="*/ 2147483647 h 105"/>
              <a:gd name="T2" fmla="*/ 2147483647 w 423"/>
              <a:gd name="T3" fmla="*/ 0 h 105"/>
              <a:gd name="T4" fmla="*/ 2147483647 w 423"/>
              <a:gd name="T5" fmla="*/ 0 h 105"/>
              <a:gd name="T6" fmla="*/ 2147483647 w 423"/>
              <a:gd name="T7" fmla="*/ 2147483647 h 105"/>
              <a:gd name="T8" fmla="*/ 0 w 423"/>
              <a:gd name="T9" fmla="*/ 2147483647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105"/>
              <a:gd name="T17" fmla="*/ 423 w 423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105">
                <a:moveTo>
                  <a:pt x="0" y="68"/>
                </a:moveTo>
                <a:lnTo>
                  <a:pt x="54" y="0"/>
                </a:lnTo>
                <a:lnTo>
                  <a:pt x="422" y="0"/>
                </a:lnTo>
                <a:lnTo>
                  <a:pt x="334" y="104"/>
                </a:lnTo>
                <a:lnTo>
                  <a:pt x="0" y="68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Freeform 25"/>
          <p:cNvSpPr>
            <a:spLocks/>
          </p:cNvSpPr>
          <p:nvPr/>
        </p:nvSpPr>
        <p:spPr bwMode="auto">
          <a:xfrm>
            <a:off x="8459788" y="1096963"/>
            <a:ext cx="177800" cy="823912"/>
          </a:xfrm>
          <a:custGeom>
            <a:avLst/>
            <a:gdLst>
              <a:gd name="T0" fmla="*/ 2147483647 w 112"/>
              <a:gd name="T1" fmla="*/ 2147483647 h 519"/>
              <a:gd name="T2" fmla="*/ 0 w 112"/>
              <a:gd name="T3" fmla="*/ 2147483647 h 519"/>
              <a:gd name="T4" fmla="*/ 2147483647 w 112"/>
              <a:gd name="T5" fmla="*/ 0 h 519"/>
              <a:gd name="T6" fmla="*/ 2147483647 w 112"/>
              <a:gd name="T7" fmla="*/ 2147483647 h 519"/>
              <a:gd name="T8" fmla="*/ 2147483647 w 112"/>
              <a:gd name="T9" fmla="*/ 2147483647 h 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519"/>
              <a:gd name="T17" fmla="*/ 112 w 112"/>
              <a:gd name="T18" fmla="*/ 519 h 5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519">
                <a:moveTo>
                  <a:pt x="60" y="518"/>
                </a:moveTo>
                <a:lnTo>
                  <a:pt x="0" y="140"/>
                </a:lnTo>
                <a:lnTo>
                  <a:pt x="111" y="0"/>
                </a:lnTo>
                <a:lnTo>
                  <a:pt x="111" y="463"/>
                </a:lnTo>
                <a:lnTo>
                  <a:pt x="60" y="518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Freeform 26"/>
          <p:cNvSpPr>
            <a:spLocks/>
          </p:cNvSpPr>
          <p:nvPr/>
        </p:nvSpPr>
        <p:spPr bwMode="auto">
          <a:xfrm>
            <a:off x="8459788" y="1096963"/>
            <a:ext cx="195262" cy="844550"/>
          </a:xfrm>
          <a:custGeom>
            <a:avLst/>
            <a:gdLst>
              <a:gd name="T0" fmla="*/ 2147483647 w 123"/>
              <a:gd name="T1" fmla="*/ 2147483647 h 532"/>
              <a:gd name="T2" fmla="*/ 0 w 123"/>
              <a:gd name="T3" fmla="*/ 2147483647 h 532"/>
              <a:gd name="T4" fmla="*/ 2147483647 w 123"/>
              <a:gd name="T5" fmla="*/ 0 h 532"/>
              <a:gd name="T6" fmla="*/ 2147483647 w 123"/>
              <a:gd name="T7" fmla="*/ 2147483647 h 532"/>
              <a:gd name="T8" fmla="*/ 2147483647 w 123"/>
              <a:gd name="T9" fmla="*/ 2147483647 h 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532"/>
              <a:gd name="T17" fmla="*/ 123 w 123"/>
              <a:gd name="T18" fmla="*/ 532 h 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532">
                <a:moveTo>
                  <a:pt x="66" y="531"/>
                </a:moveTo>
                <a:lnTo>
                  <a:pt x="0" y="144"/>
                </a:lnTo>
                <a:lnTo>
                  <a:pt x="122" y="0"/>
                </a:lnTo>
                <a:lnTo>
                  <a:pt x="122" y="475"/>
                </a:lnTo>
                <a:lnTo>
                  <a:pt x="66" y="531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Freeform 27"/>
          <p:cNvSpPr>
            <a:spLocks/>
          </p:cNvSpPr>
          <p:nvPr/>
        </p:nvSpPr>
        <p:spPr bwMode="auto">
          <a:xfrm>
            <a:off x="7981950" y="6156325"/>
            <a:ext cx="566738" cy="714375"/>
          </a:xfrm>
          <a:custGeom>
            <a:avLst/>
            <a:gdLst>
              <a:gd name="T0" fmla="*/ 0 w 357"/>
              <a:gd name="T1" fmla="*/ 2147483647 h 450"/>
              <a:gd name="T2" fmla="*/ 0 w 357"/>
              <a:gd name="T3" fmla="*/ 0 h 450"/>
              <a:gd name="T4" fmla="*/ 2147483647 w 357"/>
              <a:gd name="T5" fmla="*/ 0 h 450"/>
              <a:gd name="T6" fmla="*/ 2147483647 w 357"/>
              <a:gd name="T7" fmla="*/ 2147483647 h 450"/>
              <a:gd name="T8" fmla="*/ 0 w 357"/>
              <a:gd name="T9" fmla="*/ 2147483647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450"/>
              <a:gd name="T17" fmla="*/ 357 w 357"/>
              <a:gd name="T18" fmla="*/ 450 h 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450">
                <a:moveTo>
                  <a:pt x="0" y="449"/>
                </a:moveTo>
                <a:lnTo>
                  <a:pt x="0" y="0"/>
                </a:lnTo>
                <a:lnTo>
                  <a:pt x="356" y="0"/>
                </a:lnTo>
                <a:lnTo>
                  <a:pt x="356" y="449"/>
                </a:lnTo>
                <a:lnTo>
                  <a:pt x="0" y="449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>
            <a:off x="7981950" y="6156325"/>
            <a:ext cx="587375" cy="733425"/>
          </a:xfrm>
          <a:custGeom>
            <a:avLst/>
            <a:gdLst>
              <a:gd name="T0" fmla="*/ 0 w 370"/>
              <a:gd name="T1" fmla="*/ 2147483647 h 462"/>
              <a:gd name="T2" fmla="*/ 0 w 370"/>
              <a:gd name="T3" fmla="*/ 0 h 462"/>
              <a:gd name="T4" fmla="*/ 2147483647 w 370"/>
              <a:gd name="T5" fmla="*/ 0 h 462"/>
              <a:gd name="T6" fmla="*/ 2147483647 w 370"/>
              <a:gd name="T7" fmla="*/ 2147483647 h 462"/>
              <a:gd name="T8" fmla="*/ 0 w 370"/>
              <a:gd name="T9" fmla="*/ 2147483647 h 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462"/>
              <a:gd name="T17" fmla="*/ 370 w 370"/>
              <a:gd name="T18" fmla="*/ 462 h 4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462">
                <a:moveTo>
                  <a:pt x="0" y="461"/>
                </a:moveTo>
                <a:lnTo>
                  <a:pt x="0" y="0"/>
                </a:lnTo>
                <a:lnTo>
                  <a:pt x="369" y="0"/>
                </a:lnTo>
                <a:lnTo>
                  <a:pt x="369" y="461"/>
                </a:lnTo>
                <a:lnTo>
                  <a:pt x="0" y="461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>
            <a:off x="7981950" y="5214938"/>
            <a:ext cx="566738" cy="714375"/>
          </a:xfrm>
          <a:custGeom>
            <a:avLst/>
            <a:gdLst>
              <a:gd name="T0" fmla="*/ 0 w 357"/>
              <a:gd name="T1" fmla="*/ 2147483647 h 450"/>
              <a:gd name="T2" fmla="*/ 0 w 357"/>
              <a:gd name="T3" fmla="*/ 0 h 450"/>
              <a:gd name="T4" fmla="*/ 2147483647 w 357"/>
              <a:gd name="T5" fmla="*/ 0 h 450"/>
              <a:gd name="T6" fmla="*/ 2147483647 w 357"/>
              <a:gd name="T7" fmla="*/ 2147483647 h 450"/>
              <a:gd name="T8" fmla="*/ 0 w 357"/>
              <a:gd name="T9" fmla="*/ 2147483647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450"/>
              <a:gd name="T17" fmla="*/ 357 w 357"/>
              <a:gd name="T18" fmla="*/ 450 h 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450">
                <a:moveTo>
                  <a:pt x="0" y="449"/>
                </a:moveTo>
                <a:lnTo>
                  <a:pt x="0" y="0"/>
                </a:lnTo>
                <a:lnTo>
                  <a:pt x="356" y="0"/>
                </a:lnTo>
                <a:lnTo>
                  <a:pt x="356" y="449"/>
                </a:lnTo>
                <a:lnTo>
                  <a:pt x="0" y="449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Freeform 30"/>
          <p:cNvSpPr>
            <a:spLocks/>
          </p:cNvSpPr>
          <p:nvPr/>
        </p:nvSpPr>
        <p:spPr bwMode="auto">
          <a:xfrm>
            <a:off x="7981950" y="5214938"/>
            <a:ext cx="587375" cy="736600"/>
          </a:xfrm>
          <a:custGeom>
            <a:avLst/>
            <a:gdLst>
              <a:gd name="T0" fmla="*/ 0 w 370"/>
              <a:gd name="T1" fmla="*/ 2147483647 h 464"/>
              <a:gd name="T2" fmla="*/ 0 w 370"/>
              <a:gd name="T3" fmla="*/ 0 h 464"/>
              <a:gd name="T4" fmla="*/ 2147483647 w 370"/>
              <a:gd name="T5" fmla="*/ 0 h 464"/>
              <a:gd name="T6" fmla="*/ 2147483647 w 370"/>
              <a:gd name="T7" fmla="*/ 2147483647 h 464"/>
              <a:gd name="T8" fmla="*/ 0 w 370"/>
              <a:gd name="T9" fmla="*/ 2147483647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464"/>
              <a:gd name="T17" fmla="*/ 370 w 370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464">
                <a:moveTo>
                  <a:pt x="0" y="463"/>
                </a:moveTo>
                <a:lnTo>
                  <a:pt x="0" y="0"/>
                </a:lnTo>
                <a:lnTo>
                  <a:pt x="369" y="0"/>
                </a:lnTo>
                <a:lnTo>
                  <a:pt x="369" y="463"/>
                </a:lnTo>
                <a:lnTo>
                  <a:pt x="0" y="463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Freeform 31"/>
          <p:cNvSpPr>
            <a:spLocks/>
          </p:cNvSpPr>
          <p:nvPr/>
        </p:nvSpPr>
        <p:spPr bwMode="auto">
          <a:xfrm>
            <a:off x="7981950" y="4178300"/>
            <a:ext cx="566738" cy="712788"/>
          </a:xfrm>
          <a:custGeom>
            <a:avLst/>
            <a:gdLst>
              <a:gd name="T0" fmla="*/ 0 w 357"/>
              <a:gd name="T1" fmla="*/ 2147483647 h 449"/>
              <a:gd name="T2" fmla="*/ 0 w 357"/>
              <a:gd name="T3" fmla="*/ 0 h 449"/>
              <a:gd name="T4" fmla="*/ 2147483647 w 357"/>
              <a:gd name="T5" fmla="*/ 0 h 449"/>
              <a:gd name="T6" fmla="*/ 2147483647 w 357"/>
              <a:gd name="T7" fmla="*/ 2147483647 h 449"/>
              <a:gd name="T8" fmla="*/ 0 w 357"/>
              <a:gd name="T9" fmla="*/ 2147483647 h 4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449"/>
              <a:gd name="T17" fmla="*/ 357 w 357"/>
              <a:gd name="T18" fmla="*/ 449 h 4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449">
                <a:moveTo>
                  <a:pt x="0" y="448"/>
                </a:moveTo>
                <a:lnTo>
                  <a:pt x="0" y="0"/>
                </a:lnTo>
                <a:lnTo>
                  <a:pt x="356" y="0"/>
                </a:lnTo>
                <a:lnTo>
                  <a:pt x="356" y="448"/>
                </a:lnTo>
                <a:lnTo>
                  <a:pt x="0" y="448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Freeform 32"/>
          <p:cNvSpPr>
            <a:spLocks/>
          </p:cNvSpPr>
          <p:nvPr/>
        </p:nvSpPr>
        <p:spPr bwMode="auto">
          <a:xfrm>
            <a:off x="7981950" y="4178300"/>
            <a:ext cx="587375" cy="735013"/>
          </a:xfrm>
          <a:custGeom>
            <a:avLst/>
            <a:gdLst>
              <a:gd name="T0" fmla="*/ 0 w 370"/>
              <a:gd name="T1" fmla="*/ 2147483647 h 463"/>
              <a:gd name="T2" fmla="*/ 0 w 370"/>
              <a:gd name="T3" fmla="*/ 0 h 463"/>
              <a:gd name="T4" fmla="*/ 2147483647 w 370"/>
              <a:gd name="T5" fmla="*/ 0 h 463"/>
              <a:gd name="T6" fmla="*/ 2147483647 w 370"/>
              <a:gd name="T7" fmla="*/ 2147483647 h 463"/>
              <a:gd name="T8" fmla="*/ 0 w 370"/>
              <a:gd name="T9" fmla="*/ 2147483647 h 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463"/>
              <a:gd name="T17" fmla="*/ 370 w 370"/>
              <a:gd name="T18" fmla="*/ 463 h 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463">
                <a:moveTo>
                  <a:pt x="0" y="462"/>
                </a:moveTo>
                <a:lnTo>
                  <a:pt x="0" y="0"/>
                </a:lnTo>
                <a:lnTo>
                  <a:pt x="369" y="0"/>
                </a:lnTo>
                <a:lnTo>
                  <a:pt x="369" y="462"/>
                </a:lnTo>
                <a:lnTo>
                  <a:pt x="0" y="462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Freeform 33"/>
          <p:cNvSpPr>
            <a:spLocks/>
          </p:cNvSpPr>
          <p:nvPr/>
        </p:nvSpPr>
        <p:spPr bwMode="auto">
          <a:xfrm>
            <a:off x="7981950" y="3224213"/>
            <a:ext cx="566738" cy="714375"/>
          </a:xfrm>
          <a:custGeom>
            <a:avLst/>
            <a:gdLst>
              <a:gd name="T0" fmla="*/ 0 w 357"/>
              <a:gd name="T1" fmla="*/ 2147483647 h 450"/>
              <a:gd name="T2" fmla="*/ 0 w 357"/>
              <a:gd name="T3" fmla="*/ 0 h 450"/>
              <a:gd name="T4" fmla="*/ 2147483647 w 357"/>
              <a:gd name="T5" fmla="*/ 0 h 450"/>
              <a:gd name="T6" fmla="*/ 2147483647 w 357"/>
              <a:gd name="T7" fmla="*/ 2147483647 h 450"/>
              <a:gd name="T8" fmla="*/ 0 w 357"/>
              <a:gd name="T9" fmla="*/ 2147483647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450"/>
              <a:gd name="T17" fmla="*/ 357 w 357"/>
              <a:gd name="T18" fmla="*/ 450 h 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450">
                <a:moveTo>
                  <a:pt x="0" y="449"/>
                </a:moveTo>
                <a:lnTo>
                  <a:pt x="0" y="0"/>
                </a:lnTo>
                <a:lnTo>
                  <a:pt x="356" y="0"/>
                </a:lnTo>
                <a:lnTo>
                  <a:pt x="356" y="449"/>
                </a:lnTo>
                <a:lnTo>
                  <a:pt x="0" y="449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Freeform 34"/>
          <p:cNvSpPr>
            <a:spLocks/>
          </p:cNvSpPr>
          <p:nvPr/>
        </p:nvSpPr>
        <p:spPr bwMode="auto">
          <a:xfrm>
            <a:off x="7981950" y="3224213"/>
            <a:ext cx="587375" cy="736600"/>
          </a:xfrm>
          <a:custGeom>
            <a:avLst/>
            <a:gdLst>
              <a:gd name="T0" fmla="*/ 0 w 370"/>
              <a:gd name="T1" fmla="*/ 2147483647 h 464"/>
              <a:gd name="T2" fmla="*/ 0 w 370"/>
              <a:gd name="T3" fmla="*/ 0 h 464"/>
              <a:gd name="T4" fmla="*/ 2147483647 w 370"/>
              <a:gd name="T5" fmla="*/ 0 h 464"/>
              <a:gd name="T6" fmla="*/ 2147483647 w 370"/>
              <a:gd name="T7" fmla="*/ 2147483647 h 464"/>
              <a:gd name="T8" fmla="*/ 0 w 370"/>
              <a:gd name="T9" fmla="*/ 2147483647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464"/>
              <a:gd name="T17" fmla="*/ 370 w 370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464">
                <a:moveTo>
                  <a:pt x="0" y="463"/>
                </a:moveTo>
                <a:lnTo>
                  <a:pt x="0" y="0"/>
                </a:lnTo>
                <a:lnTo>
                  <a:pt x="369" y="0"/>
                </a:lnTo>
                <a:lnTo>
                  <a:pt x="369" y="463"/>
                </a:lnTo>
                <a:lnTo>
                  <a:pt x="0" y="463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7" name="Freeform 35"/>
          <p:cNvSpPr>
            <a:spLocks/>
          </p:cNvSpPr>
          <p:nvPr/>
        </p:nvSpPr>
        <p:spPr bwMode="auto">
          <a:xfrm>
            <a:off x="7981950" y="2214563"/>
            <a:ext cx="566738" cy="715962"/>
          </a:xfrm>
          <a:custGeom>
            <a:avLst/>
            <a:gdLst>
              <a:gd name="T0" fmla="*/ 0 w 357"/>
              <a:gd name="T1" fmla="*/ 2147483647 h 451"/>
              <a:gd name="T2" fmla="*/ 0 w 357"/>
              <a:gd name="T3" fmla="*/ 0 h 451"/>
              <a:gd name="T4" fmla="*/ 2147483647 w 357"/>
              <a:gd name="T5" fmla="*/ 0 h 451"/>
              <a:gd name="T6" fmla="*/ 2147483647 w 357"/>
              <a:gd name="T7" fmla="*/ 2147483647 h 451"/>
              <a:gd name="T8" fmla="*/ 0 w 357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451"/>
              <a:gd name="T17" fmla="*/ 357 w 357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451">
                <a:moveTo>
                  <a:pt x="0" y="450"/>
                </a:moveTo>
                <a:lnTo>
                  <a:pt x="0" y="0"/>
                </a:lnTo>
                <a:lnTo>
                  <a:pt x="356" y="0"/>
                </a:lnTo>
                <a:lnTo>
                  <a:pt x="356" y="450"/>
                </a:lnTo>
                <a:lnTo>
                  <a:pt x="0" y="450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Freeform 36"/>
          <p:cNvSpPr>
            <a:spLocks/>
          </p:cNvSpPr>
          <p:nvPr/>
        </p:nvSpPr>
        <p:spPr bwMode="auto">
          <a:xfrm>
            <a:off x="7981950" y="2214563"/>
            <a:ext cx="587375" cy="735012"/>
          </a:xfrm>
          <a:custGeom>
            <a:avLst/>
            <a:gdLst>
              <a:gd name="T0" fmla="*/ 0 w 370"/>
              <a:gd name="T1" fmla="*/ 2147483647 h 463"/>
              <a:gd name="T2" fmla="*/ 0 w 370"/>
              <a:gd name="T3" fmla="*/ 0 h 463"/>
              <a:gd name="T4" fmla="*/ 2147483647 w 370"/>
              <a:gd name="T5" fmla="*/ 0 h 463"/>
              <a:gd name="T6" fmla="*/ 2147483647 w 370"/>
              <a:gd name="T7" fmla="*/ 2147483647 h 463"/>
              <a:gd name="T8" fmla="*/ 0 w 370"/>
              <a:gd name="T9" fmla="*/ 2147483647 h 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463"/>
              <a:gd name="T17" fmla="*/ 370 w 370"/>
              <a:gd name="T18" fmla="*/ 463 h 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463">
                <a:moveTo>
                  <a:pt x="0" y="462"/>
                </a:moveTo>
                <a:lnTo>
                  <a:pt x="0" y="0"/>
                </a:lnTo>
                <a:lnTo>
                  <a:pt x="369" y="0"/>
                </a:lnTo>
                <a:lnTo>
                  <a:pt x="369" y="462"/>
                </a:lnTo>
                <a:lnTo>
                  <a:pt x="0" y="462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9" name="Freeform 37"/>
          <p:cNvSpPr>
            <a:spLocks/>
          </p:cNvSpPr>
          <p:nvPr/>
        </p:nvSpPr>
        <p:spPr bwMode="auto">
          <a:xfrm>
            <a:off x="7981950" y="1222375"/>
            <a:ext cx="566738" cy="715963"/>
          </a:xfrm>
          <a:custGeom>
            <a:avLst/>
            <a:gdLst>
              <a:gd name="T0" fmla="*/ 0 w 357"/>
              <a:gd name="T1" fmla="*/ 2147483647 h 451"/>
              <a:gd name="T2" fmla="*/ 0 w 357"/>
              <a:gd name="T3" fmla="*/ 0 h 451"/>
              <a:gd name="T4" fmla="*/ 2147483647 w 357"/>
              <a:gd name="T5" fmla="*/ 0 h 451"/>
              <a:gd name="T6" fmla="*/ 2147483647 w 357"/>
              <a:gd name="T7" fmla="*/ 2147483647 h 451"/>
              <a:gd name="T8" fmla="*/ 0 w 357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"/>
              <a:gd name="T16" fmla="*/ 0 h 451"/>
              <a:gd name="T17" fmla="*/ 357 w 357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" h="451">
                <a:moveTo>
                  <a:pt x="0" y="450"/>
                </a:moveTo>
                <a:lnTo>
                  <a:pt x="0" y="0"/>
                </a:lnTo>
                <a:lnTo>
                  <a:pt x="356" y="0"/>
                </a:lnTo>
                <a:lnTo>
                  <a:pt x="356" y="450"/>
                </a:lnTo>
                <a:lnTo>
                  <a:pt x="0" y="450"/>
                </a:lnTo>
              </a:path>
            </a:pathLst>
          </a:custGeom>
          <a:solidFill>
            <a:srgbClr val="114FFB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0" name="Freeform 38"/>
          <p:cNvSpPr>
            <a:spLocks/>
          </p:cNvSpPr>
          <p:nvPr/>
        </p:nvSpPr>
        <p:spPr bwMode="auto">
          <a:xfrm>
            <a:off x="7981950" y="1222375"/>
            <a:ext cx="587375" cy="736600"/>
          </a:xfrm>
          <a:custGeom>
            <a:avLst/>
            <a:gdLst>
              <a:gd name="T0" fmla="*/ 0 w 370"/>
              <a:gd name="T1" fmla="*/ 2147483647 h 464"/>
              <a:gd name="T2" fmla="*/ 0 w 370"/>
              <a:gd name="T3" fmla="*/ 0 h 464"/>
              <a:gd name="T4" fmla="*/ 2147483647 w 370"/>
              <a:gd name="T5" fmla="*/ 0 h 464"/>
              <a:gd name="T6" fmla="*/ 2147483647 w 370"/>
              <a:gd name="T7" fmla="*/ 2147483647 h 464"/>
              <a:gd name="T8" fmla="*/ 0 w 370"/>
              <a:gd name="T9" fmla="*/ 2147483647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464"/>
              <a:gd name="T17" fmla="*/ 370 w 370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464">
                <a:moveTo>
                  <a:pt x="0" y="463"/>
                </a:moveTo>
                <a:lnTo>
                  <a:pt x="0" y="0"/>
                </a:lnTo>
                <a:lnTo>
                  <a:pt x="369" y="0"/>
                </a:lnTo>
                <a:lnTo>
                  <a:pt x="369" y="463"/>
                </a:lnTo>
                <a:lnTo>
                  <a:pt x="0" y="463"/>
                </a:lnTo>
              </a:path>
            </a:pathLst>
          </a:custGeom>
          <a:solidFill>
            <a:schemeClr val="tx1"/>
          </a:solidFill>
          <a:ln w="12699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1" name="Rectangle 39"/>
          <p:cNvSpPr>
            <a:spLocks noChangeArrowheads="1"/>
          </p:cNvSpPr>
          <p:nvPr/>
        </p:nvSpPr>
        <p:spPr bwMode="auto">
          <a:xfrm>
            <a:off x="7900988" y="1182688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He</a:t>
            </a:r>
          </a:p>
        </p:txBody>
      </p:sp>
      <p:sp>
        <p:nvSpPr>
          <p:cNvPr id="54312" name="Rectangle 40"/>
          <p:cNvSpPr>
            <a:spLocks noChangeArrowheads="1"/>
          </p:cNvSpPr>
          <p:nvPr/>
        </p:nvSpPr>
        <p:spPr bwMode="auto">
          <a:xfrm>
            <a:off x="8277225" y="1520825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2</a:t>
            </a:r>
          </a:p>
        </p:txBody>
      </p:sp>
      <p:sp>
        <p:nvSpPr>
          <p:cNvPr id="54313" name="Rectangle 41"/>
          <p:cNvSpPr>
            <a:spLocks noChangeArrowheads="1"/>
          </p:cNvSpPr>
          <p:nvPr/>
        </p:nvSpPr>
        <p:spPr bwMode="auto">
          <a:xfrm>
            <a:off x="7910513" y="2192338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Ne</a:t>
            </a:r>
          </a:p>
        </p:txBody>
      </p:sp>
      <p:sp>
        <p:nvSpPr>
          <p:cNvPr id="54314" name="Rectangle 42"/>
          <p:cNvSpPr>
            <a:spLocks noChangeArrowheads="1"/>
          </p:cNvSpPr>
          <p:nvPr/>
        </p:nvSpPr>
        <p:spPr bwMode="auto">
          <a:xfrm>
            <a:off x="8148638" y="2525713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10</a:t>
            </a:r>
          </a:p>
        </p:txBody>
      </p:sp>
      <p:sp>
        <p:nvSpPr>
          <p:cNvPr id="54315" name="Rectangle 43"/>
          <p:cNvSpPr>
            <a:spLocks noChangeArrowheads="1"/>
          </p:cNvSpPr>
          <p:nvPr/>
        </p:nvSpPr>
        <p:spPr bwMode="auto">
          <a:xfrm>
            <a:off x="7915275" y="320675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Ar</a:t>
            </a:r>
          </a:p>
        </p:txBody>
      </p:sp>
      <p:sp>
        <p:nvSpPr>
          <p:cNvPr id="54316" name="Rectangle 44"/>
          <p:cNvSpPr>
            <a:spLocks noChangeArrowheads="1"/>
          </p:cNvSpPr>
          <p:nvPr/>
        </p:nvSpPr>
        <p:spPr bwMode="auto">
          <a:xfrm>
            <a:off x="8153400" y="3540125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18</a:t>
            </a:r>
          </a:p>
        </p:txBody>
      </p:sp>
      <p:sp>
        <p:nvSpPr>
          <p:cNvPr id="54317" name="Rectangle 45"/>
          <p:cNvSpPr>
            <a:spLocks noChangeArrowheads="1"/>
          </p:cNvSpPr>
          <p:nvPr/>
        </p:nvSpPr>
        <p:spPr bwMode="auto">
          <a:xfrm>
            <a:off x="7920038" y="4154488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Kr</a:t>
            </a:r>
          </a:p>
        </p:txBody>
      </p:sp>
      <p:sp>
        <p:nvSpPr>
          <p:cNvPr id="54318" name="Rectangle 46"/>
          <p:cNvSpPr>
            <a:spLocks noChangeArrowheads="1"/>
          </p:cNvSpPr>
          <p:nvPr/>
        </p:nvSpPr>
        <p:spPr bwMode="auto">
          <a:xfrm>
            <a:off x="8158163" y="4487863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36</a:t>
            </a:r>
          </a:p>
        </p:txBody>
      </p:sp>
      <p:sp>
        <p:nvSpPr>
          <p:cNvPr id="54319" name="Rectangle 47"/>
          <p:cNvSpPr>
            <a:spLocks noChangeArrowheads="1"/>
          </p:cNvSpPr>
          <p:nvPr/>
        </p:nvSpPr>
        <p:spPr bwMode="auto">
          <a:xfrm>
            <a:off x="7934325" y="5192713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Xe</a:t>
            </a: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8172450" y="5526088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54</a:t>
            </a:r>
          </a:p>
        </p:txBody>
      </p:sp>
      <p:sp>
        <p:nvSpPr>
          <p:cNvPr id="54321" name="Rectangle 49"/>
          <p:cNvSpPr>
            <a:spLocks noChangeArrowheads="1"/>
          </p:cNvSpPr>
          <p:nvPr/>
        </p:nvSpPr>
        <p:spPr bwMode="auto">
          <a:xfrm>
            <a:off x="7915275" y="614045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Rn</a:t>
            </a:r>
          </a:p>
        </p:txBody>
      </p:sp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8153400" y="6473825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E00"/>
                </a:solidFill>
                <a:cs typeface="Tahoma" pitchFamily="34" charset="0"/>
              </a:rPr>
              <a:t>86</a:t>
            </a:r>
          </a:p>
        </p:txBody>
      </p:sp>
      <p:sp>
        <p:nvSpPr>
          <p:cNvPr id="29747" name="Rectangle 51"/>
          <p:cNvSpPr>
            <a:spLocks noGrp="1" noChangeArrowheads="1"/>
          </p:cNvSpPr>
          <p:nvPr>
            <p:ph idx="1"/>
          </p:nvPr>
        </p:nvSpPr>
        <p:spPr>
          <a:xfrm>
            <a:off x="61913" y="1203325"/>
            <a:ext cx="7897812" cy="5894388"/>
          </a:xfrm>
        </p:spPr>
        <p:txBody>
          <a:bodyPr/>
          <a:lstStyle/>
          <a:p>
            <a:pPr indent="-173038" algn="r" eaLnBrk="1" hangingPunct="1">
              <a:lnSpc>
                <a:spcPct val="115000"/>
              </a:lnSpc>
              <a:spcAft>
                <a:spcPct val="15000"/>
              </a:spcAft>
              <a:buFont typeface="Monotype Sorts" pitchFamily="2" charset="2"/>
              <a:buNone/>
            </a:pPr>
            <a:r>
              <a:rPr lang="en-US" altLang="en-US" u="sng" smtClean="0"/>
              <a:t>1s</a:t>
            </a:r>
            <a:r>
              <a:rPr lang="en-US" altLang="en-US" u="sng" baseline="30000" smtClean="0"/>
              <a:t>2</a:t>
            </a:r>
            <a:endParaRPr lang="en-US" altLang="en-US" u="sng" smtClean="0"/>
          </a:p>
          <a:p>
            <a:pPr indent="-173038" algn="r" eaLnBrk="1" hangingPunct="1">
              <a:lnSpc>
                <a:spcPct val="17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u="sng" smtClean="0"/>
              <a:t>2s</a:t>
            </a:r>
            <a:r>
              <a:rPr lang="en-US" altLang="en-US" u="sng" baseline="30000" smtClean="0"/>
              <a:t>2</a:t>
            </a:r>
            <a:r>
              <a:rPr lang="en-US" altLang="en-US" u="sng" smtClean="0"/>
              <a:t>2p</a:t>
            </a:r>
            <a:r>
              <a:rPr lang="en-US" altLang="en-US" u="sng" baseline="30000" smtClean="0"/>
              <a:t>6</a:t>
            </a:r>
            <a:endParaRPr lang="en-US" altLang="en-US" u="sng" smtClean="0"/>
          </a:p>
          <a:p>
            <a:pPr indent="-173038" algn="r" eaLnBrk="1" hangingPunct="1">
              <a:lnSpc>
                <a:spcPct val="180000"/>
              </a:lnSpc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3s</a:t>
            </a:r>
            <a:r>
              <a:rPr lang="en-US" altLang="en-US" u="sng" baseline="30000" smtClean="0"/>
              <a:t>2</a:t>
            </a:r>
            <a:r>
              <a:rPr lang="en-US" altLang="en-US" u="sng" smtClean="0"/>
              <a:t>3p</a:t>
            </a:r>
            <a:r>
              <a:rPr lang="en-US" altLang="en-US" u="sng" baseline="30000" smtClean="0"/>
              <a:t>6</a:t>
            </a:r>
            <a:endParaRPr lang="en-US" altLang="en-US" u="sng" smtClean="0"/>
          </a:p>
          <a:p>
            <a:pPr indent="-173038" algn="r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smtClean="0"/>
              <a:t>3s</a:t>
            </a:r>
            <a:r>
              <a:rPr lang="en-US" altLang="en-US" baseline="30000" smtClean="0"/>
              <a:t>2</a:t>
            </a:r>
            <a:r>
              <a:rPr lang="en-US" altLang="en-US" smtClean="0"/>
              <a:t>3p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4s</a:t>
            </a:r>
            <a:r>
              <a:rPr lang="en-US" altLang="en-US" u="sng" baseline="30000" smtClean="0"/>
              <a:t>2</a:t>
            </a:r>
            <a:r>
              <a:rPr lang="en-US" altLang="en-US" smtClean="0"/>
              <a:t>3d</a:t>
            </a:r>
            <a:r>
              <a:rPr lang="en-US" altLang="en-US" baseline="30000" smtClean="0"/>
              <a:t>10</a:t>
            </a:r>
            <a:r>
              <a:rPr lang="en-US" altLang="en-US" u="sng" smtClean="0"/>
              <a:t>4p</a:t>
            </a:r>
            <a:r>
              <a:rPr lang="en-US" altLang="en-US" u="sng" baseline="30000" smtClean="0"/>
              <a:t>6</a:t>
            </a:r>
            <a:endParaRPr lang="en-US" altLang="en-US" u="sng" smtClean="0"/>
          </a:p>
          <a:p>
            <a:pPr indent="-173038" algn="r" eaLnBrk="1" hangingPunct="1">
              <a:lnSpc>
                <a:spcPct val="130000"/>
              </a:lnSpc>
              <a:spcBef>
                <a:spcPct val="65000"/>
              </a:spcBef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smtClean="0"/>
              <a:t>3s</a:t>
            </a:r>
            <a:r>
              <a:rPr lang="en-US" altLang="en-US" baseline="30000" smtClean="0"/>
              <a:t>2</a:t>
            </a:r>
            <a:r>
              <a:rPr lang="en-US" altLang="en-US" smtClean="0"/>
              <a:t>3p</a:t>
            </a:r>
            <a:r>
              <a:rPr lang="en-US" altLang="en-US" baseline="30000" smtClean="0"/>
              <a:t>6</a:t>
            </a:r>
            <a:r>
              <a:rPr lang="en-US" altLang="en-US" smtClean="0"/>
              <a:t>4s</a:t>
            </a:r>
            <a:r>
              <a:rPr lang="en-US" altLang="en-US" baseline="30000" smtClean="0"/>
              <a:t>2</a:t>
            </a:r>
            <a:r>
              <a:rPr lang="en-US" altLang="en-US" smtClean="0"/>
              <a:t>3d</a:t>
            </a:r>
            <a:r>
              <a:rPr lang="en-US" altLang="en-US" baseline="30000" smtClean="0"/>
              <a:t>10</a:t>
            </a:r>
            <a:r>
              <a:rPr lang="en-US" altLang="en-US" smtClean="0"/>
              <a:t>4p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5s</a:t>
            </a:r>
            <a:r>
              <a:rPr lang="en-US" altLang="en-US" u="sng" baseline="30000" smtClean="0"/>
              <a:t>2</a:t>
            </a:r>
            <a:r>
              <a:rPr lang="en-US" altLang="en-US" smtClean="0"/>
              <a:t>4d</a:t>
            </a:r>
            <a:r>
              <a:rPr lang="en-US" altLang="en-US" baseline="30000" smtClean="0"/>
              <a:t>10</a:t>
            </a:r>
            <a:r>
              <a:rPr lang="en-US" altLang="en-US" u="sng" smtClean="0"/>
              <a:t>5p</a:t>
            </a:r>
            <a:r>
              <a:rPr lang="en-US" altLang="en-US" u="sng" baseline="30000" smtClean="0"/>
              <a:t>6</a:t>
            </a:r>
            <a:endParaRPr lang="en-US" altLang="en-US" u="sng" smtClean="0"/>
          </a:p>
          <a:p>
            <a:pPr indent="-173038" algn="r" eaLnBrk="1" hangingPunct="1">
              <a:lnSpc>
                <a:spcPct val="110000"/>
              </a:lnSpc>
              <a:spcBef>
                <a:spcPct val="45000"/>
              </a:spcBef>
              <a:buFont typeface="Monotype Sorts" pitchFamily="2" charset="2"/>
              <a:buNone/>
            </a:pPr>
            <a:r>
              <a:rPr lang="en-US" altLang="en-US" smtClean="0"/>
              <a:t>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smtClean="0"/>
              <a:t>3s</a:t>
            </a:r>
            <a:r>
              <a:rPr lang="en-US" altLang="en-US" baseline="30000" smtClean="0"/>
              <a:t>2</a:t>
            </a:r>
            <a:r>
              <a:rPr lang="en-US" altLang="en-US" smtClean="0"/>
              <a:t>3p</a:t>
            </a:r>
            <a:r>
              <a:rPr lang="en-US" altLang="en-US" baseline="30000" smtClean="0"/>
              <a:t>6</a:t>
            </a:r>
            <a:r>
              <a:rPr lang="en-US" altLang="en-US" smtClean="0"/>
              <a:t>4s</a:t>
            </a:r>
            <a:r>
              <a:rPr lang="en-US" altLang="en-US" baseline="30000" smtClean="0"/>
              <a:t>2</a:t>
            </a:r>
            <a:r>
              <a:rPr lang="en-US" altLang="en-US" smtClean="0"/>
              <a:t>3d</a:t>
            </a:r>
            <a:r>
              <a:rPr lang="en-US" altLang="en-US" baseline="30000" smtClean="0"/>
              <a:t>10</a:t>
            </a:r>
            <a:r>
              <a:rPr lang="en-US" altLang="en-US" smtClean="0"/>
              <a:t>4p</a:t>
            </a:r>
            <a:r>
              <a:rPr lang="en-US" altLang="en-US" baseline="30000" smtClean="0"/>
              <a:t>6</a:t>
            </a:r>
            <a:r>
              <a:rPr lang="en-US" altLang="en-US" smtClean="0"/>
              <a:t>5s</a:t>
            </a:r>
            <a:r>
              <a:rPr lang="en-US" altLang="en-US" baseline="30000" smtClean="0"/>
              <a:t>2</a:t>
            </a:r>
            <a:r>
              <a:rPr lang="en-US" altLang="en-US" smtClean="0"/>
              <a:t>4d</a:t>
            </a:r>
            <a:r>
              <a:rPr lang="en-US" altLang="en-US" baseline="30000" smtClean="0"/>
              <a:t>10 </a:t>
            </a:r>
            <a:r>
              <a:rPr lang="en-US" altLang="en-US" smtClean="0"/>
              <a:t>5p</a:t>
            </a:r>
            <a:r>
              <a:rPr lang="en-US" altLang="en-US" baseline="30000" smtClean="0"/>
              <a:t>6</a:t>
            </a:r>
            <a:r>
              <a:rPr lang="en-US" altLang="en-US" u="sng" smtClean="0"/>
              <a:t>6s</a:t>
            </a:r>
            <a:r>
              <a:rPr lang="en-US" altLang="en-US" u="sng" baseline="30000" smtClean="0"/>
              <a:t>2</a:t>
            </a:r>
            <a:r>
              <a:rPr lang="en-US" altLang="en-US" smtClean="0"/>
              <a:t>4f</a:t>
            </a:r>
            <a:r>
              <a:rPr lang="en-US" altLang="en-US" baseline="30000" smtClean="0"/>
              <a:t>14</a:t>
            </a:r>
            <a:r>
              <a:rPr lang="en-US" altLang="en-US" smtClean="0"/>
              <a:t>5d</a:t>
            </a:r>
            <a:r>
              <a:rPr lang="en-US" altLang="en-US" baseline="30000" smtClean="0"/>
              <a:t>10</a:t>
            </a:r>
            <a:r>
              <a:rPr lang="en-US" altLang="en-US" u="sng" smtClean="0"/>
              <a:t>6p</a:t>
            </a:r>
            <a:r>
              <a:rPr lang="en-US" altLang="en-US" u="sng" baseline="30000" smtClean="0"/>
              <a:t>6</a:t>
            </a:r>
          </a:p>
        </p:txBody>
      </p:sp>
      <p:sp>
        <p:nvSpPr>
          <p:cNvPr id="54324" name="Text Box 54"/>
          <p:cNvSpPr txBox="1">
            <a:spLocks noChangeArrowheads="1"/>
          </p:cNvSpPr>
          <p:nvPr/>
        </p:nvSpPr>
        <p:spPr bwMode="auto">
          <a:xfrm>
            <a:off x="441325" y="1874838"/>
            <a:ext cx="4867275" cy="822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Tahoma" pitchFamily="34" charset="0"/>
              </a:rPr>
              <a:t>Do you notice any similarity in the configurations of the noble gases?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Elements in the s - blocks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636713" y="2455863"/>
            <a:ext cx="7005637" cy="4343400"/>
          </a:xfrm>
        </p:spPr>
        <p:txBody>
          <a:bodyPr/>
          <a:lstStyle/>
          <a:p>
            <a:pPr indent="-173038" eaLnBrk="1" hangingPunct="1"/>
            <a:r>
              <a:rPr lang="en-US" altLang="en-US" smtClean="0"/>
              <a:t>Alkali metals all end in </a:t>
            </a:r>
            <a:r>
              <a:rPr lang="en-US" altLang="en-US" u="sng" smtClean="0"/>
              <a:t>s</a:t>
            </a:r>
            <a:r>
              <a:rPr lang="en-US" altLang="en-US" u="sng" baseline="30000" smtClean="0"/>
              <a:t>1</a:t>
            </a:r>
            <a:endParaRPr lang="en-US" altLang="en-US" u="sng" smtClean="0"/>
          </a:p>
          <a:p>
            <a:pPr indent="-173038" eaLnBrk="1" hangingPunct="1"/>
            <a:r>
              <a:rPr lang="en-US" altLang="en-US" smtClean="0"/>
              <a:t>Alkaline earth metals all end in </a:t>
            </a:r>
            <a:r>
              <a:rPr lang="en-US" altLang="en-US" u="sng" smtClean="0"/>
              <a:t>s</a:t>
            </a:r>
            <a:r>
              <a:rPr lang="en-US" altLang="en-US" u="sng" baseline="30000" smtClean="0"/>
              <a:t>2</a:t>
            </a:r>
            <a:endParaRPr lang="en-US" altLang="en-US" u="sng" smtClean="0"/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mtClean="0"/>
              <a:t>really should include He, but it fits better in a different spot, since He has the properties of the noble </a:t>
            </a:r>
            <a:r>
              <a:rPr lang="en-US" altLang="en-US" i="1" smtClean="0"/>
              <a:t>gases</a:t>
            </a:r>
            <a:r>
              <a:rPr lang="en-US" altLang="en-US" smtClean="0"/>
              <a:t>, and has a full outer level of electrons.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1198563" y="1879600"/>
            <a:ext cx="1033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solidFill>
                  <a:schemeClr val="hlink"/>
                </a:solidFill>
                <a:cs typeface="Tahoma" pitchFamily="34" charset="0"/>
              </a:rPr>
              <a:t>s</a:t>
            </a:r>
            <a:r>
              <a:rPr lang="en-US" altLang="en-US" sz="4100" baseline="30000">
                <a:solidFill>
                  <a:schemeClr val="hlink"/>
                </a:solidFill>
                <a:cs typeface="Tahoma" pitchFamily="34" charset="0"/>
              </a:rPr>
              <a:t>2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735013" y="1352550"/>
            <a:ext cx="1033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solidFill>
                  <a:schemeClr val="accent1"/>
                </a:solidFill>
                <a:cs typeface="Tahoma" pitchFamily="34" charset="0"/>
              </a:rPr>
              <a:t>s</a:t>
            </a:r>
            <a:r>
              <a:rPr lang="en-US" altLang="en-US" sz="4100" baseline="30000">
                <a:solidFill>
                  <a:schemeClr val="accent1"/>
                </a:solidFill>
                <a:cs typeface="Tahoma" pitchFamily="34" charset="0"/>
              </a:rPr>
              <a:t>1</a:t>
            </a:r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>
            <a:off x="7921625" y="1811338"/>
            <a:ext cx="452438" cy="84137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4"/>
                </a:moveTo>
                <a:lnTo>
                  <a:pt x="36" y="0"/>
                </a:lnTo>
                <a:lnTo>
                  <a:pt x="284" y="0"/>
                </a:lnTo>
                <a:lnTo>
                  <a:pt x="225" y="52"/>
                </a:lnTo>
                <a:lnTo>
                  <a:pt x="0" y="34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7920038" y="1811338"/>
            <a:ext cx="463550" cy="96837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9"/>
                </a:moveTo>
                <a:lnTo>
                  <a:pt x="37" y="0"/>
                </a:lnTo>
                <a:lnTo>
                  <a:pt x="291" y="0"/>
                </a:lnTo>
                <a:lnTo>
                  <a:pt x="230" y="60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8250238" y="1811338"/>
            <a:ext cx="123825" cy="477837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8248650" y="1811338"/>
            <a:ext cx="134938" cy="490537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738188" y="4767263"/>
            <a:ext cx="452437" cy="84137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>
            <a:off x="736600" y="4767263"/>
            <a:ext cx="463550" cy="96837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1066800" y="4767263"/>
            <a:ext cx="123825" cy="477837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Freeform 13"/>
          <p:cNvSpPr>
            <a:spLocks/>
          </p:cNvSpPr>
          <p:nvPr/>
        </p:nvSpPr>
        <p:spPr bwMode="auto">
          <a:xfrm>
            <a:off x="1065213" y="4767263"/>
            <a:ext cx="134937" cy="490537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Freeform 14"/>
          <p:cNvSpPr>
            <a:spLocks/>
          </p:cNvSpPr>
          <p:nvPr/>
        </p:nvSpPr>
        <p:spPr bwMode="auto">
          <a:xfrm>
            <a:off x="738188" y="4225925"/>
            <a:ext cx="452437" cy="82550"/>
          </a:xfrm>
          <a:custGeom>
            <a:avLst/>
            <a:gdLst>
              <a:gd name="T0" fmla="*/ 0 w 285"/>
              <a:gd name="T1" fmla="*/ 2147483647 h 52"/>
              <a:gd name="T2" fmla="*/ 2147483647 w 285"/>
              <a:gd name="T3" fmla="*/ 0 h 52"/>
              <a:gd name="T4" fmla="*/ 2147483647 w 285"/>
              <a:gd name="T5" fmla="*/ 0 h 52"/>
              <a:gd name="T6" fmla="*/ 2147483647 w 285"/>
              <a:gd name="T7" fmla="*/ 2147483647 h 52"/>
              <a:gd name="T8" fmla="*/ 0 w 285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2"/>
              <a:gd name="T17" fmla="*/ 285 w 28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2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1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736600" y="4225925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1066800" y="4225925"/>
            <a:ext cx="123825" cy="474663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1065213" y="4225925"/>
            <a:ext cx="134937" cy="487363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738188" y="3624263"/>
            <a:ext cx="452437" cy="80962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736600" y="3624263"/>
            <a:ext cx="463550" cy="93662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9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1066800" y="3624263"/>
            <a:ext cx="123825" cy="476250"/>
          </a:xfrm>
          <a:custGeom>
            <a:avLst/>
            <a:gdLst>
              <a:gd name="T0" fmla="*/ 2147483647 w 78"/>
              <a:gd name="T1" fmla="*/ 2147483647 h 300"/>
              <a:gd name="T2" fmla="*/ 0 w 78"/>
              <a:gd name="T3" fmla="*/ 2147483647 h 300"/>
              <a:gd name="T4" fmla="*/ 2147483647 w 78"/>
              <a:gd name="T5" fmla="*/ 0 h 300"/>
              <a:gd name="T6" fmla="*/ 2147483647 w 78"/>
              <a:gd name="T7" fmla="*/ 2147483647 h 300"/>
              <a:gd name="T8" fmla="*/ 2147483647 w 78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1065213" y="3624263"/>
            <a:ext cx="134937" cy="488950"/>
          </a:xfrm>
          <a:custGeom>
            <a:avLst/>
            <a:gdLst>
              <a:gd name="T0" fmla="*/ 2147483647 w 85"/>
              <a:gd name="T1" fmla="*/ 2147483647 h 308"/>
              <a:gd name="T2" fmla="*/ 0 w 85"/>
              <a:gd name="T3" fmla="*/ 2147483647 h 308"/>
              <a:gd name="T4" fmla="*/ 2147483647 w 85"/>
              <a:gd name="T5" fmla="*/ 0 h 308"/>
              <a:gd name="T6" fmla="*/ 2147483647 w 85"/>
              <a:gd name="T7" fmla="*/ 2147483647 h 308"/>
              <a:gd name="T8" fmla="*/ 2147483647 w 85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Freeform 22"/>
          <p:cNvSpPr>
            <a:spLocks/>
          </p:cNvSpPr>
          <p:nvPr/>
        </p:nvSpPr>
        <p:spPr bwMode="auto">
          <a:xfrm>
            <a:off x="738188" y="3068638"/>
            <a:ext cx="452437" cy="84137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Freeform 23"/>
          <p:cNvSpPr>
            <a:spLocks/>
          </p:cNvSpPr>
          <p:nvPr/>
        </p:nvSpPr>
        <p:spPr bwMode="auto">
          <a:xfrm>
            <a:off x="736600" y="3068638"/>
            <a:ext cx="463550" cy="96837"/>
          </a:xfrm>
          <a:custGeom>
            <a:avLst/>
            <a:gdLst>
              <a:gd name="T0" fmla="*/ 0 w 292"/>
              <a:gd name="T1" fmla="*/ 2147483647 h 61"/>
              <a:gd name="T2" fmla="*/ 2147483647 w 292"/>
              <a:gd name="T3" fmla="*/ 0 h 61"/>
              <a:gd name="T4" fmla="*/ 2147483647 w 292"/>
              <a:gd name="T5" fmla="*/ 0 h 61"/>
              <a:gd name="T6" fmla="*/ 2147483647 w 292"/>
              <a:gd name="T7" fmla="*/ 2147483647 h 61"/>
              <a:gd name="T8" fmla="*/ 0 w 29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Freeform 24"/>
          <p:cNvSpPr>
            <a:spLocks/>
          </p:cNvSpPr>
          <p:nvPr/>
        </p:nvSpPr>
        <p:spPr bwMode="auto">
          <a:xfrm>
            <a:off x="1066800" y="3068638"/>
            <a:ext cx="123825" cy="477837"/>
          </a:xfrm>
          <a:custGeom>
            <a:avLst/>
            <a:gdLst>
              <a:gd name="T0" fmla="*/ 2147483647 w 78"/>
              <a:gd name="T1" fmla="*/ 2147483647 h 301"/>
              <a:gd name="T2" fmla="*/ 0 w 78"/>
              <a:gd name="T3" fmla="*/ 2147483647 h 301"/>
              <a:gd name="T4" fmla="*/ 2147483647 w 78"/>
              <a:gd name="T5" fmla="*/ 0 h 301"/>
              <a:gd name="T6" fmla="*/ 2147483647 w 78"/>
              <a:gd name="T7" fmla="*/ 2147483647 h 301"/>
              <a:gd name="T8" fmla="*/ 2147483647 w 78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Freeform 25"/>
          <p:cNvSpPr>
            <a:spLocks/>
          </p:cNvSpPr>
          <p:nvPr/>
        </p:nvSpPr>
        <p:spPr bwMode="auto">
          <a:xfrm>
            <a:off x="1065213" y="3068638"/>
            <a:ext cx="134937" cy="490537"/>
          </a:xfrm>
          <a:custGeom>
            <a:avLst/>
            <a:gdLst>
              <a:gd name="T0" fmla="*/ 2147483647 w 85"/>
              <a:gd name="T1" fmla="*/ 2147483647 h 309"/>
              <a:gd name="T2" fmla="*/ 0 w 85"/>
              <a:gd name="T3" fmla="*/ 2147483647 h 309"/>
              <a:gd name="T4" fmla="*/ 2147483647 w 85"/>
              <a:gd name="T5" fmla="*/ 0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Freeform 26"/>
          <p:cNvSpPr>
            <a:spLocks/>
          </p:cNvSpPr>
          <p:nvPr/>
        </p:nvSpPr>
        <p:spPr bwMode="auto">
          <a:xfrm>
            <a:off x="738188" y="2486025"/>
            <a:ext cx="452437" cy="80963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2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Freeform 27"/>
          <p:cNvSpPr>
            <a:spLocks/>
          </p:cNvSpPr>
          <p:nvPr/>
        </p:nvSpPr>
        <p:spPr bwMode="auto">
          <a:xfrm>
            <a:off x="736600" y="2486025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28"/>
          <p:cNvSpPr>
            <a:spLocks/>
          </p:cNvSpPr>
          <p:nvPr/>
        </p:nvSpPr>
        <p:spPr bwMode="auto">
          <a:xfrm>
            <a:off x="1066800" y="2486025"/>
            <a:ext cx="123825" cy="474663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Freeform 29"/>
          <p:cNvSpPr>
            <a:spLocks/>
          </p:cNvSpPr>
          <p:nvPr/>
        </p:nvSpPr>
        <p:spPr bwMode="auto">
          <a:xfrm>
            <a:off x="1065213" y="2486025"/>
            <a:ext cx="134937" cy="487363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Freeform 30"/>
          <p:cNvSpPr>
            <a:spLocks/>
          </p:cNvSpPr>
          <p:nvPr/>
        </p:nvSpPr>
        <p:spPr bwMode="auto">
          <a:xfrm>
            <a:off x="738188" y="1898650"/>
            <a:ext cx="452437" cy="84138"/>
          </a:xfrm>
          <a:custGeom>
            <a:avLst/>
            <a:gdLst>
              <a:gd name="T0" fmla="*/ 0 w 285"/>
              <a:gd name="T1" fmla="*/ 2147483647 h 53"/>
              <a:gd name="T2" fmla="*/ 2147483647 w 285"/>
              <a:gd name="T3" fmla="*/ 0 h 53"/>
              <a:gd name="T4" fmla="*/ 2147483647 w 285"/>
              <a:gd name="T5" fmla="*/ 0 h 53"/>
              <a:gd name="T6" fmla="*/ 2147483647 w 285"/>
              <a:gd name="T7" fmla="*/ 2147483647 h 53"/>
              <a:gd name="T8" fmla="*/ 0 w 285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4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4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Freeform 31"/>
          <p:cNvSpPr>
            <a:spLocks/>
          </p:cNvSpPr>
          <p:nvPr/>
        </p:nvSpPr>
        <p:spPr bwMode="auto">
          <a:xfrm>
            <a:off x="736600" y="1898650"/>
            <a:ext cx="463550" cy="95250"/>
          </a:xfrm>
          <a:custGeom>
            <a:avLst/>
            <a:gdLst>
              <a:gd name="T0" fmla="*/ 0 w 292"/>
              <a:gd name="T1" fmla="*/ 2147483647 h 60"/>
              <a:gd name="T2" fmla="*/ 2147483647 w 292"/>
              <a:gd name="T3" fmla="*/ 0 h 60"/>
              <a:gd name="T4" fmla="*/ 2147483647 w 292"/>
              <a:gd name="T5" fmla="*/ 0 h 60"/>
              <a:gd name="T6" fmla="*/ 2147483647 w 292"/>
              <a:gd name="T7" fmla="*/ 2147483647 h 60"/>
              <a:gd name="T8" fmla="*/ 0 w 292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0"/>
              <a:gd name="T17" fmla="*/ 292 w 292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0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59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Freeform 32"/>
          <p:cNvSpPr>
            <a:spLocks/>
          </p:cNvSpPr>
          <p:nvPr/>
        </p:nvSpPr>
        <p:spPr bwMode="auto">
          <a:xfrm>
            <a:off x="1066800" y="1898650"/>
            <a:ext cx="123825" cy="476250"/>
          </a:xfrm>
          <a:custGeom>
            <a:avLst/>
            <a:gdLst>
              <a:gd name="T0" fmla="*/ 2147483647 w 78"/>
              <a:gd name="T1" fmla="*/ 2147483647 h 300"/>
              <a:gd name="T2" fmla="*/ 0 w 78"/>
              <a:gd name="T3" fmla="*/ 2147483647 h 300"/>
              <a:gd name="T4" fmla="*/ 2147483647 w 78"/>
              <a:gd name="T5" fmla="*/ 0 h 300"/>
              <a:gd name="T6" fmla="*/ 2147483647 w 78"/>
              <a:gd name="T7" fmla="*/ 2147483647 h 300"/>
              <a:gd name="T8" fmla="*/ 2147483647 w 78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Freeform 33"/>
          <p:cNvSpPr>
            <a:spLocks/>
          </p:cNvSpPr>
          <p:nvPr/>
        </p:nvSpPr>
        <p:spPr bwMode="auto">
          <a:xfrm>
            <a:off x="1065213" y="1898650"/>
            <a:ext cx="134937" cy="488950"/>
          </a:xfrm>
          <a:custGeom>
            <a:avLst/>
            <a:gdLst>
              <a:gd name="T0" fmla="*/ 2147483647 w 85"/>
              <a:gd name="T1" fmla="*/ 2147483647 h 308"/>
              <a:gd name="T2" fmla="*/ 0 w 85"/>
              <a:gd name="T3" fmla="*/ 2147483647 h 308"/>
              <a:gd name="T4" fmla="*/ 2147483647 w 85"/>
              <a:gd name="T5" fmla="*/ 0 h 308"/>
              <a:gd name="T6" fmla="*/ 2147483647 w 85"/>
              <a:gd name="T7" fmla="*/ 2147483647 h 308"/>
              <a:gd name="T8" fmla="*/ 2147483647 w 85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Freeform 34"/>
          <p:cNvSpPr>
            <a:spLocks/>
          </p:cNvSpPr>
          <p:nvPr/>
        </p:nvSpPr>
        <p:spPr bwMode="auto">
          <a:xfrm>
            <a:off x="1157288" y="4767263"/>
            <a:ext cx="455612" cy="84137"/>
          </a:xfrm>
          <a:custGeom>
            <a:avLst/>
            <a:gdLst>
              <a:gd name="T0" fmla="*/ 0 w 287"/>
              <a:gd name="T1" fmla="*/ 2147483647 h 53"/>
              <a:gd name="T2" fmla="*/ 2147483647 w 287"/>
              <a:gd name="T3" fmla="*/ 0 h 53"/>
              <a:gd name="T4" fmla="*/ 2147483647 w 287"/>
              <a:gd name="T5" fmla="*/ 0 h 53"/>
              <a:gd name="T6" fmla="*/ 2147483647 w 287"/>
              <a:gd name="T7" fmla="*/ 2147483647 h 53"/>
              <a:gd name="T8" fmla="*/ 0 w 287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3"/>
              <a:gd name="T17" fmla="*/ 287 w 287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3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2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1" name="Freeform 35"/>
          <p:cNvSpPr>
            <a:spLocks/>
          </p:cNvSpPr>
          <p:nvPr/>
        </p:nvSpPr>
        <p:spPr bwMode="auto">
          <a:xfrm>
            <a:off x="1154113" y="4767263"/>
            <a:ext cx="468312" cy="96837"/>
          </a:xfrm>
          <a:custGeom>
            <a:avLst/>
            <a:gdLst>
              <a:gd name="T0" fmla="*/ 0 w 295"/>
              <a:gd name="T1" fmla="*/ 2147483647 h 61"/>
              <a:gd name="T2" fmla="*/ 2147483647 w 295"/>
              <a:gd name="T3" fmla="*/ 0 h 61"/>
              <a:gd name="T4" fmla="*/ 2147483647 w 295"/>
              <a:gd name="T5" fmla="*/ 0 h 61"/>
              <a:gd name="T6" fmla="*/ 2147483647 w 295"/>
              <a:gd name="T7" fmla="*/ 2147483647 h 61"/>
              <a:gd name="T8" fmla="*/ 0 w 295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61"/>
              <a:gd name="T17" fmla="*/ 295 w 29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61">
                <a:moveTo>
                  <a:pt x="0" y="38"/>
                </a:moveTo>
                <a:lnTo>
                  <a:pt x="38" y="0"/>
                </a:lnTo>
                <a:lnTo>
                  <a:pt x="294" y="0"/>
                </a:lnTo>
                <a:lnTo>
                  <a:pt x="231" y="60"/>
                </a:lnTo>
                <a:lnTo>
                  <a:pt x="0" y="3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2" name="Freeform 36"/>
          <p:cNvSpPr>
            <a:spLocks/>
          </p:cNvSpPr>
          <p:nvPr/>
        </p:nvSpPr>
        <p:spPr bwMode="auto">
          <a:xfrm>
            <a:off x="1487488" y="4767263"/>
            <a:ext cx="125412" cy="477837"/>
          </a:xfrm>
          <a:custGeom>
            <a:avLst/>
            <a:gdLst>
              <a:gd name="T0" fmla="*/ 2147483647 w 79"/>
              <a:gd name="T1" fmla="*/ 2147483647 h 301"/>
              <a:gd name="T2" fmla="*/ 0 w 79"/>
              <a:gd name="T3" fmla="*/ 2147483647 h 301"/>
              <a:gd name="T4" fmla="*/ 2147483647 w 79"/>
              <a:gd name="T5" fmla="*/ 0 h 301"/>
              <a:gd name="T6" fmla="*/ 2147483647 w 79"/>
              <a:gd name="T7" fmla="*/ 2147483647 h 301"/>
              <a:gd name="T8" fmla="*/ 2147483647 w 79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0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0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3" name="Freeform 37"/>
          <p:cNvSpPr>
            <a:spLocks/>
          </p:cNvSpPr>
          <p:nvPr/>
        </p:nvSpPr>
        <p:spPr bwMode="auto">
          <a:xfrm>
            <a:off x="1485900" y="4767263"/>
            <a:ext cx="136525" cy="490537"/>
          </a:xfrm>
          <a:custGeom>
            <a:avLst/>
            <a:gdLst>
              <a:gd name="T0" fmla="*/ 2147483647 w 86"/>
              <a:gd name="T1" fmla="*/ 2147483647 h 309"/>
              <a:gd name="T2" fmla="*/ 0 w 86"/>
              <a:gd name="T3" fmla="*/ 2147483647 h 309"/>
              <a:gd name="T4" fmla="*/ 2147483647 w 86"/>
              <a:gd name="T5" fmla="*/ 0 h 309"/>
              <a:gd name="T6" fmla="*/ 2147483647 w 86"/>
              <a:gd name="T7" fmla="*/ 2147483647 h 309"/>
              <a:gd name="T8" fmla="*/ 2147483647 w 86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5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Freeform 38"/>
          <p:cNvSpPr>
            <a:spLocks/>
          </p:cNvSpPr>
          <p:nvPr/>
        </p:nvSpPr>
        <p:spPr bwMode="auto">
          <a:xfrm>
            <a:off x="1157288" y="4225925"/>
            <a:ext cx="455612" cy="82550"/>
          </a:xfrm>
          <a:custGeom>
            <a:avLst/>
            <a:gdLst>
              <a:gd name="T0" fmla="*/ 0 w 287"/>
              <a:gd name="T1" fmla="*/ 2147483647 h 52"/>
              <a:gd name="T2" fmla="*/ 2147483647 w 287"/>
              <a:gd name="T3" fmla="*/ 0 h 52"/>
              <a:gd name="T4" fmla="*/ 2147483647 w 287"/>
              <a:gd name="T5" fmla="*/ 0 h 52"/>
              <a:gd name="T6" fmla="*/ 2147483647 w 287"/>
              <a:gd name="T7" fmla="*/ 2147483647 h 52"/>
              <a:gd name="T8" fmla="*/ 0 w 287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2"/>
              <a:gd name="T17" fmla="*/ 287 w 287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2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1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5" name="Freeform 39"/>
          <p:cNvSpPr>
            <a:spLocks/>
          </p:cNvSpPr>
          <p:nvPr/>
        </p:nvSpPr>
        <p:spPr bwMode="auto">
          <a:xfrm>
            <a:off x="1154113" y="4225925"/>
            <a:ext cx="468312" cy="93663"/>
          </a:xfrm>
          <a:custGeom>
            <a:avLst/>
            <a:gdLst>
              <a:gd name="T0" fmla="*/ 0 w 295"/>
              <a:gd name="T1" fmla="*/ 2147483647 h 59"/>
              <a:gd name="T2" fmla="*/ 2147483647 w 295"/>
              <a:gd name="T3" fmla="*/ 0 h 59"/>
              <a:gd name="T4" fmla="*/ 2147483647 w 295"/>
              <a:gd name="T5" fmla="*/ 0 h 59"/>
              <a:gd name="T6" fmla="*/ 2147483647 w 295"/>
              <a:gd name="T7" fmla="*/ 2147483647 h 59"/>
              <a:gd name="T8" fmla="*/ 0 w 29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6" name="Freeform 40"/>
          <p:cNvSpPr>
            <a:spLocks/>
          </p:cNvSpPr>
          <p:nvPr/>
        </p:nvSpPr>
        <p:spPr bwMode="auto">
          <a:xfrm>
            <a:off x="1487488" y="4225925"/>
            <a:ext cx="125412" cy="474663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7" name="Freeform 41"/>
          <p:cNvSpPr>
            <a:spLocks/>
          </p:cNvSpPr>
          <p:nvPr/>
        </p:nvSpPr>
        <p:spPr bwMode="auto">
          <a:xfrm>
            <a:off x="1485900" y="4225925"/>
            <a:ext cx="136525" cy="487363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8" name="Freeform 42"/>
          <p:cNvSpPr>
            <a:spLocks/>
          </p:cNvSpPr>
          <p:nvPr/>
        </p:nvSpPr>
        <p:spPr bwMode="auto">
          <a:xfrm>
            <a:off x="1157288" y="3624263"/>
            <a:ext cx="455612" cy="80962"/>
          </a:xfrm>
          <a:custGeom>
            <a:avLst/>
            <a:gdLst>
              <a:gd name="T0" fmla="*/ 0 w 287"/>
              <a:gd name="T1" fmla="*/ 2147483647 h 51"/>
              <a:gd name="T2" fmla="*/ 2147483647 w 287"/>
              <a:gd name="T3" fmla="*/ 0 h 51"/>
              <a:gd name="T4" fmla="*/ 2147483647 w 287"/>
              <a:gd name="T5" fmla="*/ 0 h 51"/>
              <a:gd name="T6" fmla="*/ 2147483647 w 287"/>
              <a:gd name="T7" fmla="*/ 2147483647 h 51"/>
              <a:gd name="T8" fmla="*/ 0 w 287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9" name="Freeform 43"/>
          <p:cNvSpPr>
            <a:spLocks/>
          </p:cNvSpPr>
          <p:nvPr/>
        </p:nvSpPr>
        <p:spPr bwMode="auto">
          <a:xfrm>
            <a:off x="1154113" y="3624263"/>
            <a:ext cx="468312" cy="93662"/>
          </a:xfrm>
          <a:custGeom>
            <a:avLst/>
            <a:gdLst>
              <a:gd name="T0" fmla="*/ 0 w 295"/>
              <a:gd name="T1" fmla="*/ 2147483647 h 59"/>
              <a:gd name="T2" fmla="*/ 2147483647 w 295"/>
              <a:gd name="T3" fmla="*/ 0 h 59"/>
              <a:gd name="T4" fmla="*/ 2147483647 w 295"/>
              <a:gd name="T5" fmla="*/ 0 h 59"/>
              <a:gd name="T6" fmla="*/ 2147483647 w 295"/>
              <a:gd name="T7" fmla="*/ 2147483647 h 59"/>
              <a:gd name="T8" fmla="*/ 0 w 29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9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0" name="Freeform 44"/>
          <p:cNvSpPr>
            <a:spLocks/>
          </p:cNvSpPr>
          <p:nvPr/>
        </p:nvSpPr>
        <p:spPr bwMode="auto">
          <a:xfrm>
            <a:off x="1487488" y="3624263"/>
            <a:ext cx="125412" cy="476250"/>
          </a:xfrm>
          <a:custGeom>
            <a:avLst/>
            <a:gdLst>
              <a:gd name="T0" fmla="*/ 2147483647 w 79"/>
              <a:gd name="T1" fmla="*/ 2147483647 h 300"/>
              <a:gd name="T2" fmla="*/ 0 w 79"/>
              <a:gd name="T3" fmla="*/ 2147483647 h 300"/>
              <a:gd name="T4" fmla="*/ 2147483647 w 79"/>
              <a:gd name="T5" fmla="*/ 0 h 300"/>
              <a:gd name="T6" fmla="*/ 2147483647 w 79"/>
              <a:gd name="T7" fmla="*/ 2147483647 h 300"/>
              <a:gd name="T8" fmla="*/ 2147483647 w 79"/>
              <a:gd name="T9" fmla="*/ 2147483647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0"/>
              <a:gd name="T17" fmla="*/ 79 w 79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0">
                <a:moveTo>
                  <a:pt x="40" y="299"/>
                </a:moveTo>
                <a:lnTo>
                  <a:pt x="0" y="81"/>
                </a:lnTo>
                <a:lnTo>
                  <a:pt x="78" y="0"/>
                </a:lnTo>
                <a:lnTo>
                  <a:pt x="78" y="267"/>
                </a:lnTo>
                <a:lnTo>
                  <a:pt x="40" y="299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1" name="Freeform 45"/>
          <p:cNvSpPr>
            <a:spLocks/>
          </p:cNvSpPr>
          <p:nvPr/>
        </p:nvSpPr>
        <p:spPr bwMode="auto">
          <a:xfrm>
            <a:off x="1485900" y="3624263"/>
            <a:ext cx="136525" cy="488950"/>
          </a:xfrm>
          <a:custGeom>
            <a:avLst/>
            <a:gdLst>
              <a:gd name="T0" fmla="*/ 2147483647 w 86"/>
              <a:gd name="T1" fmla="*/ 2147483647 h 308"/>
              <a:gd name="T2" fmla="*/ 0 w 86"/>
              <a:gd name="T3" fmla="*/ 2147483647 h 308"/>
              <a:gd name="T4" fmla="*/ 2147483647 w 86"/>
              <a:gd name="T5" fmla="*/ 0 h 308"/>
              <a:gd name="T6" fmla="*/ 2147483647 w 86"/>
              <a:gd name="T7" fmla="*/ 2147483647 h 308"/>
              <a:gd name="T8" fmla="*/ 2147483647 w 86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8"/>
              <a:gd name="T17" fmla="*/ 86 w 8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8">
                <a:moveTo>
                  <a:pt x="45" y="307"/>
                </a:moveTo>
                <a:lnTo>
                  <a:pt x="0" y="83"/>
                </a:lnTo>
                <a:lnTo>
                  <a:pt x="85" y="0"/>
                </a:lnTo>
                <a:lnTo>
                  <a:pt x="85" y="274"/>
                </a:lnTo>
                <a:lnTo>
                  <a:pt x="45" y="30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2" name="Freeform 46"/>
          <p:cNvSpPr>
            <a:spLocks/>
          </p:cNvSpPr>
          <p:nvPr/>
        </p:nvSpPr>
        <p:spPr bwMode="auto">
          <a:xfrm>
            <a:off x="1157288" y="3068638"/>
            <a:ext cx="455612" cy="84137"/>
          </a:xfrm>
          <a:custGeom>
            <a:avLst/>
            <a:gdLst>
              <a:gd name="T0" fmla="*/ 0 w 287"/>
              <a:gd name="T1" fmla="*/ 2147483647 h 53"/>
              <a:gd name="T2" fmla="*/ 2147483647 w 287"/>
              <a:gd name="T3" fmla="*/ 0 h 53"/>
              <a:gd name="T4" fmla="*/ 2147483647 w 287"/>
              <a:gd name="T5" fmla="*/ 0 h 53"/>
              <a:gd name="T6" fmla="*/ 2147483647 w 287"/>
              <a:gd name="T7" fmla="*/ 2147483647 h 53"/>
              <a:gd name="T8" fmla="*/ 0 w 287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3"/>
              <a:gd name="T17" fmla="*/ 287 w 287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3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2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3" name="Freeform 47"/>
          <p:cNvSpPr>
            <a:spLocks/>
          </p:cNvSpPr>
          <p:nvPr/>
        </p:nvSpPr>
        <p:spPr bwMode="auto">
          <a:xfrm>
            <a:off x="1154113" y="3068638"/>
            <a:ext cx="468312" cy="96837"/>
          </a:xfrm>
          <a:custGeom>
            <a:avLst/>
            <a:gdLst>
              <a:gd name="T0" fmla="*/ 0 w 295"/>
              <a:gd name="T1" fmla="*/ 2147483647 h 61"/>
              <a:gd name="T2" fmla="*/ 2147483647 w 295"/>
              <a:gd name="T3" fmla="*/ 0 h 61"/>
              <a:gd name="T4" fmla="*/ 2147483647 w 295"/>
              <a:gd name="T5" fmla="*/ 0 h 61"/>
              <a:gd name="T6" fmla="*/ 2147483647 w 295"/>
              <a:gd name="T7" fmla="*/ 2147483647 h 61"/>
              <a:gd name="T8" fmla="*/ 0 w 295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61"/>
              <a:gd name="T17" fmla="*/ 295 w 29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61">
                <a:moveTo>
                  <a:pt x="0" y="38"/>
                </a:moveTo>
                <a:lnTo>
                  <a:pt x="38" y="0"/>
                </a:lnTo>
                <a:lnTo>
                  <a:pt x="294" y="0"/>
                </a:lnTo>
                <a:lnTo>
                  <a:pt x="231" y="60"/>
                </a:lnTo>
                <a:lnTo>
                  <a:pt x="0" y="3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4" name="Freeform 48"/>
          <p:cNvSpPr>
            <a:spLocks/>
          </p:cNvSpPr>
          <p:nvPr/>
        </p:nvSpPr>
        <p:spPr bwMode="auto">
          <a:xfrm>
            <a:off x="1487488" y="3068638"/>
            <a:ext cx="125412" cy="477837"/>
          </a:xfrm>
          <a:custGeom>
            <a:avLst/>
            <a:gdLst>
              <a:gd name="T0" fmla="*/ 2147483647 w 79"/>
              <a:gd name="T1" fmla="*/ 2147483647 h 301"/>
              <a:gd name="T2" fmla="*/ 0 w 79"/>
              <a:gd name="T3" fmla="*/ 2147483647 h 301"/>
              <a:gd name="T4" fmla="*/ 2147483647 w 79"/>
              <a:gd name="T5" fmla="*/ 0 h 301"/>
              <a:gd name="T6" fmla="*/ 2147483647 w 79"/>
              <a:gd name="T7" fmla="*/ 2147483647 h 301"/>
              <a:gd name="T8" fmla="*/ 2147483647 w 79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0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0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5" name="Freeform 49"/>
          <p:cNvSpPr>
            <a:spLocks/>
          </p:cNvSpPr>
          <p:nvPr/>
        </p:nvSpPr>
        <p:spPr bwMode="auto">
          <a:xfrm>
            <a:off x="1485900" y="3068638"/>
            <a:ext cx="136525" cy="490537"/>
          </a:xfrm>
          <a:custGeom>
            <a:avLst/>
            <a:gdLst>
              <a:gd name="T0" fmla="*/ 2147483647 w 86"/>
              <a:gd name="T1" fmla="*/ 2147483647 h 309"/>
              <a:gd name="T2" fmla="*/ 0 w 86"/>
              <a:gd name="T3" fmla="*/ 2147483647 h 309"/>
              <a:gd name="T4" fmla="*/ 2147483647 w 86"/>
              <a:gd name="T5" fmla="*/ 0 h 309"/>
              <a:gd name="T6" fmla="*/ 2147483647 w 86"/>
              <a:gd name="T7" fmla="*/ 2147483647 h 309"/>
              <a:gd name="T8" fmla="*/ 2147483647 w 86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5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6" name="Freeform 50"/>
          <p:cNvSpPr>
            <a:spLocks/>
          </p:cNvSpPr>
          <p:nvPr/>
        </p:nvSpPr>
        <p:spPr bwMode="auto">
          <a:xfrm>
            <a:off x="1157288" y="2486025"/>
            <a:ext cx="455612" cy="80963"/>
          </a:xfrm>
          <a:custGeom>
            <a:avLst/>
            <a:gdLst>
              <a:gd name="T0" fmla="*/ 0 w 287"/>
              <a:gd name="T1" fmla="*/ 2147483647 h 51"/>
              <a:gd name="T2" fmla="*/ 2147483647 w 287"/>
              <a:gd name="T3" fmla="*/ 0 h 51"/>
              <a:gd name="T4" fmla="*/ 2147483647 w 287"/>
              <a:gd name="T5" fmla="*/ 0 h 51"/>
              <a:gd name="T6" fmla="*/ 2147483647 w 287"/>
              <a:gd name="T7" fmla="*/ 2147483647 h 51"/>
              <a:gd name="T8" fmla="*/ 0 w 287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2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7" name="Freeform 51"/>
          <p:cNvSpPr>
            <a:spLocks/>
          </p:cNvSpPr>
          <p:nvPr/>
        </p:nvSpPr>
        <p:spPr bwMode="auto">
          <a:xfrm>
            <a:off x="1154113" y="2486025"/>
            <a:ext cx="468312" cy="93663"/>
          </a:xfrm>
          <a:custGeom>
            <a:avLst/>
            <a:gdLst>
              <a:gd name="T0" fmla="*/ 0 w 295"/>
              <a:gd name="T1" fmla="*/ 2147483647 h 59"/>
              <a:gd name="T2" fmla="*/ 2147483647 w 295"/>
              <a:gd name="T3" fmla="*/ 0 h 59"/>
              <a:gd name="T4" fmla="*/ 2147483647 w 295"/>
              <a:gd name="T5" fmla="*/ 0 h 59"/>
              <a:gd name="T6" fmla="*/ 2147483647 w 295"/>
              <a:gd name="T7" fmla="*/ 2147483647 h 59"/>
              <a:gd name="T8" fmla="*/ 0 w 29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8" name="Freeform 52"/>
          <p:cNvSpPr>
            <a:spLocks/>
          </p:cNvSpPr>
          <p:nvPr/>
        </p:nvSpPr>
        <p:spPr bwMode="auto">
          <a:xfrm>
            <a:off x="1487488" y="2486025"/>
            <a:ext cx="125412" cy="474663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9" name="Freeform 53"/>
          <p:cNvSpPr>
            <a:spLocks/>
          </p:cNvSpPr>
          <p:nvPr/>
        </p:nvSpPr>
        <p:spPr bwMode="auto">
          <a:xfrm>
            <a:off x="1485900" y="2486025"/>
            <a:ext cx="136525" cy="487363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0" name="Freeform 54"/>
          <p:cNvSpPr>
            <a:spLocks/>
          </p:cNvSpPr>
          <p:nvPr/>
        </p:nvSpPr>
        <p:spPr bwMode="auto">
          <a:xfrm>
            <a:off x="738188" y="5302250"/>
            <a:ext cx="452437" cy="80963"/>
          </a:xfrm>
          <a:custGeom>
            <a:avLst/>
            <a:gdLst>
              <a:gd name="T0" fmla="*/ 0 w 285"/>
              <a:gd name="T1" fmla="*/ 2147483647 h 51"/>
              <a:gd name="T2" fmla="*/ 2147483647 w 285"/>
              <a:gd name="T3" fmla="*/ 0 h 51"/>
              <a:gd name="T4" fmla="*/ 2147483647 w 285"/>
              <a:gd name="T5" fmla="*/ 0 h 51"/>
              <a:gd name="T6" fmla="*/ 2147483647 w 285"/>
              <a:gd name="T7" fmla="*/ 2147483647 h 51"/>
              <a:gd name="T8" fmla="*/ 0 w 28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2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1" name="Freeform 55"/>
          <p:cNvSpPr>
            <a:spLocks/>
          </p:cNvSpPr>
          <p:nvPr/>
        </p:nvSpPr>
        <p:spPr bwMode="auto">
          <a:xfrm>
            <a:off x="736600" y="5302250"/>
            <a:ext cx="463550" cy="93663"/>
          </a:xfrm>
          <a:custGeom>
            <a:avLst/>
            <a:gdLst>
              <a:gd name="T0" fmla="*/ 0 w 292"/>
              <a:gd name="T1" fmla="*/ 2147483647 h 59"/>
              <a:gd name="T2" fmla="*/ 2147483647 w 292"/>
              <a:gd name="T3" fmla="*/ 0 h 59"/>
              <a:gd name="T4" fmla="*/ 2147483647 w 292"/>
              <a:gd name="T5" fmla="*/ 0 h 59"/>
              <a:gd name="T6" fmla="*/ 2147483647 w 292"/>
              <a:gd name="T7" fmla="*/ 2147483647 h 59"/>
              <a:gd name="T8" fmla="*/ 0 w 292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2" name="Freeform 56"/>
          <p:cNvSpPr>
            <a:spLocks/>
          </p:cNvSpPr>
          <p:nvPr/>
        </p:nvSpPr>
        <p:spPr bwMode="auto">
          <a:xfrm>
            <a:off x="1066800" y="5302250"/>
            <a:ext cx="123825" cy="474663"/>
          </a:xfrm>
          <a:custGeom>
            <a:avLst/>
            <a:gdLst>
              <a:gd name="T0" fmla="*/ 2147483647 w 78"/>
              <a:gd name="T1" fmla="*/ 2147483647 h 299"/>
              <a:gd name="T2" fmla="*/ 0 w 78"/>
              <a:gd name="T3" fmla="*/ 2147483647 h 299"/>
              <a:gd name="T4" fmla="*/ 2147483647 w 78"/>
              <a:gd name="T5" fmla="*/ 0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3" name="Freeform 57"/>
          <p:cNvSpPr>
            <a:spLocks/>
          </p:cNvSpPr>
          <p:nvPr/>
        </p:nvSpPr>
        <p:spPr bwMode="auto">
          <a:xfrm>
            <a:off x="1065213" y="5302250"/>
            <a:ext cx="134937" cy="487363"/>
          </a:xfrm>
          <a:custGeom>
            <a:avLst/>
            <a:gdLst>
              <a:gd name="T0" fmla="*/ 2147483647 w 85"/>
              <a:gd name="T1" fmla="*/ 2147483647 h 307"/>
              <a:gd name="T2" fmla="*/ 0 w 85"/>
              <a:gd name="T3" fmla="*/ 2147483647 h 307"/>
              <a:gd name="T4" fmla="*/ 2147483647 w 85"/>
              <a:gd name="T5" fmla="*/ 0 h 307"/>
              <a:gd name="T6" fmla="*/ 2147483647 w 85"/>
              <a:gd name="T7" fmla="*/ 2147483647 h 307"/>
              <a:gd name="T8" fmla="*/ 2147483647 w 85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4" name="Freeform 58"/>
          <p:cNvSpPr>
            <a:spLocks/>
          </p:cNvSpPr>
          <p:nvPr/>
        </p:nvSpPr>
        <p:spPr bwMode="auto">
          <a:xfrm>
            <a:off x="1157288" y="5302250"/>
            <a:ext cx="455612" cy="80963"/>
          </a:xfrm>
          <a:custGeom>
            <a:avLst/>
            <a:gdLst>
              <a:gd name="T0" fmla="*/ 0 w 287"/>
              <a:gd name="T1" fmla="*/ 2147483647 h 51"/>
              <a:gd name="T2" fmla="*/ 2147483647 w 287"/>
              <a:gd name="T3" fmla="*/ 0 h 51"/>
              <a:gd name="T4" fmla="*/ 2147483647 w 287"/>
              <a:gd name="T5" fmla="*/ 0 h 51"/>
              <a:gd name="T6" fmla="*/ 2147483647 w 287"/>
              <a:gd name="T7" fmla="*/ 2147483647 h 51"/>
              <a:gd name="T8" fmla="*/ 0 w 287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2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5" name="Freeform 59"/>
          <p:cNvSpPr>
            <a:spLocks/>
          </p:cNvSpPr>
          <p:nvPr/>
        </p:nvSpPr>
        <p:spPr bwMode="auto">
          <a:xfrm>
            <a:off x="1154113" y="5302250"/>
            <a:ext cx="468312" cy="93663"/>
          </a:xfrm>
          <a:custGeom>
            <a:avLst/>
            <a:gdLst>
              <a:gd name="T0" fmla="*/ 0 w 295"/>
              <a:gd name="T1" fmla="*/ 2147483647 h 59"/>
              <a:gd name="T2" fmla="*/ 2147483647 w 295"/>
              <a:gd name="T3" fmla="*/ 0 h 59"/>
              <a:gd name="T4" fmla="*/ 2147483647 w 295"/>
              <a:gd name="T5" fmla="*/ 0 h 59"/>
              <a:gd name="T6" fmla="*/ 2147483647 w 295"/>
              <a:gd name="T7" fmla="*/ 2147483647 h 59"/>
              <a:gd name="T8" fmla="*/ 0 w 29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6" name="Freeform 60"/>
          <p:cNvSpPr>
            <a:spLocks/>
          </p:cNvSpPr>
          <p:nvPr/>
        </p:nvSpPr>
        <p:spPr bwMode="auto">
          <a:xfrm>
            <a:off x="1487488" y="5302250"/>
            <a:ext cx="125412" cy="474663"/>
          </a:xfrm>
          <a:custGeom>
            <a:avLst/>
            <a:gdLst>
              <a:gd name="T0" fmla="*/ 2147483647 w 79"/>
              <a:gd name="T1" fmla="*/ 2147483647 h 299"/>
              <a:gd name="T2" fmla="*/ 0 w 79"/>
              <a:gd name="T3" fmla="*/ 2147483647 h 299"/>
              <a:gd name="T4" fmla="*/ 2147483647 w 79"/>
              <a:gd name="T5" fmla="*/ 0 h 299"/>
              <a:gd name="T6" fmla="*/ 2147483647 w 79"/>
              <a:gd name="T7" fmla="*/ 2147483647 h 299"/>
              <a:gd name="T8" fmla="*/ 2147483647 w 79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7" name="Freeform 61"/>
          <p:cNvSpPr>
            <a:spLocks/>
          </p:cNvSpPr>
          <p:nvPr/>
        </p:nvSpPr>
        <p:spPr bwMode="auto">
          <a:xfrm>
            <a:off x="1485900" y="5302250"/>
            <a:ext cx="136525" cy="487363"/>
          </a:xfrm>
          <a:custGeom>
            <a:avLst/>
            <a:gdLst>
              <a:gd name="T0" fmla="*/ 2147483647 w 86"/>
              <a:gd name="T1" fmla="*/ 2147483647 h 307"/>
              <a:gd name="T2" fmla="*/ 0 w 86"/>
              <a:gd name="T3" fmla="*/ 2147483647 h 307"/>
              <a:gd name="T4" fmla="*/ 2147483647 w 86"/>
              <a:gd name="T5" fmla="*/ 0 h 307"/>
              <a:gd name="T6" fmla="*/ 2147483647 w 86"/>
              <a:gd name="T7" fmla="*/ 2147483647 h 307"/>
              <a:gd name="T8" fmla="*/ 2147483647 w 86"/>
              <a:gd name="T9" fmla="*/ 2147483647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8" name="Freeform 62"/>
          <p:cNvSpPr>
            <a:spLocks/>
          </p:cNvSpPr>
          <p:nvPr/>
        </p:nvSpPr>
        <p:spPr bwMode="auto">
          <a:xfrm>
            <a:off x="7929563" y="1884363"/>
            <a:ext cx="393700" cy="414337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9" name="Freeform 63"/>
          <p:cNvSpPr>
            <a:spLocks/>
          </p:cNvSpPr>
          <p:nvPr/>
        </p:nvSpPr>
        <p:spPr bwMode="auto">
          <a:xfrm>
            <a:off x="7927975" y="1884363"/>
            <a:ext cx="404813" cy="427037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0" name="Freeform 64"/>
          <p:cNvSpPr>
            <a:spLocks/>
          </p:cNvSpPr>
          <p:nvPr/>
        </p:nvSpPr>
        <p:spPr bwMode="auto">
          <a:xfrm>
            <a:off x="749300" y="4827588"/>
            <a:ext cx="390525" cy="417512"/>
          </a:xfrm>
          <a:custGeom>
            <a:avLst/>
            <a:gdLst>
              <a:gd name="T0" fmla="*/ 0 w 246"/>
              <a:gd name="T1" fmla="*/ 2147483647 h 263"/>
              <a:gd name="T2" fmla="*/ 0 w 246"/>
              <a:gd name="T3" fmla="*/ 0 h 263"/>
              <a:gd name="T4" fmla="*/ 2147483647 w 246"/>
              <a:gd name="T5" fmla="*/ 0 h 263"/>
              <a:gd name="T6" fmla="*/ 2147483647 w 246"/>
              <a:gd name="T7" fmla="*/ 2147483647 h 263"/>
              <a:gd name="T8" fmla="*/ 0 w 246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1" name="Freeform 65"/>
          <p:cNvSpPr>
            <a:spLocks/>
          </p:cNvSpPr>
          <p:nvPr/>
        </p:nvSpPr>
        <p:spPr bwMode="auto">
          <a:xfrm>
            <a:off x="746125" y="4827588"/>
            <a:ext cx="403225" cy="430212"/>
          </a:xfrm>
          <a:custGeom>
            <a:avLst/>
            <a:gdLst>
              <a:gd name="T0" fmla="*/ 0 w 254"/>
              <a:gd name="T1" fmla="*/ 2147483647 h 271"/>
              <a:gd name="T2" fmla="*/ 0 w 254"/>
              <a:gd name="T3" fmla="*/ 0 h 271"/>
              <a:gd name="T4" fmla="*/ 2147483647 w 254"/>
              <a:gd name="T5" fmla="*/ 0 h 271"/>
              <a:gd name="T6" fmla="*/ 2147483647 w 254"/>
              <a:gd name="T7" fmla="*/ 2147483647 h 271"/>
              <a:gd name="T8" fmla="*/ 0 w 254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2" name="Freeform 66"/>
          <p:cNvSpPr>
            <a:spLocks/>
          </p:cNvSpPr>
          <p:nvPr/>
        </p:nvSpPr>
        <p:spPr bwMode="auto">
          <a:xfrm>
            <a:off x="749300" y="4286250"/>
            <a:ext cx="390525" cy="414338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3" name="Freeform 67"/>
          <p:cNvSpPr>
            <a:spLocks/>
          </p:cNvSpPr>
          <p:nvPr/>
        </p:nvSpPr>
        <p:spPr bwMode="auto">
          <a:xfrm>
            <a:off x="746125" y="4286250"/>
            <a:ext cx="403225" cy="427038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4" name="Freeform 68"/>
          <p:cNvSpPr>
            <a:spLocks/>
          </p:cNvSpPr>
          <p:nvPr/>
        </p:nvSpPr>
        <p:spPr bwMode="auto">
          <a:xfrm>
            <a:off x="749300" y="3686175"/>
            <a:ext cx="390525" cy="414338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5" name="Freeform 69"/>
          <p:cNvSpPr>
            <a:spLocks/>
          </p:cNvSpPr>
          <p:nvPr/>
        </p:nvSpPr>
        <p:spPr bwMode="auto">
          <a:xfrm>
            <a:off x="746125" y="3686175"/>
            <a:ext cx="403225" cy="427038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6" name="Freeform 70"/>
          <p:cNvSpPr>
            <a:spLocks/>
          </p:cNvSpPr>
          <p:nvPr/>
        </p:nvSpPr>
        <p:spPr bwMode="auto">
          <a:xfrm>
            <a:off x="749300" y="3128963"/>
            <a:ext cx="390525" cy="417512"/>
          </a:xfrm>
          <a:custGeom>
            <a:avLst/>
            <a:gdLst>
              <a:gd name="T0" fmla="*/ 0 w 246"/>
              <a:gd name="T1" fmla="*/ 2147483647 h 263"/>
              <a:gd name="T2" fmla="*/ 0 w 246"/>
              <a:gd name="T3" fmla="*/ 0 h 263"/>
              <a:gd name="T4" fmla="*/ 2147483647 w 246"/>
              <a:gd name="T5" fmla="*/ 0 h 263"/>
              <a:gd name="T6" fmla="*/ 2147483647 w 246"/>
              <a:gd name="T7" fmla="*/ 2147483647 h 263"/>
              <a:gd name="T8" fmla="*/ 0 w 246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7" name="Freeform 71"/>
          <p:cNvSpPr>
            <a:spLocks/>
          </p:cNvSpPr>
          <p:nvPr/>
        </p:nvSpPr>
        <p:spPr bwMode="auto">
          <a:xfrm>
            <a:off x="746125" y="3128963"/>
            <a:ext cx="403225" cy="430212"/>
          </a:xfrm>
          <a:custGeom>
            <a:avLst/>
            <a:gdLst>
              <a:gd name="T0" fmla="*/ 0 w 254"/>
              <a:gd name="T1" fmla="*/ 2147483647 h 271"/>
              <a:gd name="T2" fmla="*/ 0 w 254"/>
              <a:gd name="T3" fmla="*/ 0 h 271"/>
              <a:gd name="T4" fmla="*/ 2147483647 w 254"/>
              <a:gd name="T5" fmla="*/ 0 h 271"/>
              <a:gd name="T6" fmla="*/ 2147483647 w 254"/>
              <a:gd name="T7" fmla="*/ 2147483647 h 271"/>
              <a:gd name="T8" fmla="*/ 0 w 254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8" name="Freeform 72"/>
          <p:cNvSpPr>
            <a:spLocks/>
          </p:cNvSpPr>
          <p:nvPr/>
        </p:nvSpPr>
        <p:spPr bwMode="auto">
          <a:xfrm>
            <a:off x="749300" y="2544763"/>
            <a:ext cx="390525" cy="415925"/>
          </a:xfrm>
          <a:custGeom>
            <a:avLst/>
            <a:gdLst>
              <a:gd name="T0" fmla="*/ 0 w 246"/>
              <a:gd name="T1" fmla="*/ 2147483647 h 262"/>
              <a:gd name="T2" fmla="*/ 0 w 246"/>
              <a:gd name="T3" fmla="*/ 0 h 262"/>
              <a:gd name="T4" fmla="*/ 2147483647 w 246"/>
              <a:gd name="T5" fmla="*/ 0 h 262"/>
              <a:gd name="T6" fmla="*/ 2147483647 w 246"/>
              <a:gd name="T7" fmla="*/ 2147483647 h 262"/>
              <a:gd name="T8" fmla="*/ 0 w 246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2"/>
              <a:gd name="T17" fmla="*/ 246 w 246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2">
                <a:moveTo>
                  <a:pt x="0" y="261"/>
                </a:moveTo>
                <a:lnTo>
                  <a:pt x="0" y="0"/>
                </a:lnTo>
                <a:lnTo>
                  <a:pt x="245" y="0"/>
                </a:lnTo>
                <a:lnTo>
                  <a:pt x="245" y="261"/>
                </a:lnTo>
                <a:lnTo>
                  <a:pt x="0" y="261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9" name="Freeform 73"/>
          <p:cNvSpPr>
            <a:spLocks/>
          </p:cNvSpPr>
          <p:nvPr/>
        </p:nvSpPr>
        <p:spPr bwMode="auto">
          <a:xfrm>
            <a:off x="746125" y="2544763"/>
            <a:ext cx="403225" cy="428625"/>
          </a:xfrm>
          <a:custGeom>
            <a:avLst/>
            <a:gdLst>
              <a:gd name="T0" fmla="*/ 0 w 254"/>
              <a:gd name="T1" fmla="*/ 2147483647 h 270"/>
              <a:gd name="T2" fmla="*/ 0 w 254"/>
              <a:gd name="T3" fmla="*/ 0 h 270"/>
              <a:gd name="T4" fmla="*/ 2147483647 w 254"/>
              <a:gd name="T5" fmla="*/ 0 h 270"/>
              <a:gd name="T6" fmla="*/ 2147483647 w 254"/>
              <a:gd name="T7" fmla="*/ 2147483647 h 270"/>
              <a:gd name="T8" fmla="*/ 0 w 254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0"/>
              <a:gd name="T17" fmla="*/ 254 w 254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0">
                <a:moveTo>
                  <a:pt x="0" y="269"/>
                </a:moveTo>
                <a:lnTo>
                  <a:pt x="0" y="0"/>
                </a:lnTo>
                <a:lnTo>
                  <a:pt x="253" y="0"/>
                </a:lnTo>
                <a:lnTo>
                  <a:pt x="253" y="269"/>
                </a:lnTo>
                <a:lnTo>
                  <a:pt x="0" y="26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0" name="Freeform 74"/>
          <p:cNvSpPr>
            <a:spLocks/>
          </p:cNvSpPr>
          <p:nvPr/>
        </p:nvSpPr>
        <p:spPr bwMode="auto">
          <a:xfrm>
            <a:off x="749300" y="1960563"/>
            <a:ext cx="390525" cy="414337"/>
          </a:xfrm>
          <a:custGeom>
            <a:avLst/>
            <a:gdLst>
              <a:gd name="T0" fmla="*/ 0 w 246"/>
              <a:gd name="T1" fmla="*/ 2147483647 h 261"/>
              <a:gd name="T2" fmla="*/ 0 w 246"/>
              <a:gd name="T3" fmla="*/ 0 h 261"/>
              <a:gd name="T4" fmla="*/ 2147483647 w 246"/>
              <a:gd name="T5" fmla="*/ 0 h 261"/>
              <a:gd name="T6" fmla="*/ 2147483647 w 246"/>
              <a:gd name="T7" fmla="*/ 2147483647 h 261"/>
              <a:gd name="T8" fmla="*/ 0 w 24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1" name="Freeform 75"/>
          <p:cNvSpPr>
            <a:spLocks/>
          </p:cNvSpPr>
          <p:nvPr/>
        </p:nvSpPr>
        <p:spPr bwMode="auto">
          <a:xfrm>
            <a:off x="746125" y="1960563"/>
            <a:ext cx="403225" cy="427037"/>
          </a:xfrm>
          <a:custGeom>
            <a:avLst/>
            <a:gdLst>
              <a:gd name="T0" fmla="*/ 0 w 254"/>
              <a:gd name="T1" fmla="*/ 2147483647 h 269"/>
              <a:gd name="T2" fmla="*/ 0 w 254"/>
              <a:gd name="T3" fmla="*/ 0 h 269"/>
              <a:gd name="T4" fmla="*/ 2147483647 w 254"/>
              <a:gd name="T5" fmla="*/ 0 h 269"/>
              <a:gd name="T6" fmla="*/ 2147483647 w 254"/>
              <a:gd name="T7" fmla="*/ 2147483647 h 269"/>
              <a:gd name="T8" fmla="*/ 0 w 254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2" name="Freeform 76"/>
          <p:cNvSpPr>
            <a:spLocks/>
          </p:cNvSpPr>
          <p:nvPr/>
        </p:nvSpPr>
        <p:spPr bwMode="auto">
          <a:xfrm>
            <a:off x="1166813" y="4827588"/>
            <a:ext cx="393700" cy="417512"/>
          </a:xfrm>
          <a:custGeom>
            <a:avLst/>
            <a:gdLst>
              <a:gd name="T0" fmla="*/ 0 w 248"/>
              <a:gd name="T1" fmla="*/ 2147483647 h 263"/>
              <a:gd name="T2" fmla="*/ 0 w 248"/>
              <a:gd name="T3" fmla="*/ 0 h 263"/>
              <a:gd name="T4" fmla="*/ 2147483647 w 248"/>
              <a:gd name="T5" fmla="*/ 0 h 263"/>
              <a:gd name="T6" fmla="*/ 2147483647 w 248"/>
              <a:gd name="T7" fmla="*/ 2147483647 h 263"/>
              <a:gd name="T8" fmla="*/ 0 w 248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3" name="Freeform 77"/>
          <p:cNvSpPr>
            <a:spLocks/>
          </p:cNvSpPr>
          <p:nvPr/>
        </p:nvSpPr>
        <p:spPr bwMode="auto">
          <a:xfrm>
            <a:off x="1165225" y="4827588"/>
            <a:ext cx="404813" cy="430212"/>
          </a:xfrm>
          <a:custGeom>
            <a:avLst/>
            <a:gdLst>
              <a:gd name="T0" fmla="*/ 0 w 255"/>
              <a:gd name="T1" fmla="*/ 2147483647 h 271"/>
              <a:gd name="T2" fmla="*/ 0 w 255"/>
              <a:gd name="T3" fmla="*/ 0 h 271"/>
              <a:gd name="T4" fmla="*/ 2147483647 w 255"/>
              <a:gd name="T5" fmla="*/ 0 h 271"/>
              <a:gd name="T6" fmla="*/ 2147483647 w 255"/>
              <a:gd name="T7" fmla="*/ 2147483647 h 271"/>
              <a:gd name="T8" fmla="*/ 0 w 255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4" name="Freeform 78"/>
          <p:cNvSpPr>
            <a:spLocks/>
          </p:cNvSpPr>
          <p:nvPr/>
        </p:nvSpPr>
        <p:spPr bwMode="auto">
          <a:xfrm>
            <a:off x="1166813" y="4286250"/>
            <a:ext cx="393700" cy="414338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5" name="Freeform 79"/>
          <p:cNvSpPr>
            <a:spLocks/>
          </p:cNvSpPr>
          <p:nvPr/>
        </p:nvSpPr>
        <p:spPr bwMode="auto">
          <a:xfrm>
            <a:off x="1165225" y="4286250"/>
            <a:ext cx="404813" cy="427038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6" name="Freeform 80"/>
          <p:cNvSpPr>
            <a:spLocks/>
          </p:cNvSpPr>
          <p:nvPr/>
        </p:nvSpPr>
        <p:spPr bwMode="auto">
          <a:xfrm>
            <a:off x="1166813" y="3686175"/>
            <a:ext cx="393700" cy="414338"/>
          </a:xfrm>
          <a:custGeom>
            <a:avLst/>
            <a:gdLst>
              <a:gd name="T0" fmla="*/ 0 w 248"/>
              <a:gd name="T1" fmla="*/ 2147483647 h 261"/>
              <a:gd name="T2" fmla="*/ 0 w 248"/>
              <a:gd name="T3" fmla="*/ 0 h 261"/>
              <a:gd name="T4" fmla="*/ 2147483647 w 248"/>
              <a:gd name="T5" fmla="*/ 0 h 261"/>
              <a:gd name="T6" fmla="*/ 2147483647 w 248"/>
              <a:gd name="T7" fmla="*/ 2147483647 h 261"/>
              <a:gd name="T8" fmla="*/ 0 w 248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7" name="Freeform 81"/>
          <p:cNvSpPr>
            <a:spLocks/>
          </p:cNvSpPr>
          <p:nvPr/>
        </p:nvSpPr>
        <p:spPr bwMode="auto">
          <a:xfrm>
            <a:off x="1165225" y="3686175"/>
            <a:ext cx="404813" cy="427038"/>
          </a:xfrm>
          <a:custGeom>
            <a:avLst/>
            <a:gdLst>
              <a:gd name="T0" fmla="*/ 0 w 255"/>
              <a:gd name="T1" fmla="*/ 2147483647 h 269"/>
              <a:gd name="T2" fmla="*/ 0 w 255"/>
              <a:gd name="T3" fmla="*/ 0 h 269"/>
              <a:gd name="T4" fmla="*/ 2147483647 w 255"/>
              <a:gd name="T5" fmla="*/ 0 h 269"/>
              <a:gd name="T6" fmla="*/ 2147483647 w 255"/>
              <a:gd name="T7" fmla="*/ 2147483647 h 269"/>
              <a:gd name="T8" fmla="*/ 0 w 255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8" name="Freeform 82"/>
          <p:cNvSpPr>
            <a:spLocks/>
          </p:cNvSpPr>
          <p:nvPr/>
        </p:nvSpPr>
        <p:spPr bwMode="auto">
          <a:xfrm>
            <a:off x="1166813" y="3128963"/>
            <a:ext cx="393700" cy="417512"/>
          </a:xfrm>
          <a:custGeom>
            <a:avLst/>
            <a:gdLst>
              <a:gd name="T0" fmla="*/ 0 w 248"/>
              <a:gd name="T1" fmla="*/ 2147483647 h 263"/>
              <a:gd name="T2" fmla="*/ 0 w 248"/>
              <a:gd name="T3" fmla="*/ 0 h 263"/>
              <a:gd name="T4" fmla="*/ 2147483647 w 248"/>
              <a:gd name="T5" fmla="*/ 0 h 263"/>
              <a:gd name="T6" fmla="*/ 2147483647 w 248"/>
              <a:gd name="T7" fmla="*/ 2147483647 h 263"/>
              <a:gd name="T8" fmla="*/ 0 w 248"/>
              <a:gd name="T9" fmla="*/ 21474836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9" name="Freeform 83"/>
          <p:cNvSpPr>
            <a:spLocks/>
          </p:cNvSpPr>
          <p:nvPr/>
        </p:nvSpPr>
        <p:spPr bwMode="auto">
          <a:xfrm>
            <a:off x="1165225" y="3128963"/>
            <a:ext cx="404813" cy="430212"/>
          </a:xfrm>
          <a:custGeom>
            <a:avLst/>
            <a:gdLst>
              <a:gd name="T0" fmla="*/ 0 w 255"/>
              <a:gd name="T1" fmla="*/ 2147483647 h 271"/>
              <a:gd name="T2" fmla="*/ 0 w 255"/>
              <a:gd name="T3" fmla="*/ 0 h 271"/>
              <a:gd name="T4" fmla="*/ 2147483647 w 255"/>
              <a:gd name="T5" fmla="*/ 0 h 271"/>
              <a:gd name="T6" fmla="*/ 2147483647 w 255"/>
              <a:gd name="T7" fmla="*/ 2147483647 h 271"/>
              <a:gd name="T8" fmla="*/ 0 w 255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0" name="Freeform 84"/>
          <p:cNvSpPr>
            <a:spLocks/>
          </p:cNvSpPr>
          <p:nvPr/>
        </p:nvSpPr>
        <p:spPr bwMode="auto">
          <a:xfrm>
            <a:off x="1166813" y="2544763"/>
            <a:ext cx="393700" cy="415925"/>
          </a:xfrm>
          <a:custGeom>
            <a:avLst/>
            <a:gdLst>
              <a:gd name="T0" fmla="*/ 0 w 248"/>
              <a:gd name="T1" fmla="*/ 2147483647 h 262"/>
              <a:gd name="T2" fmla="*/ 0 w 248"/>
              <a:gd name="T3" fmla="*/ 0 h 262"/>
              <a:gd name="T4" fmla="*/ 2147483647 w 248"/>
              <a:gd name="T5" fmla="*/ 0 h 262"/>
              <a:gd name="T6" fmla="*/ 2147483647 w 248"/>
              <a:gd name="T7" fmla="*/ 2147483647 h 262"/>
              <a:gd name="T8" fmla="*/ 0 w 24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2"/>
              <a:gd name="T17" fmla="*/ 248 w 24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2">
                <a:moveTo>
                  <a:pt x="0" y="261"/>
                </a:moveTo>
                <a:lnTo>
                  <a:pt x="0" y="0"/>
                </a:lnTo>
                <a:lnTo>
                  <a:pt x="247" y="0"/>
                </a:lnTo>
                <a:lnTo>
                  <a:pt x="247" y="261"/>
                </a:lnTo>
                <a:lnTo>
                  <a:pt x="0" y="261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1" name="Freeform 85"/>
          <p:cNvSpPr>
            <a:spLocks/>
          </p:cNvSpPr>
          <p:nvPr/>
        </p:nvSpPr>
        <p:spPr bwMode="auto">
          <a:xfrm>
            <a:off x="1165225" y="2544763"/>
            <a:ext cx="404813" cy="428625"/>
          </a:xfrm>
          <a:custGeom>
            <a:avLst/>
            <a:gdLst>
              <a:gd name="T0" fmla="*/ 0 w 255"/>
              <a:gd name="T1" fmla="*/ 2147483647 h 270"/>
              <a:gd name="T2" fmla="*/ 0 w 255"/>
              <a:gd name="T3" fmla="*/ 0 h 270"/>
              <a:gd name="T4" fmla="*/ 2147483647 w 255"/>
              <a:gd name="T5" fmla="*/ 0 h 270"/>
              <a:gd name="T6" fmla="*/ 2147483647 w 255"/>
              <a:gd name="T7" fmla="*/ 2147483647 h 270"/>
              <a:gd name="T8" fmla="*/ 0 w 255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0"/>
              <a:gd name="T17" fmla="*/ 255 w 255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0">
                <a:moveTo>
                  <a:pt x="0" y="269"/>
                </a:moveTo>
                <a:lnTo>
                  <a:pt x="0" y="0"/>
                </a:lnTo>
                <a:lnTo>
                  <a:pt x="254" y="0"/>
                </a:lnTo>
                <a:lnTo>
                  <a:pt x="254" y="269"/>
                </a:lnTo>
                <a:lnTo>
                  <a:pt x="0" y="26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2" name="Freeform 86"/>
          <p:cNvSpPr>
            <a:spLocks/>
          </p:cNvSpPr>
          <p:nvPr/>
        </p:nvSpPr>
        <p:spPr bwMode="auto">
          <a:xfrm>
            <a:off x="749300" y="5360988"/>
            <a:ext cx="390525" cy="415925"/>
          </a:xfrm>
          <a:custGeom>
            <a:avLst/>
            <a:gdLst>
              <a:gd name="T0" fmla="*/ 0 w 246"/>
              <a:gd name="T1" fmla="*/ 2147483647 h 262"/>
              <a:gd name="T2" fmla="*/ 0 w 246"/>
              <a:gd name="T3" fmla="*/ 0 h 262"/>
              <a:gd name="T4" fmla="*/ 2147483647 w 246"/>
              <a:gd name="T5" fmla="*/ 0 h 262"/>
              <a:gd name="T6" fmla="*/ 2147483647 w 246"/>
              <a:gd name="T7" fmla="*/ 2147483647 h 262"/>
              <a:gd name="T8" fmla="*/ 0 w 246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2"/>
              <a:gd name="T17" fmla="*/ 246 w 246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2">
                <a:moveTo>
                  <a:pt x="0" y="261"/>
                </a:moveTo>
                <a:lnTo>
                  <a:pt x="0" y="0"/>
                </a:lnTo>
                <a:lnTo>
                  <a:pt x="245" y="0"/>
                </a:lnTo>
                <a:lnTo>
                  <a:pt x="245" y="261"/>
                </a:lnTo>
                <a:lnTo>
                  <a:pt x="0" y="261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3" name="Freeform 87"/>
          <p:cNvSpPr>
            <a:spLocks/>
          </p:cNvSpPr>
          <p:nvPr/>
        </p:nvSpPr>
        <p:spPr bwMode="auto">
          <a:xfrm>
            <a:off x="746125" y="5360988"/>
            <a:ext cx="403225" cy="428625"/>
          </a:xfrm>
          <a:custGeom>
            <a:avLst/>
            <a:gdLst>
              <a:gd name="T0" fmla="*/ 0 w 254"/>
              <a:gd name="T1" fmla="*/ 2147483647 h 270"/>
              <a:gd name="T2" fmla="*/ 0 w 254"/>
              <a:gd name="T3" fmla="*/ 0 h 270"/>
              <a:gd name="T4" fmla="*/ 2147483647 w 254"/>
              <a:gd name="T5" fmla="*/ 0 h 270"/>
              <a:gd name="T6" fmla="*/ 2147483647 w 254"/>
              <a:gd name="T7" fmla="*/ 2147483647 h 270"/>
              <a:gd name="T8" fmla="*/ 0 w 254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0"/>
              <a:gd name="T17" fmla="*/ 254 w 254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0">
                <a:moveTo>
                  <a:pt x="0" y="269"/>
                </a:moveTo>
                <a:lnTo>
                  <a:pt x="0" y="0"/>
                </a:lnTo>
                <a:lnTo>
                  <a:pt x="253" y="0"/>
                </a:lnTo>
                <a:lnTo>
                  <a:pt x="253" y="269"/>
                </a:lnTo>
                <a:lnTo>
                  <a:pt x="0" y="26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4" name="Freeform 88"/>
          <p:cNvSpPr>
            <a:spLocks/>
          </p:cNvSpPr>
          <p:nvPr/>
        </p:nvSpPr>
        <p:spPr bwMode="auto">
          <a:xfrm>
            <a:off x="1166813" y="5360988"/>
            <a:ext cx="393700" cy="415925"/>
          </a:xfrm>
          <a:custGeom>
            <a:avLst/>
            <a:gdLst>
              <a:gd name="T0" fmla="*/ 0 w 248"/>
              <a:gd name="T1" fmla="*/ 2147483647 h 262"/>
              <a:gd name="T2" fmla="*/ 0 w 248"/>
              <a:gd name="T3" fmla="*/ 0 h 262"/>
              <a:gd name="T4" fmla="*/ 2147483647 w 248"/>
              <a:gd name="T5" fmla="*/ 0 h 262"/>
              <a:gd name="T6" fmla="*/ 2147483647 w 248"/>
              <a:gd name="T7" fmla="*/ 2147483647 h 262"/>
              <a:gd name="T8" fmla="*/ 0 w 24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2"/>
              <a:gd name="T17" fmla="*/ 248 w 24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2">
                <a:moveTo>
                  <a:pt x="0" y="261"/>
                </a:moveTo>
                <a:lnTo>
                  <a:pt x="0" y="0"/>
                </a:lnTo>
                <a:lnTo>
                  <a:pt x="247" y="0"/>
                </a:lnTo>
                <a:lnTo>
                  <a:pt x="247" y="261"/>
                </a:lnTo>
                <a:lnTo>
                  <a:pt x="0" y="261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5" name="Freeform 89"/>
          <p:cNvSpPr>
            <a:spLocks/>
          </p:cNvSpPr>
          <p:nvPr/>
        </p:nvSpPr>
        <p:spPr bwMode="auto">
          <a:xfrm>
            <a:off x="1165225" y="5360988"/>
            <a:ext cx="404813" cy="428625"/>
          </a:xfrm>
          <a:custGeom>
            <a:avLst/>
            <a:gdLst>
              <a:gd name="T0" fmla="*/ 0 w 255"/>
              <a:gd name="T1" fmla="*/ 2147483647 h 270"/>
              <a:gd name="T2" fmla="*/ 0 w 255"/>
              <a:gd name="T3" fmla="*/ 0 h 270"/>
              <a:gd name="T4" fmla="*/ 2147483647 w 255"/>
              <a:gd name="T5" fmla="*/ 0 h 270"/>
              <a:gd name="T6" fmla="*/ 2147483647 w 255"/>
              <a:gd name="T7" fmla="*/ 2147483647 h 270"/>
              <a:gd name="T8" fmla="*/ 0 w 255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0"/>
              <a:gd name="T17" fmla="*/ 255 w 255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0">
                <a:moveTo>
                  <a:pt x="0" y="269"/>
                </a:moveTo>
                <a:lnTo>
                  <a:pt x="0" y="0"/>
                </a:lnTo>
                <a:lnTo>
                  <a:pt x="254" y="0"/>
                </a:lnTo>
                <a:lnTo>
                  <a:pt x="254" y="269"/>
                </a:lnTo>
                <a:lnTo>
                  <a:pt x="0" y="26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6" name="Text Box 92"/>
          <p:cNvSpPr txBox="1">
            <a:spLocks noChangeArrowheads="1"/>
          </p:cNvSpPr>
          <p:nvPr/>
        </p:nvSpPr>
        <p:spPr bwMode="auto">
          <a:xfrm>
            <a:off x="7878763" y="1882775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31837" name="Oval 93"/>
          <p:cNvSpPr>
            <a:spLocks noChangeArrowheads="1"/>
          </p:cNvSpPr>
          <p:nvPr/>
        </p:nvSpPr>
        <p:spPr bwMode="auto">
          <a:xfrm>
            <a:off x="593725" y="2281238"/>
            <a:ext cx="684213" cy="37846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31838" name="Oval 94"/>
          <p:cNvSpPr>
            <a:spLocks noChangeArrowheads="1"/>
          </p:cNvSpPr>
          <p:nvPr/>
        </p:nvSpPr>
        <p:spPr bwMode="auto">
          <a:xfrm>
            <a:off x="1054100" y="1698625"/>
            <a:ext cx="792163" cy="45720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  <p:bldP spid="31837" grpId="0" animBg="1"/>
      <p:bldP spid="318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53"/>
          <p:cNvGrpSpPr>
            <a:grpSpLocks/>
          </p:cNvGrpSpPr>
          <p:nvPr/>
        </p:nvGrpSpPr>
        <p:grpSpPr bwMode="auto">
          <a:xfrm>
            <a:off x="777875" y="3260725"/>
            <a:ext cx="7424738" cy="2714625"/>
            <a:chOff x="490" y="2054"/>
            <a:chExt cx="4677" cy="1710"/>
          </a:xfrm>
        </p:grpSpPr>
        <p:sp>
          <p:nvSpPr>
            <p:cNvPr id="56334" name="Freeform 2"/>
            <p:cNvSpPr>
              <a:spLocks/>
            </p:cNvSpPr>
            <p:nvPr/>
          </p:nvSpPr>
          <p:spPr bwMode="auto">
            <a:xfrm>
              <a:off x="1947" y="3290"/>
              <a:ext cx="93" cy="24"/>
            </a:xfrm>
            <a:custGeom>
              <a:avLst/>
              <a:gdLst>
                <a:gd name="T0" fmla="*/ 16 w 93"/>
                <a:gd name="T1" fmla="*/ 22 h 24"/>
                <a:gd name="T2" fmla="*/ 35 w 93"/>
                <a:gd name="T3" fmla="*/ 2 h 24"/>
                <a:gd name="T4" fmla="*/ 11 w 93"/>
                <a:gd name="T5" fmla="*/ 2 h 24"/>
                <a:gd name="T6" fmla="*/ 10 w 93"/>
                <a:gd name="T7" fmla="*/ 2 h 24"/>
                <a:gd name="T8" fmla="*/ 8 w 93"/>
                <a:gd name="T9" fmla="*/ 2 h 24"/>
                <a:gd name="T10" fmla="*/ 6 w 93"/>
                <a:gd name="T11" fmla="*/ 2 h 24"/>
                <a:gd name="T12" fmla="*/ 6 w 93"/>
                <a:gd name="T13" fmla="*/ 3 h 24"/>
                <a:gd name="T14" fmla="*/ 5 w 93"/>
                <a:gd name="T15" fmla="*/ 3 h 24"/>
                <a:gd name="T16" fmla="*/ 5 w 93"/>
                <a:gd name="T17" fmla="*/ 5 h 24"/>
                <a:gd name="T18" fmla="*/ 3 w 93"/>
                <a:gd name="T19" fmla="*/ 5 h 24"/>
                <a:gd name="T20" fmla="*/ 3 w 93"/>
                <a:gd name="T21" fmla="*/ 6 h 24"/>
                <a:gd name="T22" fmla="*/ 0 w 93"/>
                <a:gd name="T23" fmla="*/ 5 h 24"/>
                <a:gd name="T24" fmla="*/ 2 w 93"/>
                <a:gd name="T25" fmla="*/ 5 h 24"/>
                <a:gd name="T26" fmla="*/ 2 w 93"/>
                <a:gd name="T27" fmla="*/ 3 h 24"/>
                <a:gd name="T28" fmla="*/ 3 w 93"/>
                <a:gd name="T29" fmla="*/ 3 h 24"/>
                <a:gd name="T30" fmla="*/ 3 w 93"/>
                <a:gd name="T31" fmla="*/ 2 h 24"/>
                <a:gd name="T32" fmla="*/ 5 w 93"/>
                <a:gd name="T33" fmla="*/ 2 h 24"/>
                <a:gd name="T34" fmla="*/ 5 w 93"/>
                <a:gd name="T35" fmla="*/ 1 h 24"/>
                <a:gd name="T36" fmla="*/ 5 w 93"/>
                <a:gd name="T37" fmla="*/ 0 h 24"/>
                <a:gd name="T38" fmla="*/ 6 w 93"/>
                <a:gd name="T39" fmla="*/ 0 h 24"/>
                <a:gd name="T40" fmla="*/ 41 w 93"/>
                <a:gd name="T41" fmla="*/ 0 h 24"/>
                <a:gd name="T42" fmla="*/ 22 w 93"/>
                <a:gd name="T43" fmla="*/ 22 h 24"/>
                <a:gd name="T44" fmla="*/ 16 w 93"/>
                <a:gd name="T45" fmla="*/ 22 h 24"/>
                <a:gd name="T46" fmla="*/ 78 w 93"/>
                <a:gd name="T47" fmla="*/ 0 h 24"/>
                <a:gd name="T48" fmla="*/ 82 w 93"/>
                <a:gd name="T49" fmla="*/ 0 h 24"/>
                <a:gd name="T50" fmla="*/ 82 w 93"/>
                <a:gd name="T51" fmla="*/ 16 h 24"/>
                <a:gd name="T52" fmla="*/ 92 w 93"/>
                <a:gd name="T53" fmla="*/ 16 h 24"/>
                <a:gd name="T54" fmla="*/ 92 w 93"/>
                <a:gd name="T55" fmla="*/ 18 h 24"/>
                <a:gd name="T56" fmla="*/ 82 w 93"/>
                <a:gd name="T57" fmla="*/ 18 h 24"/>
                <a:gd name="T58" fmla="*/ 84 w 93"/>
                <a:gd name="T59" fmla="*/ 23 h 24"/>
                <a:gd name="T60" fmla="*/ 75 w 93"/>
                <a:gd name="T61" fmla="*/ 23 h 24"/>
                <a:gd name="T62" fmla="*/ 75 w 93"/>
                <a:gd name="T63" fmla="*/ 18 h 24"/>
                <a:gd name="T64" fmla="*/ 48 w 93"/>
                <a:gd name="T65" fmla="*/ 17 h 24"/>
                <a:gd name="T66" fmla="*/ 48 w 93"/>
                <a:gd name="T67" fmla="*/ 15 h 24"/>
                <a:gd name="T68" fmla="*/ 78 w 93"/>
                <a:gd name="T69" fmla="*/ 0 h 24"/>
                <a:gd name="T70" fmla="*/ 75 w 93"/>
                <a:gd name="T71" fmla="*/ 3 h 24"/>
                <a:gd name="T72" fmla="*/ 52 w 93"/>
                <a:gd name="T73" fmla="*/ 15 h 24"/>
                <a:gd name="T74" fmla="*/ 75 w 93"/>
                <a:gd name="T75" fmla="*/ 16 h 24"/>
                <a:gd name="T76" fmla="*/ 75 w 93"/>
                <a:gd name="T77" fmla="*/ 3 h 24"/>
                <a:gd name="T78" fmla="*/ 16 w 93"/>
                <a:gd name="T79" fmla="*/ 22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24"/>
                <a:gd name="T122" fmla="*/ 93 w 93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24">
                  <a:moveTo>
                    <a:pt x="16" y="22"/>
                  </a:moveTo>
                  <a:lnTo>
                    <a:pt x="35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41" y="0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75" y="23"/>
                  </a:lnTo>
                  <a:lnTo>
                    <a:pt x="75" y="18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78" y="0"/>
                  </a:lnTo>
                  <a:lnTo>
                    <a:pt x="75" y="3"/>
                  </a:lnTo>
                  <a:lnTo>
                    <a:pt x="52" y="15"/>
                  </a:lnTo>
                  <a:lnTo>
                    <a:pt x="75" y="16"/>
                  </a:lnTo>
                  <a:lnTo>
                    <a:pt x="75" y="3"/>
                  </a:lnTo>
                  <a:lnTo>
                    <a:pt x="16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Freeform 3"/>
            <p:cNvSpPr>
              <a:spLocks/>
            </p:cNvSpPr>
            <p:nvPr/>
          </p:nvSpPr>
          <p:spPr bwMode="auto">
            <a:xfrm>
              <a:off x="490" y="2957"/>
              <a:ext cx="421" cy="66"/>
            </a:xfrm>
            <a:custGeom>
              <a:avLst/>
              <a:gdLst>
                <a:gd name="T0" fmla="*/ 0 w 421"/>
                <a:gd name="T1" fmla="*/ 41 h 66"/>
                <a:gd name="T2" fmla="*/ 54 w 421"/>
                <a:gd name="T3" fmla="*/ 0 h 66"/>
                <a:gd name="T4" fmla="*/ 420 w 421"/>
                <a:gd name="T5" fmla="*/ 0 h 66"/>
                <a:gd name="T6" fmla="*/ 331 w 421"/>
                <a:gd name="T7" fmla="*/ 65 h 66"/>
                <a:gd name="T8" fmla="*/ 0 w 421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6"/>
                <a:gd name="T17" fmla="*/ 421 w 42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6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Freeform 4"/>
            <p:cNvSpPr>
              <a:spLocks/>
            </p:cNvSpPr>
            <p:nvPr/>
          </p:nvSpPr>
          <p:spPr bwMode="auto">
            <a:xfrm>
              <a:off x="490" y="2957"/>
              <a:ext cx="432" cy="76"/>
            </a:xfrm>
            <a:custGeom>
              <a:avLst/>
              <a:gdLst>
                <a:gd name="T0" fmla="*/ 0 w 432"/>
                <a:gd name="T1" fmla="*/ 47 h 76"/>
                <a:gd name="T2" fmla="*/ 55 w 432"/>
                <a:gd name="T3" fmla="*/ 0 h 76"/>
                <a:gd name="T4" fmla="*/ 431 w 432"/>
                <a:gd name="T5" fmla="*/ 0 h 76"/>
                <a:gd name="T6" fmla="*/ 340 w 432"/>
                <a:gd name="T7" fmla="*/ 75 h 76"/>
                <a:gd name="T8" fmla="*/ 0 w 432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6"/>
                <a:gd name="T17" fmla="*/ 432 w 43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6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Freeform 5"/>
            <p:cNvSpPr>
              <a:spLocks/>
            </p:cNvSpPr>
            <p:nvPr/>
          </p:nvSpPr>
          <p:spPr bwMode="auto">
            <a:xfrm>
              <a:off x="797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Freeform 6"/>
            <p:cNvSpPr>
              <a:spLocks/>
            </p:cNvSpPr>
            <p:nvPr/>
          </p:nvSpPr>
          <p:spPr bwMode="auto">
            <a:xfrm>
              <a:off x="797" y="2957"/>
              <a:ext cx="125" cy="387"/>
            </a:xfrm>
            <a:custGeom>
              <a:avLst/>
              <a:gdLst>
                <a:gd name="T0" fmla="*/ 66 w 125"/>
                <a:gd name="T1" fmla="*/ 386 h 387"/>
                <a:gd name="T2" fmla="*/ 0 w 125"/>
                <a:gd name="T3" fmla="*/ 105 h 387"/>
                <a:gd name="T4" fmla="*/ 124 w 125"/>
                <a:gd name="T5" fmla="*/ 0 h 387"/>
                <a:gd name="T6" fmla="*/ 124 w 125"/>
                <a:gd name="T7" fmla="*/ 345 h 387"/>
                <a:gd name="T8" fmla="*/ 66 w 125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7"/>
                <a:gd name="T17" fmla="*/ 125 w 125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7">
                  <a:moveTo>
                    <a:pt x="66" y="386"/>
                  </a:moveTo>
                  <a:lnTo>
                    <a:pt x="0" y="105"/>
                  </a:lnTo>
                  <a:lnTo>
                    <a:pt x="124" y="0"/>
                  </a:lnTo>
                  <a:lnTo>
                    <a:pt x="124" y="345"/>
                  </a:lnTo>
                  <a:lnTo>
                    <a:pt x="66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Freeform 7"/>
            <p:cNvSpPr>
              <a:spLocks/>
            </p:cNvSpPr>
            <p:nvPr/>
          </p:nvSpPr>
          <p:spPr bwMode="auto">
            <a:xfrm>
              <a:off x="490" y="2529"/>
              <a:ext cx="421" cy="65"/>
            </a:xfrm>
            <a:custGeom>
              <a:avLst/>
              <a:gdLst>
                <a:gd name="T0" fmla="*/ 0 w 421"/>
                <a:gd name="T1" fmla="*/ 41 h 65"/>
                <a:gd name="T2" fmla="*/ 54 w 421"/>
                <a:gd name="T3" fmla="*/ 0 h 65"/>
                <a:gd name="T4" fmla="*/ 420 w 421"/>
                <a:gd name="T5" fmla="*/ 0 h 65"/>
                <a:gd name="T6" fmla="*/ 331 w 421"/>
                <a:gd name="T7" fmla="*/ 64 h 65"/>
                <a:gd name="T8" fmla="*/ 0 w 421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5"/>
                <a:gd name="T17" fmla="*/ 421 w 42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5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Freeform 8"/>
            <p:cNvSpPr>
              <a:spLocks/>
            </p:cNvSpPr>
            <p:nvPr/>
          </p:nvSpPr>
          <p:spPr bwMode="auto">
            <a:xfrm>
              <a:off x="490" y="2529"/>
              <a:ext cx="432" cy="74"/>
            </a:xfrm>
            <a:custGeom>
              <a:avLst/>
              <a:gdLst>
                <a:gd name="T0" fmla="*/ 0 w 432"/>
                <a:gd name="T1" fmla="*/ 47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Freeform 9"/>
            <p:cNvSpPr>
              <a:spLocks/>
            </p:cNvSpPr>
            <p:nvPr/>
          </p:nvSpPr>
          <p:spPr bwMode="auto">
            <a:xfrm>
              <a:off x="797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Freeform 10"/>
            <p:cNvSpPr>
              <a:spLocks/>
            </p:cNvSpPr>
            <p:nvPr/>
          </p:nvSpPr>
          <p:spPr bwMode="auto">
            <a:xfrm>
              <a:off x="797" y="2529"/>
              <a:ext cx="125" cy="385"/>
            </a:xfrm>
            <a:custGeom>
              <a:avLst/>
              <a:gdLst>
                <a:gd name="T0" fmla="*/ 66 w 125"/>
                <a:gd name="T1" fmla="*/ 384 h 385"/>
                <a:gd name="T2" fmla="*/ 0 w 125"/>
                <a:gd name="T3" fmla="*/ 103 h 385"/>
                <a:gd name="T4" fmla="*/ 124 w 125"/>
                <a:gd name="T5" fmla="*/ 0 h 385"/>
                <a:gd name="T6" fmla="*/ 124 w 125"/>
                <a:gd name="T7" fmla="*/ 343 h 385"/>
                <a:gd name="T8" fmla="*/ 66 w 125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5"/>
                <a:gd name="T17" fmla="*/ 125 w 12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5">
                  <a:moveTo>
                    <a:pt x="66" y="384"/>
                  </a:moveTo>
                  <a:lnTo>
                    <a:pt x="0" y="103"/>
                  </a:lnTo>
                  <a:lnTo>
                    <a:pt x="124" y="0"/>
                  </a:lnTo>
                  <a:lnTo>
                    <a:pt x="124" y="343"/>
                  </a:lnTo>
                  <a:lnTo>
                    <a:pt x="66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Freeform 11"/>
            <p:cNvSpPr>
              <a:spLocks/>
            </p:cNvSpPr>
            <p:nvPr/>
          </p:nvSpPr>
          <p:spPr bwMode="auto">
            <a:xfrm>
              <a:off x="490" y="2054"/>
              <a:ext cx="421" cy="64"/>
            </a:xfrm>
            <a:custGeom>
              <a:avLst/>
              <a:gdLst>
                <a:gd name="T0" fmla="*/ 0 w 421"/>
                <a:gd name="T1" fmla="*/ 42 h 64"/>
                <a:gd name="T2" fmla="*/ 54 w 421"/>
                <a:gd name="T3" fmla="*/ 0 h 64"/>
                <a:gd name="T4" fmla="*/ 420 w 421"/>
                <a:gd name="T5" fmla="*/ 0 h 64"/>
                <a:gd name="T6" fmla="*/ 331 w 421"/>
                <a:gd name="T7" fmla="*/ 63 h 64"/>
                <a:gd name="T8" fmla="*/ 0 w 421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4"/>
                <a:gd name="T17" fmla="*/ 421 w 42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4">
                  <a:moveTo>
                    <a:pt x="0" y="42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Freeform 12"/>
            <p:cNvSpPr>
              <a:spLocks/>
            </p:cNvSpPr>
            <p:nvPr/>
          </p:nvSpPr>
          <p:spPr bwMode="auto">
            <a:xfrm>
              <a:off x="490" y="2054"/>
              <a:ext cx="432" cy="74"/>
            </a:xfrm>
            <a:custGeom>
              <a:avLst/>
              <a:gdLst>
                <a:gd name="T0" fmla="*/ 0 w 432"/>
                <a:gd name="T1" fmla="*/ 49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9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Freeform 13"/>
            <p:cNvSpPr>
              <a:spLocks/>
            </p:cNvSpPr>
            <p:nvPr/>
          </p:nvSpPr>
          <p:spPr bwMode="auto">
            <a:xfrm>
              <a:off x="797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Freeform 14"/>
            <p:cNvSpPr>
              <a:spLocks/>
            </p:cNvSpPr>
            <p:nvPr/>
          </p:nvSpPr>
          <p:spPr bwMode="auto">
            <a:xfrm>
              <a:off x="797" y="2054"/>
              <a:ext cx="125" cy="386"/>
            </a:xfrm>
            <a:custGeom>
              <a:avLst/>
              <a:gdLst>
                <a:gd name="T0" fmla="*/ 66 w 125"/>
                <a:gd name="T1" fmla="*/ 385 h 386"/>
                <a:gd name="T2" fmla="*/ 0 w 125"/>
                <a:gd name="T3" fmla="*/ 104 h 386"/>
                <a:gd name="T4" fmla="*/ 124 w 125"/>
                <a:gd name="T5" fmla="*/ 0 h 386"/>
                <a:gd name="T6" fmla="*/ 124 w 125"/>
                <a:gd name="T7" fmla="*/ 344 h 386"/>
                <a:gd name="T8" fmla="*/ 66 w 125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6"/>
                <a:gd name="T17" fmla="*/ 125 w 125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6">
                  <a:moveTo>
                    <a:pt x="66" y="385"/>
                  </a:moveTo>
                  <a:lnTo>
                    <a:pt x="0" y="104"/>
                  </a:lnTo>
                  <a:lnTo>
                    <a:pt x="124" y="0"/>
                  </a:lnTo>
                  <a:lnTo>
                    <a:pt x="124" y="344"/>
                  </a:lnTo>
                  <a:lnTo>
                    <a:pt x="66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Freeform 15"/>
            <p:cNvSpPr>
              <a:spLocks/>
            </p:cNvSpPr>
            <p:nvPr/>
          </p:nvSpPr>
          <p:spPr bwMode="auto">
            <a:xfrm>
              <a:off x="959" y="2957"/>
              <a:ext cx="423" cy="66"/>
            </a:xfrm>
            <a:custGeom>
              <a:avLst/>
              <a:gdLst>
                <a:gd name="T0" fmla="*/ 0 w 423"/>
                <a:gd name="T1" fmla="*/ 41 h 66"/>
                <a:gd name="T2" fmla="*/ 54 w 423"/>
                <a:gd name="T3" fmla="*/ 0 h 66"/>
                <a:gd name="T4" fmla="*/ 422 w 423"/>
                <a:gd name="T5" fmla="*/ 0 h 66"/>
                <a:gd name="T6" fmla="*/ 334 w 423"/>
                <a:gd name="T7" fmla="*/ 65 h 66"/>
                <a:gd name="T8" fmla="*/ 0 w 423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6"/>
                <a:gd name="T17" fmla="*/ 423 w 42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6">
                  <a:moveTo>
                    <a:pt x="0" y="41"/>
                  </a:moveTo>
                  <a:lnTo>
                    <a:pt x="54" y="0"/>
                  </a:lnTo>
                  <a:lnTo>
                    <a:pt x="422" y="0"/>
                  </a:lnTo>
                  <a:lnTo>
                    <a:pt x="334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Freeform 16"/>
            <p:cNvSpPr>
              <a:spLocks/>
            </p:cNvSpPr>
            <p:nvPr/>
          </p:nvSpPr>
          <p:spPr bwMode="auto">
            <a:xfrm>
              <a:off x="959" y="2957"/>
              <a:ext cx="433" cy="76"/>
            </a:xfrm>
            <a:custGeom>
              <a:avLst/>
              <a:gdLst>
                <a:gd name="T0" fmla="*/ 0 w 433"/>
                <a:gd name="T1" fmla="*/ 47 h 76"/>
                <a:gd name="T2" fmla="*/ 56 w 433"/>
                <a:gd name="T3" fmla="*/ 0 h 76"/>
                <a:gd name="T4" fmla="*/ 432 w 433"/>
                <a:gd name="T5" fmla="*/ 0 h 76"/>
                <a:gd name="T6" fmla="*/ 342 w 433"/>
                <a:gd name="T7" fmla="*/ 75 h 76"/>
                <a:gd name="T8" fmla="*/ 0 w 433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6"/>
                <a:gd name="T17" fmla="*/ 433 w 43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6">
                  <a:moveTo>
                    <a:pt x="0" y="47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Freeform 17"/>
            <p:cNvSpPr>
              <a:spLocks/>
            </p:cNvSpPr>
            <p:nvPr/>
          </p:nvSpPr>
          <p:spPr bwMode="auto">
            <a:xfrm>
              <a:off x="1266" y="2957"/>
              <a:ext cx="116" cy="377"/>
            </a:xfrm>
            <a:custGeom>
              <a:avLst/>
              <a:gdLst>
                <a:gd name="T0" fmla="*/ 62 w 116"/>
                <a:gd name="T1" fmla="*/ 376 h 377"/>
                <a:gd name="T2" fmla="*/ 0 w 116"/>
                <a:gd name="T3" fmla="*/ 102 h 377"/>
                <a:gd name="T4" fmla="*/ 115 w 116"/>
                <a:gd name="T5" fmla="*/ 0 h 377"/>
                <a:gd name="T6" fmla="*/ 115 w 116"/>
                <a:gd name="T7" fmla="*/ 336 h 377"/>
                <a:gd name="T8" fmla="*/ 62 w 116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7"/>
                <a:gd name="T17" fmla="*/ 116 w 116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7">
                  <a:moveTo>
                    <a:pt x="62" y="376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6"/>
                  </a:lnTo>
                  <a:lnTo>
                    <a:pt x="62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Freeform 18"/>
            <p:cNvSpPr>
              <a:spLocks/>
            </p:cNvSpPr>
            <p:nvPr/>
          </p:nvSpPr>
          <p:spPr bwMode="auto">
            <a:xfrm>
              <a:off x="1266" y="2957"/>
              <a:ext cx="126" cy="387"/>
            </a:xfrm>
            <a:custGeom>
              <a:avLst/>
              <a:gdLst>
                <a:gd name="T0" fmla="*/ 68 w 126"/>
                <a:gd name="T1" fmla="*/ 386 h 387"/>
                <a:gd name="T2" fmla="*/ 0 w 126"/>
                <a:gd name="T3" fmla="*/ 105 h 387"/>
                <a:gd name="T4" fmla="*/ 125 w 126"/>
                <a:gd name="T5" fmla="*/ 0 h 387"/>
                <a:gd name="T6" fmla="*/ 125 w 126"/>
                <a:gd name="T7" fmla="*/ 345 h 387"/>
                <a:gd name="T8" fmla="*/ 68 w 126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7"/>
                <a:gd name="T17" fmla="*/ 126 w 126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7">
                  <a:moveTo>
                    <a:pt x="68" y="386"/>
                  </a:moveTo>
                  <a:lnTo>
                    <a:pt x="0" y="105"/>
                  </a:lnTo>
                  <a:lnTo>
                    <a:pt x="125" y="0"/>
                  </a:lnTo>
                  <a:lnTo>
                    <a:pt x="125" y="345"/>
                  </a:lnTo>
                  <a:lnTo>
                    <a:pt x="68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Freeform 19"/>
            <p:cNvSpPr>
              <a:spLocks/>
            </p:cNvSpPr>
            <p:nvPr/>
          </p:nvSpPr>
          <p:spPr bwMode="auto">
            <a:xfrm>
              <a:off x="959" y="2529"/>
              <a:ext cx="423" cy="65"/>
            </a:xfrm>
            <a:custGeom>
              <a:avLst/>
              <a:gdLst>
                <a:gd name="T0" fmla="*/ 0 w 423"/>
                <a:gd name="T1" fmla="*/ 41 h 65"/>
                <a:gd name="T2" fmla="*/ 54 w 423"/>
                <a:gd name="T3" fmla="*/ 0 h 65"/>
                <a:gd name="T4" fmla="*/ 422 w 423"/>
                <a:gd name="T5" fmla="*/ 0 h 65"/>
                <a:gd name="T6" fmla="*/ 334 w 423"/>
                <a:gd name="T7" fmla="*/ 64 h 65"/>
                <a:gd name="T8" fmla="*/ 0 w 423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5"/>
                <a:gd name="T17" fmla="*/ 423 w 423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5">
                  <a:moveTo>
                    <a:pt x="0" y="41"/>
                  </a:moveTo>
                  <a:lnTo>
                    <a:pt x="54" y="0"/>
                  </a:lnTo>
                  <a:lnTo>
                    <a:pt x="422" y="0"/>
                  </a:lnTo>
                  <a:lnTo>
                    <a:pt x="334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Freeform 20"/>
            <p:cNvSpPr>
              <a:spLocks/>
            </p:cNvSpPr>
            <p:nvPr/>
          </p:nvSpPr>
          <p:spPr bwMode="auto">
            <a:xfrm>
              <a:off x="959" y="2529"/>
              <a:ext cx="433" cy="74"/>
            </a:xfrm>
            <a:custGeom>
              <a:avLst/>
              <a:gdLst>
                <a:gd name="T0" fmla="*/ 0 w 433"/>
                <a:gd name="T1" fmla="*/ 47 h 74"/>
                <a:gd name="T2" fmla="*/ 56 w 433"/>
                <a:gd name="T3" fmla="*/ 0 h 74"/>
                <a:gd name="T4" fmla="*/ 432 w 433"/>
                <a:gd name="T5" fmla="*/ 0 h 74"/>
                <a:gd name="T6" fmla="*/ 342 w 433"/>
                <a:gd name="T7" fmla="*/ 73 h 74"/>
                <a:gd name="T8" fmla="*/ 0 w 433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7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Freeform 21"/>
            <p:cNvSpPr>
              <a:spLocks/>
            </p:cNvSpPr>
            <p:nvPr/>
          </p:nvSpPr>
          <p:spPr bwMode="auto">
            <a:xfrm>
              <a:off x="1266" y="2529"/>
              <a:ext cx="116" cy="375"/>
            </a:xfrm>
            <a:custGeom>
              <a:avLst/>
              <a:gdLst>
                <a:gd name="T0" fmla="*/ 62 w 116"/>
                <a:gd name="T1" fmla="*/ 374 h 375"/>
                <a:gd name="T2" fmla="*/ 0 w 116"/>
                <a:gd name="T3" fmla="*/ 100 h 375"/>
                <a:gd name="T4" fmla="*/ 115 w 116"/>
                <a:gd name="T5" fmla="*/ 0 h 375"/>
                <a:gd name="T6" fmla="*/ 115 w 116"/>
                <a:gd name="T7" fmla="*/ 334 h 375"/>
                <a:gd name="T8" fmla="*/ 62 w 116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5"/>
                <a:gd name="T17" fmla="*/ 116 w 11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5">
                  <a:moveTo>
                    <a:pt x="62" y="374"/>
                  </a:moveTo>
                  <a:lnTo>
                    <a:pt x="0" y="100"/>
                  </a:lnTo>
                  <a:lnTo>
                    <a:pt x="115" y="0"/>
                  </a:lnTo>
                  <a:lnTo>
                    <a:pt x="115" y="334"/>
                  </a:lnTo>
                  <a:lnTo>
                    <a:pt x="62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Freeform 22"/>
            <p:cNvSpPr>
              <a:spLocks/>
            </p:cNvSpPr>
            <p:nvPr/>
          </p:nvSpPr>
          <p:spPr bwMode="auto">
            <a:xfrm>
              <a:off x="1266" y="2529"/>
              <a:ext cx="126" cy="385"/>
            </a:xfrm>
            <a:custGeom>
              <a:avLst/>
              <a:gdLst>
                <a:gd name="T0" fmla="*/ 68 w 126"/>
                <a:gd name="T1" fmla="*/ 384 h 385"/>
                <a:gd name="T2" fmla="*/ 0 w 126"/>
                <a:gd name="T3" fmla="*/ 103 h 385"/>
                <a:gd name="T4" fmla="*/ 125 w 126"/>
                <a:gd name="T5" fmla="*/ 0 h 385"/>
                <a:gd name="T6" fmla="*/ 125 w 126"/>
                <a:gd name="T7" fmla="*/ 343 h 385"/>
                <a:gd name="T8" fmla="*/ 68 w 126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5"/>
                <a:gd name="T17" fmla="*/ 126 w 126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5">
                  <a:moveTo>
                    <a:pt x="68" y="384"/>
                  </a:moveTo>
                  <a:lnTo>
                    <a:pt x="0" y="103"/>
                  </a:lnTo>
                  <a:lnTo>
                    <a:pt x="125" y="0"/>
                  </a:lnTo>
                  <a:lnTo>
                    <a:pt x="125" y="343"/>
                  </a:lnTo>
                  <a:lnTo>
                    <a:pt x="68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23"/>
            <p:cNvSpPr>
              <a:spLocks/>
            </p:cNvSpPr>
            <p:nvPr/>
          </p:nvSpPr>
          <p:spPr bwMode="auto">
            <a:xfrm>
              <a:off x="959" y="2054"/>
              <a:ext cx="423" cy="64"/>
            </a:xfrm>
            <a:custGeom>
              <a:avLst/>
              <a:gdLst>
                <a:gd name="T0" fmla="*/ 0 w 423"/>
                <a:gd name="T1" fmla="*/ 42 h 64"/>
                <a:gd name="T2" fmla="*/ 54 w 423"/>
                <a:gd name="T3" fmla="*/ 0 h 64"/>
                <a:gd name="T4" fmla="*/ 422 w 423"/>
                <a:gd name="T5" fmla="*/ 0 h 64"/>
                <a:gd name="T6" fmla="*/ 334 w 423"/>
                <a:gd name="T7" fmla="*/ 63 h 64"/>
                <a:gd name="T8" fmla="*/ 0 w 423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4"/>
                <a:gd name="T17" fmla="*/ 423 w 42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4">
                  <a:moveTo>
                    <a:pt x="0" y="42"/>
                  </a:moveTo>
                  <a:lnTo>
                    <a:pt x="54" y="0"/>
                  </a:lnTo>
                  <a:lnTo>
                    <a:pt x="422" y="0"/>
                  </a:lnTo>
                  <a:lnTo>
                    <a:pt x="334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24"/>
            <p:cNvSpPr>
              <a:spLocks/>
            </p:cNvSpPr>
            <p:nvPr/>
          </p:nvSpPr>
          <p:spPr bwMode="auto">
            <a:xfrm>
              <a:off x="959" y="2054"/>
              <a:ext cx="433" cy="74"/>
            </a:xfrm>
            <a:custGeom>
              <a:avLst/>
              <a:gdLst>
                <a:gd name="T0" fmla="*/ 0 w 433"/>
                <a:gd name="T1" fmla="*/ 49 h 74"/>
                <a:gd name="T2" fmla="*/ 56 w 433"/>
                <a:gd name="T3" fmla="*/ 0 h 74"/>
                <a:gd name="T4" fmla="*/ 432 w 433"/>
                <a:gd name="T5" fmla="*/ 0 h 74"/>
                <a:gd name="T6" fmla="*/ 342 w 433"/>
                <a:gd name="T7" fmla="*/ 73 h 74"/>
                <a:gd name="T8" fmla="*/ 0 w 433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9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25"/>
            <p:cNvSpPr>
              <a:spLocks/>
            </p:cNvSpPr>
            <p:nvPr/>
          </p:nvSpPr>
          <p:spPr bwMode="auto">
            <a:xfrm>
              <a:off x="1266" y="2054"/>
              <a:ext cx="116" cy="376"/>
            </a:xfrm>
            <a:custGeom>
              <a:avLst/>
              <a:gdLst>
                <a:gd name="T0" fmla="*/ 62 w 116"/>
                <a:gd name="T1" fmla="*/ 375 h 376"/>
                <a:gd name="T2" fmla="*/ 0 w 116"/>
                <a:gd name="T3" fmla="*/ 102 h 376"/>
                <a:gd name="T4" fmla="*/ 115 w 116"/>
                <a:gd name="T5" fmla="*/ 0 h 376"/>
                <a:gd name="T6" fmla="*/ 115 w 116"/>
                <a:gd name="T7" fmla="*/ 335 h 376"/>
                <a:gd name="T8" fmla="*/ 62 w 116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6"/>
                <a:gd name="T17" fmla="*/ 116 w 11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6">
                  <a:moveTo>
                    <a:pt x="62" y="375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5"/>
                  </a:lnTo>
                  <a:lnTo>
                    <a:pt x="62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26"/>
            <p:cNvSpPr>
              <a:spLocks/>
            </p:cNvSpPr>
            <p:nvPr/>
          </p:nvSpPr>
          <p:spPr bwMode="auto">
            <a:xfrm>
              <a:off x="1266" y="2054"/>
              <a:ext cx="126" cy="386"/>
            </a:xfrm>
            <a:custGeom>
              <a:avLst/>
              <a:gdLst>
                <a:gd name="T0" fmla="*/ 68 w 126"/>
                <a:gd name="T1" fmla="*/ 385 h 386"/>
                <a:gd name="T2" fmla="*/ 0 w 126"/>
                <a:gd name="T3" fmla="*/ 104 h 386"/>
                <a:gd name="T4" fmla="*/ 125 w 126"/>
                <a:gd name="T5" fmla="*/ 0 h 386"/>
                <a:gd name="T6" fmla="*/ 125 w 126"/>
                <a:gd name="T7" fmla="*/ 344 h 386"/>
                <a:gd name="T8" fmla="*/ 68 w 126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6"/>
                <a:gd name="T17" fmla="*/ 126 w 12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6">
                  <a:moveTo>
                    <a:pt x="68" y="385"/>
                  </a:moveTo>
                  <a:lnTo>
                    <a:pt x="0" y="104"/>
                  </a:lnTo>
                  <a:lnTo>
                    <a:pt x="125" y="0"/>
                  </a:lnTo>
                  <a:lnTo>
                    <a:pt x="125" y="344"/>
                  </a:lnTo>
                  <a:lnTo>
                    <a:pt x="68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Freeform 27"/>
            <p:cNvSpPr>
              <a:spLocks/>
            </p:cNvSpPr>
            <p:nvPr/>
          </p:nvSpPr>
          <p:spPr bwMode="auto">
            <a:xfrm>
              <a:off x="1431" y="2957"/>
              <a:ext cx="421" cy="66"/>
            </a:xfrm>
            <a:custGeom>
              <a:avLst/>
              <a:gdLst>
                <a:gd name="T0" fmla="*/ 0 w 421"/>
                <a:gd name="T1" fmla="*/ 41 h 66"/>
                <a:gd name="T2" fmla="*/ 54 w 421"/>
                <a:gd name="T3" fmla="*/ 0 h 66"/>
                <a:gd name="T4" fmla="*/ 420 w 421"/>
                <a:gd name="T5" fmla="*/ 0 h 66"/>
                <a:gd name="T6" fmla="*/ 331 w 421"/>
                <a:gd name="T7" fmla="*/ 65 h 66"/>
                <a:gd name="T8" fmla="*/ 0 w 421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6"/>
                <a:gd name="T17" fmla="*/ 421 w 42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6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Freeform 28"/>
            <p:cNvSpPr>
              <a:spLocks/>
            </p:cNvSpPr>
            <p:nvPr/>
          </p:nvSpPr>
          <p:spPr bwMode="auto">
            <a:xfrm>
              <a:off x="1431" y="2957"/>
              <a:ext cx="431" cy="76"/>
            </a:xfrm>
            <a:custGeom>
              <a:avLst/>
              <a:gdLst>
                <a:gd name="T0" fmla="*/ 0 w 431"/>
                <a:gd name="T1" fmla="*/ 47 h 76"/>
                <a:gd name="T2" fmla="*/ 55 w 431"/>
                <a:gd name="T3" fmla="*/ 0 h 76"/>
                <a:gd name="T4" fmla="*/ 430 w 431"/>
                <a:gd name="T5" fmla="*/ 0 h 76"/>
                <a:gd name="T6" fmla="*/ 339 w 431"/>
                <a:gd name="T7" fmla="*/ 75 h 76"/>
                <a:gd name="T8" fmla="*/ 0 w 431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76"/>
                <a:gd name="T17" fmla="*/ 431 w 43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76">
                  <a:moveTo>
                    <a:pt x="0" y="47"/>
                  </a:moveTo>
                  <a:lnTo>
                    <a:pt x="55" y="0"/>
                  </a:lnTo>
                  <a:lnTo>
                    <a:pt x="430" y="0"/>
                  </a:lnTo>
                  <a:lnTo>
                    <a:pt x="339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Freeform 29"/>
            <p:cNvSpPr>
              <a:spLocks/>
            </p:cNvSpPr>
            <p:nvPr/>
          </p:nvSpPr>
          <p:spPr bwMode="auto">
            <a:xfrm>
              <a:off x="1738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30"/>
            <p:cNvSpPr>
              <a:spLocks/>
            </p:cNvSpPr>
            <p:nvPr/>
          </p:nvSpPr>
          <p:spPr bwMode="auto">
            <a:xfrm>
              <a:off x="1738" y="2957"/>
              <a:ext cx="124" cy="387"/>
            </a:xfrm>
            <a:custGeom>
              <a:avLst/>
              <a:gdLst>
                <a:gd name="T0" fmla="*/ 66 w 124"/>
                <a:gd name="T1" fmla="*/ 386 h 387"/>
                <a:gd name="T2" fmla="*/ 0 w 124"/>
                <a:gd name="T3" fmla="*/ 105 h 387"/>
                <a:gd name="T4" fmla="*/ 123 w 124"/>
                <a:gd name="T5" fmla="*/ 0 h 387"/>
                <a:gd name="T6" fmla="*/ 123 w 124"/>
                <a:gd name="T7" fmla="*/ 345 h 387"/>
                <a:gd name="T8" fmla="*/ 66 w 124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7"/>
                <a:gd name="T17" fmla="*/ 124 w 124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7">
                  <a:moveTo>
                    <a:pt x="66" y="386"/>
                  </a:moveTo>
                  <a:lnTo>
                    <a:pt x="0" y="105"/>
                  </a:lnTo>
                  <a:lnTo>
                    <a:pt x="123" y="0"/>
                  </a:lnTo>
                  <a:lnTo>
                    <a:pt x="123" y="345"/>
                  </a:lnTo>
                  <a:lnTo>
                    <a:pt x="66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31"/>
            <p:cNvSpPr>
              <a:spLocks/>
            </p:cNvSpPr>
            <p:nvPr/>
          </p:nvSpPr>
          <p:spPr bwMode="auto">
            <a:xfrm>
              <a:off x="1431" y="2529"/>
              <a:ext cx="421" cy="65"/>
            </a:xfrm>
            <a:custGeom>
              <a:avLst/>
              <a:gdLst>
                <a:gd name="T0" fmla="*/ 0 w 421"/>
                <a:gd name="T1" fmla="*/ 41 h 65"/>
                <a:gd name="T2" fmla="*/ 54 w 421"/>
                <a:gd name="T3" fmla="*/ 0 h 65"/>
                <a:gd name="T4" fmla="*/ 420 w 421"/>
                <a:gd name="T5" fmla="*/ 0 h 65"/>
                <a:gd name="T6" fmla="*/ 331 w 421"/>
                <a:gd name="T7" fmla="*/ 64 h 65"/>
                <a:gd name="T8" fmla="*/ 0 w 421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5"/>
                <a:gd name="T17" fmla="*/ 421 w 42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5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32"/>
            <p:cNvSpPr>
              <a:spLocks/>
            </p:cNvSpPr>
            <p:nvPr/>
          </p:nvSpPr>
          <p:spPr bwMode="auto">
            <a:xfrm>
              <a:off x="1431" y="2529"/>
              <a:ext cx="431" cy="74"/>
            </a:xfrm>
            <a:custGeom>
              <a:avLst/>
              <a:gdLst>
                <a:gd name="T0" fmla="*/ 0 w 431"/>
                <a:gd name="T1" fmla="*/ 47 h 74"/>
                <a:gd name="T2" fmla="*/ 55 w 431"/>
                <a:gd name="T3" fmla="*/ 0 h 74"/>
                <a:gd name="T4" fmla="*/ 430 w 431"/>
                <a:gd name="T5" fmla="*/ 0 h 74"/>
                <a:gd name="T6" fmla="*/ 339 w 431"/>
                <a:gd name="T7" fmla="*/ 73 h 74"/>
                <a:gd name="T8" fmla="*/ 0 w 431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74"/>
                <a:gd name="T17" fmla="*/ 431 w 43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74">
                  <a:moveTo>
                    <a:pt x="0" y="47"/>
                  </a:moveTo>
                  <a:lnTo>
                    <a:pt x="55" y="0"/>
                  </a:lnTo>
                  <a:lnTo>
                    <a:pt x="430" y="0"/>
                  </a:lnTo>
                  <a:lnTo>
                    <a:pt x="339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33"/>
            <p:cNvSpPr>
              <a:spLocks/>
            </p:cNvSpPr>
            <p:nvPr/>
          </p:nvSpPr>
          <p:spPr bwMode="auto">
            <a:xfrm>
              <a:off x="1738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Freeform 34"/>
            <p:cNvSpPr>
              <a:spLocks/>
            </p:cNvSpPr>
            <p:nvPr/>
          </p:nvSpPr>
          <p:spPr bwMode="auto">
            <a:xfrm>
              <a:off x="1738" y="2529"/>
              <a:ext cx="124" cy="385"/>
            </a:xfrm>
            <a:custGeom>
              <a:avLst/>
              <a:gdLst>
                <a:gd name="T0" fmla="*/ 66 w 124"/>
                <a:gd name="T1" fmla="*/ 384 h 385"/>
                <a:gd name="T2" fmla="*/ 0 w 124"/>
                <a:gd name="T3" fmla="*/ 103 h 385"/>
                <a:gd name="T4" fmla="*/ 123 w 124"/>
                <a:gd name="T5" fmla="*/ 0 h 385"/>
                <a:gd name="T6" fmla="*/ 123 w 124"/>
                <a:gd name="T7" fmla="*/ 343 h 385"/>
                <a:gd name="T8" fmla="*/ 66 w 124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5"/>
                <a:gd name="T17" fmla="*/ 124 w 124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5">
                  <a:moveTo>
                    <a:pt x="66" y="384"/>
                  </a:moveTo>
                  <a:lnTo>
                    <a:pt x="0" y="103"/>
                  </a:lnTo>
                  <a:lnTo>
                    <a:pt x="123" y="0"/>
                  </a:lnTo>
                  <a:lnTo>
                    <a:pt x="123" y="343"/>
                  </a:lnTo>
                  <a:lnTo>
                    <a:pt x="66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Freeform 35"/>
            <p:cNvSpPr>
              <a:spLocks/>
            </p:cNvSpPr>
            <p:nvPr/>
          </p:nvSpPr>
          <p:spPr bwMode="auto">
            <a:xfrm>
              <a:off x="1431" y="2054"/>
              <a:ext cx="421" cy="64"/>
            </a:xfrm>
            <a:custGeom>
              <a:avLst/>
              <a:gdLst>
                <a:gd name="T0" fmla="*/ 0 w 421"/>
                <a:gd name="T1" fmla="*/ 42 h 64"/>
                <a:gd name="T2" fmla="*/ 54 w 421"/>
                <a:gd name="T3" fmla="*/ 0 h 64"/>
                <a:gd name="T4" fmla="*/ 420 w 421"/>
                <a:gd name="T5" fmla="*/ 0 h 64"/>
                <a:gd name="T6" fmla="*/ 331 w 421"/>
                <a:gd name="T7" fmla="*/ 63 h 64"/>
                <a:gd name="T8" fmla="*/ 0 w 421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4"/>
                <a:gd name="T17" fmla="*/ 421 w 42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4">
                  <a:moveTo>
                    <a:pt x="0" y="42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Freeform 36"/>
            <p:cNvSpPr>
              <a:spLocks/>
            </p:cNvSpPr>
            <p:nvPr/>
          </p:nvSpPr>
          <p:spPr bwMode="auto">
            <a:xfrm>
              <a:off x="1431" y="2054"/>
              <a:ext cx="431" cy="74"/>
            </a:xfrm>
            <a:custGeom>
              <a:avLst/>
              <a:gdLst>
                <a:gd name="T0" fmla="*/ 0 w 431"/>
                <a:gd name="T1" fmla="*/ 49 h 74"/>
                <a:gd name="T2" fmla="*/ 55 w 431"/>
                <a:gd name="T3" fmla="*/ 0 h 74"/>
                <a:gd name="T4" fmla="*/ 430 w 431"/>
                <a:gd name="T5" fmla="*/ 0 h 74"/>
                <a:gd name="T6" fmla="*/ 339 w 431"/>
                <a:gd name="T7" fmla="*/ 73 h 74"/>
                <a:gd name="T8" fmla="*/ 0 w 431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74"/>
                <a:gd name="T17" fmla="*/ 431 w 43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74">
                  <a:moveTo>
                    <a:pt x="0" y="49"/>
                  </a:moveTo>
                  <a:lnTo>
                    <a:pt x="55" y="0"/>
                  </a:lnTo>
                  <a:lnTo>
                    <a:pt x="430" y="0"/>
                  </a:lnTo>
                  <a:lnTo>
                    <a:pt x="339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Freeform 37"/>
            <p:cNvSpPr>
              <a:spLocks/>
            </p:cNvSpPr>
            <p:nvPr/>
          </p:nvSpPr>
          <p:spPr bwMode="auto">
            <a:xfrm>
              <a:off x="1738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Freeform 38"/>
            <p:cNvSpPr>
              <a:spLocks/>
            </p:cNvSpPr>
            <p:nvPr/>
          </p:nvSpPr>
          <p:spPr bwMode="auto">
            <a:xfrm>
              <a:off x="1738" y="2054"/>
              <a:ext cx="124" cy="386"/>
            </a:xfrm>
            <a:custGeom>
              <a:avLst/>
              <a:gdLst>
                <a:gd name="T0" fmla="*/ 66 w 124"/>
                <a:gd name="T1" fmla="*/ 385 h 386"/>
                <a:gd name="T2" fmla="*/ 0 w 124"/>
                <a:gd name="T3" fmla="*/ 104 h 386"/>
                <a:gd name="T4" fmla="*/ 123 w 124"/>
                <a:gd name="T5" fmla="*/ 0 h 386"/>
                <a:gd name="T6" fmla="*/ 123 w 124"/>
                <a:gd name="T7" fmla="*/ 344 h 386"/>
                <a:gd name="T8" fmla="*/ 66 w 124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6"/>
                <a:gd name="T17" fmla="*/ 124 w 124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6">
                  <a:moveTo>
                    <a:pt x="66" y="385"/>
                  </a:moveTo>
                  <a:lnTo>
                    <a:pt x="0" y="104"/>
                  </a:lnTo>
                  <a:lnTo>
                    <a:pt x="123" y="0"/>
                  </a:lnTo>
                  <a:lnTo>
                    <a:pt x="123" y="344"/>
                  </a:lnTo>
                  <a:lnTo>
                    <a:pt x="66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Freeform 39"/>
            <p:cNvSpPr>
              <a:spLocks/>
            </p:cNvSpPr>
            <p:nvPr/>
          </p:nvSpPr>
          <p:spPr bwMode="auto">
            <a:xfrm>
              <a:off x="1901" y="2957"/>
              <a:ext cx="422" cy="66"/>
            </a:xfrm>
            <a:custGeom>
              <a:avLst/>
              <a:gdLst>
                <a:gd name="T0" fmla="*/ 0 w 422"/>
                <a:gd name="T1" fmla="*/ 41 h 66"/>
                <a:gd name="T2" fmla="*/ 54 w 422"/>
                <a:gd name="T3" fmla="*/ 0 h 66"/>
                <a:gd name="T4" fmla="*/ 421 w 422"/>
                <a:gd name="T5" fmla="*/ 0 h 66"/>
                <a:gd name="T6" fmla="*/ 334 w 422"/>
                <a:gd name="T7" fmla="*/ 65 h 66"/>
                <a:gd name="T8" fmla="*/ 0 w 422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6"/>
                <a:gd name="T17" fmla="*/ 422 w 42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6">
                  <a:moveTo>
                    <a:pt x="0" y="41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4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Freeform 40"/>
            <p:cNvSpPr>
              <a:spLocks/>
            </p:cNvSpPr>
            <p:nvPr/>
          </p:nvSpPr>
          <p:spPr bwMode="auto">
            <a:xfrm>
              <a:off x="1901" y="2957"/>
              <a:ext cx="433" cy="76"/>
            </a:xfrm>
            <a:custGeom>
              <a:avLst/>
              <a:gdLst>
                <a:gd name="T0" fmla="*/ 0 w 433"/>
                <a:gd name="T1" fmla="*/ 47 h 76"/>
                <a:gd name="T2" fmla="*/ 56 w 433"/>
                <a:gd name="T3" fmla="*/ 0 h 76"/>
                <a:gd name="T4" fmla="*/ 432 w 433"/>
                <a:gd name="T5" fmla="*/ 0 h 76"/>
                <a:gd name="T6" fmla="*/ 342 w 433"/>
                <a:gd name="T7" fmla="*/ 75 h 76"/>
                <a:gd name="T8" fmla="*/ 0 w 433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6"/>
                <a:gd name="T17" fmla="*/ 433 w 43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6">
                  <a:moveTo>
                    <a:pt x="0" y="47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3" name="Freeform 41"/>
            <p:cNvSpPr>
              <a:spLocks/>
            </p:cNvSpPr>
            <p:nvPr/>
          </p:nvSpPr>
          <p:spPr bwMode="auto">
            <a:xfrm>
              <a:off x="2207" y="2957"/>
              <a:ext cx="116" cy="377"/>
            </a:xfrm>
            <a:custGeom>
              <a:avLst/>
              <a:gdLst>
                <a:gd name="T0" fmla="*/ 62 w 116"/>
                <a:gd name="T1" fmla="*/ 376 h 377"/>
                <a:gd name="T2" fmla="*/ 0 w 116"/>
                <a:gd name="T3" fmla="*/ 102 h 377"/>
                <a:gd name="T4" fmla="*/ 115 w 116"/>
                <a:gd name="T5" fmla="*/ 0 h 377"/>
                <a:gd name="T6" fmla="*/ 115 w 116"/>
                <a:gd name="T7" fmla="*/ 336 h 377"/>
                <a:gd name="T8" fmla="*/ 62 w 116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7"/>
                <a:gd name="T17" fmla="*/ 116 w 116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7">
                  <a:moveTo>
                    <a:pt x="62" y="376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6"/>
                  </a:lnTo>
                  <a:lnTo>
                    <a:pt x="62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4" name="Freeform 42"/>
            <p:cNvSpPr>
              <a:spLocks/>
            </p:cNvSpPr>
            <p:nvPr/>
          </p:nvSpPr>
          <p:spPr bwMode="auto">
            <a:xfrm>
              <a:off x="2207" y="2957"/>
              <a:ext cx="127" cy="387"/>
            </a:xfrm>
            <a:custGeom>
              <a:avLst/>
              <a:gdLst>
                <a:gd name="T0" fmla="*/ 68 w 127"/>
                <a:gd name="T1" fmla="*/ 386 h 387"/>
                <a:gd name="T2" fmla="*/ 0 w 127"/>
                <a:gd name="T3" fmla="*/ 105 h 387"/>
                <a:gd name="T4" fmla="*/ 126 w 127"/>
                <a:gd name="T5" fmla="*/ 0 h 387"/>
                <a:gd name="T6" fmla="*/ 126 w 127"/>
                <a:gd name="T7" fmla="*/ 345 h 387"/>
                <a:gd name="T8" fmla="*/ 68 w 127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87"/>
                <a:gd name="T17" fmla="*/ 127 w 127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87">
                  <a:moveTo>
                    <a:pt x="68" y="386"/>
                  </a:moveTo>
                  <a:lnTo>
                    <a:pt x="0" y="105"/>
                  </a:lnTo>
                  <a:lnTo>
                    <a:pt x="126" y="0"/>
                  </a:lnTo>
                  <a:lnTo>
                    <a:pt x="126" y="345"/>
                  </a:lnTo>
                  <a:lnTo>
                    <a:pt x="68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5" name="Freeform 43"/>
            <p:cNvSpPr>
              <a:spLocks/>
            </p:cNvSpPr>
            <p:nvPr/>
          </p:nvSpPr>
          <p:spPr bwMode="auto">
            <a:xfrm>
              <a:off x="1901" y="2529"/>
              <a:ext cx="422" cy="65"/>
            </a:xfrm>
            <a:custGeom>
              <a:avLst/>
              <a:gdLst>
                <a:gd name="T0" fmla="*/ 0 w 422"/>
                <a:gd name="T1" fmla="*/ 41 h 65"/>
                <a:gd name="T2" fmla="*/ 54 w 422"/>
                <a:gd name="T3" fmla="*/ 0 h 65"/>
                <a:gd name="T4" fmla="*/ 421 w 422"/>
                <a:gd name="T5" fmla="*/ 0 h 65"/>
                <a:gd name="T6" fmla="*/ 334 w 422"/>
                <a:gd name="T7" fmla="*/ 64 h 65"/>
                <a:gd name="T8" fmla="*/ 0 w 422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5"/>
                <a:gd name="T17" fmla="*/ 422 w 42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5">
                  <a:moveTo>
                    <a:pt x="0" y="41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4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Freeform 44"/>
            <p:cNvSpPr>
              <a:spLocks/>
            </p:cNvSpPr>
            <p:nvPr/>
          </p:nvSpPr>
          <p:spPr bwMode="auto">
            <a:xfrm>
              <a:off x="1901" y="2529"/>
              <a:ext cx="433" cy="74"/>
            </a:xfrm>
            <a:custGeom>
              <a:avLst/>
              <a:gdLst>
                <a:gd name="T0" fmla="*/ 0 w 433"/>
                <a:gd name="T1" fmla="*/ 47 h 74"/>
                <a:gd name="T2" fmla="*/ 56 w 433"/>
                <a:gd name="T3" fmla="*/ 0 h 74"/>
                <a:gd name="T4" fmla="*/ 432 w 433"/>
                <a:gd name="T5" fmla="*/ 0 h 74"/>
                <a:gd name="T6" fmla="*/ 342 w 433"/>
                <a:gd name="T7" fmla="*/ 73 h 74"/>
                <a:gd name="T8" fmla="*/ 0 w 433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7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Freeform 45"/>
            <p:cNvSpPr>
              <a:spLocks/>
            </p:cNvSpPr>
            <p:nvPr/>
          </p:nvSpPr>
          <p:spPr bwMode="auto">
            <a:xfrm>
              <a:off x="2207" y="2529"/>
              <a:ext cx="116" cy="375"/>
            </a:xfrm>
            <a:custGeom>
              <a:avLst/>
              <a:gdLst>
                <a:gd name="T0" fmla="*/ 62 w 116"/>
                <a:gd name="T1" fmla="*/ 374 h 375"/>
                <a:gd name="T2" fmla="*/ 0 w 116"/>
                <a:gd name="T3" fmla="*/ 100 h 375"/>
                <a:gd name="T4" fmla="*/ 115 w 116"/>
                <a:gd name="T5" fmla="*/ 0 h 375"/>
                <a:gd name="T6" fmla="*/ 115 w 116"/>
                <a:gd name="T7" fmla="*/ 334 h 375"/>
                <a:gd name="T8" fmla="*/ 62 w 116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5"/>
                <a:gd name="T17" fmla="*/ 116 w 11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5">
                  <a:moveTo>
                    <a:pt x="62" y="374"/>
                  </a:moveTo>
                  <a:lnTo>
                    <a:pt x="0" y="100"/>
                  </a:lnTo>
                  <a:lnTo>
                    <a:pt x="115" y="0"/>
                  </a:lnTo>
                  <a:lnTo>
                    <a:pt x="115" y="334"/>
                  </a:lnTo>
                  <a:lnTo>
                    <a:pt x="62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8" name="Freeform 46"/>
            <p:cNvSpPr>
              <a:spLocks/>
            </p:cNvSpPr>
            <p:nvPr/>
          </p:nvSpPr>
          <p:spPr bwMode="auto">
            <a:xfrm>
              <a:off x="2207" y="2529"/>
              <a:ext cx="127" cy="385"/>
            </a:xfrm>
            <a:custGeom>
              <a:avLst/>
              <a:gdLst>
                <a:gd name="T0" fmla="*/ 68 w 127"/>
                <a:gd name="T1" fmla="*/ 384 h 385"/>
                <a:gd name="T2" fmla="*/ 0 w 127"/>
                <a:gd name="T3" fmla="*/ 103 h 385"/>
                <a:gd name="T4" fmla="*/ 126 w 127"/>
                <a:gd name="T5" fmla="*/ 0 h 385"/>
                <a:gd name="T6" fmla="*/ 126 w 127"/>
                <a:gd name="T7" fmla="*/ 343 h 385"/>
                <a:gd name="T8" fmla="*/ 68 w 127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85"/>
                <a:gd name="T17" fmla="*/ 127 w 127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85">
                  <a:moveTo>
                    <a:pt x="68" y="384"/>
                  </a:moveTo>
                  <a:lnTo>
                    <a:pt x="0" y="103"/>
                  </a:lnTo>
                  <a:lnTo>
                    <a:pt x="126" y="0"/>
                  </a:lnTo>
                  <a:lnTo>
                    <a:pt x="126" y="343"/>
                  </a:lnTo>
                  <a:lnTo>
                    <a:pt x="68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Freeform 47"/>
            <p:cNvSpPr>
              <a:spLocks/>
            </p:cNvSpPr>
            <p:nvPr/>
          </p:nvSpPr>
          <p:spPr bwMode="auto">
            <a:xfrm>
              <a:off x="1901" y="2054"/>
              <a:ext cx="422" cy="64"/>
            </a:xfrm>
            <a:custGeom>
              <a:avLst/>
              <a:gdLst>
                <a:gd name="T0" fmla="*/ 0 w 422"/>
                <a:gd name="T1" fmla="*/ 42 h 64"/>
                <a:gd name="T2" fmla="*/ 54 w 422"/>
                <a:gd name="T3" fmla="*/ 0 h 64"/>
                <a:gd name="T4" fmla="*/ 421 w 422"/>
                <a:gd name="T5" fmla="*/ 0 h 64"/>
                <a:gd name="T6" fmla="*/ 334 w 422"/>
                <a:gd name="T7" fmla="*/ 63 h 64"/>
                <a:gd name="T8" fmla="*/ 0 w 422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4"/>
                <a:gd name="T17" fmla="*/ 422 w 42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4">
                  <a:moveTo>
                    <a:pt x="0" y="42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4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Freeform 48"/>
            <p:cNvSpPr>
              <a:spLocks/>
            </p:cNvSpPr>
            <p:nvPr/>
          </p:nvSpPr>
          <p:spPr bwMode="auto">
            <a:xfrm>
              <a:off x="1901" y="2054"/>
              <a:ext cx="433" cy="74"/>
            </a:xfrm>
            <a:custGeom>
              <a:avLst/>
              <a:gdLst>
                <a:gd name="T0" fmla="*/ 0 w 433"/>
                <a:gd name="T1" fmla="*/ 49 h 74"/>
                <a:gd name="T2" fmla="*/ 56 w 433"/>
                <a:gd name="T3" fmla="*/ 0 h 74"/>
                <a:gd name="T4" fmla="*/ 432 w 433"/>
                <a:gd name="T5" fmla="*/ 0 h 74"/>
                <a:gd name="T6" fmla="*/ 342 w 433"/>
                <a:gd name="T7" fmla="*/ 73 h 74"/>
                <a:gd name="T8" fmla="*/ 0 w 433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9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Freeform 49"/>
            <p:cNvSpPr>
              <a:spLocks/>
            </p:cNvSpPr>
            <p:nvPr/>
          </p:nvSpPr>
          <p:spPr bwMode="auto">
            <a:xfrm>
              <a:off x="2207" y="2054"/>
              <a:ext cx="116" cy="376"/>
            </a:xfrm>
            <a:custGeom>
              <a:avLst/>
              <a:gdLst>
                <a:gd name="T0" fmla="*/ 62 w 116"/>
                <a:gd name="T1" fmla="*/ 375 h 376"/>
                <a:gd name="T2" fmla="*/ 0 w 116"/>
                <a:gd name="T3" fmla="*/ 102 h 376"/>
                <a:gd name="T4" fmla="*/ 115 w 116"/>
                <a:gd name="T5" fmla="*/ 0 h 376"/>
                <a:gd name="T6" fmla="*/ 115 w 116"/>
                <a:gd name="T7" fmla="*/ 335 h 376"/>
                <a:gd name="T8" fmla="*/ 62 w 116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6"/>
                <a:gd name="T17" fmla="*/ 116 w 11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6">
                  <a:moveTo>
                    <a:pt x="62" y="375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5"/>
                  </a:lnTo>
                  <a:lnTo>
                    <a:pt x="62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Freeform 50"/>
            <p:cNvSpPr>
              <a:spLocks/>
            </p:cNvSpPr>
            <p:nvPr/>
          </p:nvSpPr>
          <p:spPr bwMode="auto">
            <a:xfrm>
              <a:off x="2207" y="2054"/>
              <a:ext cx="127" cy="386"/>
            </a:xfrm>
            <a:custGeom>
              <a:avLst/>
              <a:gdLst>
                <a:gd name="T0" fmla="*/ 68 w 127"/>
                <a:gd name="T1" fmla="*/ 385 h 386"/>
                <a:gd name="T2" fmla="*/ 0 w 127"/>
                <a:gd name="T3" fmla="*/ 104 h 386"/>
                <a:gd name="T4" fmla="*/ 126 w 127"/>
                <a:gd name="T5" fmla="*/ 0 h 386"/>
                <a:gd name="T6" fmla="*/ 126 w 127"/>
                <a:gd name="T7" fmla="*/ 344 h 386"/>
                <a:gd name="T8" fmla="*/ 68 w 127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86"/>
                <a:gd name="T17" fmla="*/ 127 w 127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86">
                  <a:moveTo>
                    <a:pt x="68" y="385"/>
                  </a:moveTo>
                  <a:lnTo>
                    <a:pt x="0" y="104"/>
                  </a:lnTo>
                  <a:lnTo>
                    <a:pt x="126" y="0"/>
                  </a:lnTo>
                  <a:lnTo>
                    <a:pt x="126" y="344"/>
                  </a:lnTo>
                  <a:lnTo>
                    <a:pt x="68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Freeform 51"/>
            <p:cNvSpPr>
              <a:spLocks/>
            </p:cNvSpPr>
            <p:nvPr/>
          </p:nvSpPr>
          <p:spPr bwMode="auto">
            <a:xfrm>
              <a:off x="2385" y="2957"/>
              <a:ext cx="420" cy="66"/>
            </a:xfrm>
            <a:custGeom>
              <a:avLst/>
              <a:gdLst>
                <a:gd name="T0" fmla="*/ 0 w 420"/>
                <a:gd name="T1" fmla="*/ 41 h 66"/>
                <a:gd name="T2" fmla="*/ 54 w 420"/>
                <a:gd name="T3" fmla="*/ 0 h 66"/>
                <a:gd name="T4" fmla="*/ 419 w 420"/>
                <a:gd name="T5" fmla="*/ 0 h 66"/>
                <a:gd name="T6" fmla="*/ 330 w 420"/>
                <a:gd name="T7" fmla="*/ 65 h 66"/>
                <a:gd name="T8" fmla="*/ 0 w 420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66"/>
                <a:gd name="T17" fmla="*/ 420 w 420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66">
                  <a:moveTo>
                    <a:pt x="0" y="41"/>
                  </a:moveTo>
                  <a:lnTo>
                    <a:pt x="54" y="0"/>
                  </a:lnTo>
                  <a:lnTo>
                    <a:pt x="419" y="0"/>
                  </a:lnTo>
                  <a:lnTo>
                    <a:pt x="330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Freeform 52"/>
            <p:cNvSpPr>
              <a:spLocks/>
            </p:cNvSpPr>
            <p:nvPr/>
          </p:nvSpPr>
          <p:spPr bwMode="auto">
            <a:xfrm>
              <a:off x="2385" y="2957"/>
              <a:ext cx="430" cy="76"/>
            </a:xfrm>
            <a:custGeom>
              <a:avLst/>
              <a:gdLst>
                <a:gd name="T0" fmla="*/ 0 w 430"/>
                <a:gd name="T1" fmla="*/ 47 h 76"/>
                <a:gd name="T2" fmla="*/ 55 w 430"/>
                <a:gd name="T3" fmla="*/ 0 h 76"/>
                <a:gd name="T4" fmla="*/ 429 w 430"/>
                <a:gd name="T5" fmla="*/ 0 h 76"/>
                <a:gd name="T6" fmla="*/ 338 w 430"/>
                <a:gd name="T7" fmla="*/ 75 h 76"/>
                <a:gd name="T8" fmla="*/ 0 w 430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6"/>
                <a:gd name="T17" fmla="*/ 430 w 4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6">
                  <a:moveTo>
                    <a:pt x="0" y="47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38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Freeform 53"/>
            <p:cNvSpPr>
              <a:spLocks/>
            </p:cNvSpPr>
            <p:nvPr/>
          </p:nvSpPr>
          <p:spPr bwMode="auto">
            <a:xfrm>
              <a:off x="2689" y="2957"/>
              <a:ext cx="116" cy="377"/>
            </a:xfrm>
            <a:custGeom>
              <a:avLst/>
              <a:gdLst>
                <a:gd name="T0" fmla="*/ 62 w 116"/>
                <a:gd name="T1" fmla="*/ 376 h 377"/>
                <a:gd name="T2" fmla="*/ 0 w 116"/>
                <a:gd name="T3" fmla="*/ 102 h 377"/>
                <a:gd name="T4" fmla="*/ 115 w 116"/>
                <a:gd name="T5" fmla="*/ 0 h 377"/>
                <a:gd name="T6" fmla="*/ 115 w 116"/>
                <a:gd name="T7" fmla="*/ 336 h 377"/>
                <a:gd name="T8" fmla="*/ 62 w 116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7"/>
                <a:gd name="T17" fmla="*/ 116 w 116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7">
                  <a:moveTo>
                    <a:pt x="62" y="376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6"/>
                  </a:lnTo>
                  <a:lnTo>
                    <a:pt x="62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Freeform 54"/>
            <p:cNvSpPr>
              <a:spLocks/>
            </p:cNvSpPr>
            <p:nvPr/>
          </p:nvSpPr>
          <p:spPr bwMode="auto">
            <a:xfrm>
              <a:off x="2689" y="2957"/>
              <a:ext cx="126" cy="387"/>
            </a:xfrm>
            <a:custGeom>
              <a:avLst/>
              <a:gdLst>
                <a:gd name="T0" fmla="*/ 67 w 126"/>
                <a:gd name="T1" fmla="*/ 386 h 387"/>
                <a:gd name="T2" fmla="*/ 0 w 126"/>
                <a:gd name="T3" fmla="*/ 105 h 387"/>
                <a:gd name="T4" fmla="*/ 125 w 126"/>
                <a:gd name="T5" fmla="*/ 0 h 387"/>
                <a:gd name="T6" fmla="*/ 125 w 126"/>
                <a:gd name="T7" fmla="*/ 345 h 387"/>
                <a:gd name="T8" fmla="*/ 67 w 126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7"/>
                <a:gd name="T17" fmla="*/ 126 w 126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7">
                  <a:moveTo>
                    <a:pt x="67" y="386"/>
                  </a:moveTo>
                  <a:lnTo>
                    <a:pt x="0" y="105"/>
                  </a:lnTo>
                  <a:lnTo>
                    <a:pt x="125" y="0"/>
                  </a:lnTo>
                  <a:lnTo>
                    <a:pt x="125" y="345"/>
                  </a:lnTo>
                  <a:lnTo>
                    <a:pt x="67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Freeform 55"/>
            <p:cNvSpPr>
              <a:spLocks/>
            </p:cNvSpPr>
            <p:nvPr/>
          </p:nvSpPr>
          <p:spPr bwMode="auto">
            <a:xfrm>
              <a:off x="2385" y="2529"/>
              <a:ext cx="420" cy="65"/>
            </a:xfrm>
            <a:custGeom>
              <a:avLst/>
              <a:gdLst>
                <a:gd name="T0" fmla="*/ 0 w 420"/>
                <a:gd name="T1" fmla="*/ 41 h 65"/>
                <a:gd name="T2" fmla="*/ 54 w 420"/>
                <a:gd name="T3" fmla="*/ 0 h 65"/>
                <a:gd name="T4" fmla="*/ 419 w 420"/>
                <a:gd name="T5" fmla="*/ 0 h 65"/>
                <a:gd name="T6" fmla="*/ 330 w 420"/>
                <a:gd name="T7" fmla="*/ 64 h 65"/>
                <a:gd name="T8" fmla="*/ 0 w 420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65"/>
                <a:gd name="T17" fmla="*/ 420 w 420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65">
                  <a:moveTo>
                    <a:pt x="0" y="41"/>
                  </a:moveTo>
                  <a:lnTo>
                    <a:pt x="54" y="0"/>
                  </a:lnTo>
                  <a:lnTo>
                    <a:pt x="419" y="0"/>
                  </a:lnTo>
                  <a:lnTo>
                    <a:pt x="330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Freeform 56"/>
            <p:cNvSpPr>
              <a:spLocks/>
            </p:cNvSpPr>
            <p:nvPr/>
          </p:nvSpPr>
          <p:spPr bwMode="auto">
            <a:xfrm>
              <a:off x="2385" y="2529"/>
              <a:ext cx="430" cy="74"/>
            </a:xfrm>
            <a:custGeom>
              <a:avLst/>
              <a:gdLst>
                <a:gd name="T0" fmla="*/ 0 w 430"/>
                <a:gd name="T1" fmla="*/ 47 h 74"/>
                <a:gd name="T2" fmla="*/ 55 w 430"/>
                <a:gd name="T3" fmla="*/ 0 h 74"/>
                <a:gd name="T4" fmla="*/ 429 w 430"/>
                <a:gd name="T5" fmla="*/ 0 h 74"/>
                <a:gd name="T6" fmla="*/ 338 w 430"/>
                <a:gd name="T7" fmla="*/ 73 h 74"/>
                <a:gd name="T8" fmla="*/ 0 w 430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4"/>
                <a:gd name="T17" fmla="*/ 430 w 43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4">
                  <a:moveTo>
                    <a:pt x="0" y="47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38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Freeform 57"/>
            <p:cNvSpPr>
              <a:spLocks/>
            </p:cNvSpPr>
            <p:nvPr/>
          </p:nvSpPr>
          <p:spPr bwMode="auto">
            <a:xfrm>
              <a:off x="2689" y="2529"/>
              <a:ext cx="116" cy="375"/>
            </a:xfrm>
            <a:custGeom>
              <a:avLst/>
              <a:gdLst>
                <a:gd name="T0" fmla="*/ 62 w 116"/>
                <a:gd name="T1" fmla="*/ 374 h 375"/>
                <a:gd name="T2" fmla="*/ 0 w 116"/>
                <a:gd name="T3" fmla="*/ 100 h 375"/>
                <a:gd name="T4" fmla="*/ 115 w 116"/>
                <a:gd name="T5" fmla="*/ 0 h 375"/>
                <a:gd name="T6" fmla="*/ 115 w 116"/>
                <a:gd name="T7" fmla="*/ 334 h 375"/>
                <a:gd name="T8" fmla="*/ 62 w 116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5"/>
                <a:gd name="T17" fmla="*/ 116 w 11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5">
                  <a:moveTo>
                    <a:pt x="62" y="374"/>
                  </a:moveTo>
                  <a:lnTo>
                    <a:pt x="0" y="100"/>
                  </a:lnTo>
                  <a:lnTo>
                    <a:pt x="115" y="0"/>
                  </a:lnTo>
                  <a:lnTo>
                    <a:pt x="115" y="334"/>
                  </a:lnTo>
                  <a:lnTo>
                    <a:pt x="62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Freeform 58"/>
            <p:cNvSpPr>
              <a:spLocks/>
            </p:cNvSpPr>
            <p:nvPr/>
          </p:nvSpPr>
          <p:spPr bwMode="auto">
            <a:xfrm>
              <a:off x="2689" y="2529"/>
              <a:ext cx="126" cy="385"/>
            </a:xfrm>
            <a:custGeom>
              <a:avLst/>
              <a:gdLst>
                <a:gd name="T0" fmla="*/ 67 w 126"/>
                <a:gd name="T1" fmla="*/ 384 h 385"/>
                <a:gd name="T2" fmla="*/ 0 w 126"/>
                <a:gd name="T3" fmla="*/ 103 h 385"/>
                <a:gd name="T4" fmla="*/ 125 w 126"/>
                <a:gd name="T5" fmla="*/ 0 h 385"/>
                <a:gd name="T6" fmla="*/ 125 w 126"/>
                <a:gd name="T7" fmla="*/ 343 h 385"/>
                <a:gd name="T8" fmla="*/ 67 w 126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5"/>
                <a:gd name="T17" fmla="*/ 126 w 126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5">
                  <a:moveTo>
                    <a:pt x="67" y="384"/>
                  </a:moveTo>
                  <a:lnTo>
                    <a:pt x="0" y="103"/>
                  </a:lnTo>
                  <a:lnTo>
                    <a:pt x="125" y="0"/>
                  </a:lnTo>
                  <a:lnTo>
                    <a:pt x="125" y="343"/>
                  </a:lnTo>
                  <a:lnTo>
                    <a:pt x="67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Freeform 59"/>
            <p:cNvSpPr>
              <a:spLocks/>
            </p:cNvSpPr>
            <p:nvPr/>
          </p:nvSpPr>
          <p:spPr bwMode="auto">
            <a:xfrm>
              <a:off x="2385" y="2054"/>
              <a:ext cx="420" cy="64"/>
            </a:xfrm>
            <a:custGeom>
              <a:avLst/>
              <a:gdLst>
                <a:gd name="T0" fmla="*/ 0 w 420"/>
                <a:gd name="T1" fmla="*/ 42 h 64"/>
                <a:gd name="T2" fmla="*/ 54 w 420"/>
                <a:gd name="T3" fmla="*/ 0 h 64"/>
                <a:gd name="T4" fmla="*/ 419 w 420"/>
                <a:gd name="T5" fmla="*/ 0 h 64"/>
                <a:gd name="T6" fmla="*/ 330 w 420"/>
                <a:gd name="T7" fmla="*/ 63 h 64"/>
                <a:gd name="T8" fmla="*/ 0 w 420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64"/>
                <a:gd name="T17" fmla="*/ 420 w 42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64">
                  <a:moveTo>
                    <a:pt x="0" y="42"/>
                  </a:moveTo>
                  <a:lnTo>
                    <a:pt x="54" y="0"/>
                  </a:lnTo>
                  <a:lnTo>
                    <a:pt x="419" y="0"/>
                  </a:lnTo>
                  <a:lnTo>
                    <a:pt x="330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2" name="Freeform 60"/>
            <p:cNvSpPr>
              <a:spLocks/>
            </p:cNvSpPr>
            <p:nvPr/>
          </p:nvSpPr>
          <p:spPr bwMode="auto">
            <a:xfrm>
              <a:off x="2385" y="2054"/>
              <a:ext cx="430" cy="74"/>
            </a:xfrm>
            <a:custGeom>
              <a:avLst/>
              <a:gdLst>
                <a:gd name="T0" fmla="*/ 0 w 430"/>
                <a:gd name="T1" fmla="*/ 49 h 74"/>
                <a:gd name="T2" fmla="*/ 55 w 430"/>
                <a:gd name="T3" fmla="*/ 0 h 74"/>
                <a:gd name="T4" fmla="*/ 429 w 430"/>
                <a:gd name="T5" fmla="*/ 0 h 74"/>
                <a:gd name="T6" fmla="*/ 338 w 430"/>
                <a:gd name="T7" fmla="*/ 73 h 74"/>
                <a:gd name="T8" fmla="*/ 0 w 430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4"/>
                <a:gd name="T17" fmla="*/ 430 w 43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4">
                  <a:moveTo>
                    <a:pt x="0" y="49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38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3" name="Freeform 61"/>
            <p:cNvSpPr>
              <a:spLocks/>
            </p:cNvSpPr>
            <p:nvPr/>
          </p:nvSpPr>
          <p:spPr bwMode="auto">
            <a:xfrm>
              <a:off x="2689" y="2054"/>
              <a:ext cx="116" cy="376"/>
            </a:xfrm>
            <a:custGeom>
              <a:avLst/>
              <a:gdLst>
                <a:gd name="T0" fmla="*/ 62 w 116"/>
                <a:gd name="T1" fmla="*/ 375 h 376"/>
                <a:gd name="T2" fmla="*/ 0 w 116"/>
                <a:gd name="T3" fmla="*/ 102 h 376"/>
                <a:gd name="T4" fmla="*/ 115 w 116"/>
                <a:gd name="T5" fmla="*/ 0 h 376"/>
                <a:gd name="T6" fmla="*/ 115 w 116"/>
                <a:gd name="T7" fmla="*/ 335 h 376"/>
                <a:gd name="T8" fmla="*/ 62 w 116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6"/>
                <a:gd name="T17" fmla="*/ 116 w 11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6">
                  <a:moveTo>
                    <a:pt x="62" y="375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5"/>
                  </a:lnTo>
                  <a:lnTo>
                    <a:pt x="62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4" name="Freeform 62"/>
            <p:cNvSpPr>
              <a:spLocks/>
            </p:cNvSpPr>
            <p:nvPr/>
          </p:nvSpPr>
          <p:spPr bwMode="auto">
            <a:xfrm>
              <a:off x="2689" y="2054"/>
              <a:ext cx="126" cy="386"/>
            </a:xfrm>
            <a:custGeom>
              <a:avLst/>
              <a:gdLst>
                <a:gd name="T0" fmla="*/ 67 w 126"/>
                <a:gd name="T1" fmla="*/ 385 h 386"/>
                <a:gd name="T2" fmla="*/ 0 w 126"/>
                <a:gd name="T3" fmla="*/ 104 h 386"/>
                <a:gd name="T4" fmla="*/ 125 w 126"/>
                <a:gd name="T5" fmla="*/ 0 h 386"/>
                <a:gd name="T6" fmla="*/ 125 w 126"/>
                <a:gd name="T7" fmla="*/ 344 h 386"/>
                <a:gd name="T8" fmla="*/ 67 w 126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6"/>
                <a:gd name="T17" fmla="*/ 126 w 12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6">
                  <a:moveTo>
                    <a:pt x="67" y="385"/>
                  </a:moveTo>
                  <a:lnTo>
                    <a:pt x="0" y="104"/>
                  </a:lnTo>
                  <a:lnTo>
                    <a:pt x="125" y="0"/>
                  </a:lnTo>
                  <a:lnTo>
                    <a:pt x="125" y="344"/>
                  </a:lnTo>
                  <a:lnTo>
                    <a:pt x="67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5" name="Freeform 63"/>
            <p:cNvSpPr>
              <a:spLocks/>
            </p:cNvSpPr>
            <p:nvPr/>
          </p:nvSpPr>
          <p:spPr bwMode="auto">
            <a:xfrm>
              <a:off x="2864" y="2957"/>
              <a:ext cx="423" cy="66"/>
            </a:xfrm>
            <a:custGeom>
              <a:avLst/>
              <a:gdLst>
                <a:gd name="T0" fmla="*/ 0 w 423"/>
                <a:gd name="T1" fmla="*/ 41 h 66"/>
                <a:gd name="T2" fmla="*/ 56 w 423"/>
                <a:gd name="T3" fmla="*/ 0 h 66"/>
                <a:gd name="T4" fmla="*/ 422 w 423"/>
                <a:gd name="T5" fmla="*/ 0 h 66"/>
                <a:gd name="T6" fmla="*/ 333 w 423"/>
                <a:gd name="T7" fmla="*/ 65 h 66"/>
                <a:gd name="T8" fmla="*/ 0 w 423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6"/>
                <a:gd name="T17" fmla="*/ 423 w 42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6">
                  <a:moveTo>
                    <a:pt x="0" y="41"/>
                  </a:moveTo>
                  <a:lnTo>
                    <a:pt x="56" y="0"/>
                  </a:lnTo>
                  <a:lnTo>
                    <a:pt x="422" y="0"/>
                  </a:lnTo>
                  <a:lnTo>
                    <a:pt x="333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Freeform 64"/>
            <p:cNvSpPr>
              <a:spLocks/>
            </p:cNvSpPr>
            <p:nvPr/>
          </p:nvSpPr>
          <p:spPr bwMode="auto">
            <a:xfrm>
              <a:off x="2864" y="2957"/>
              <a:ext cx="433" cy="76"/>
            </a:xfrm>
            <a:custGeom>
              <a:avLst/>
              <a:gdLst>
                <a:gd name="T0" fmla="*/ 0 w 433"/>
                <a:gd name="T1" fmla="*/ 47 h 76"/>
                <a:gd name="T2" fmla="*/ 57 w 433"/>
                <a:gd name="T3" fmla="*/ 0 h 76"/>
                <a:gd name="T4" fmla="*/ 432 w 433"/>
                <a:gd name="T5" fmla="*/ 0 h 76"/>
                <a:gd name="T6" fmla="*/ 341 w 433"/>
                <a:gd name="T7" fmla="*/ 75 h 76"/>
                <a:gd name="T8" fmla="*/ 0 w 433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6"/>
                <a:gd name="T17" fmla="*/ 433 w 43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6">
                  <a:moveTo>
                    <a:pt x="0" y="47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7" name="Freeform 65"/>
            <p:cNvSpPr>
              <a:spLocks/>
            </p:cNvSpPr>
            <p:nvPr/>
          </p:nvSpPr>
          <p:spPr bwMode="auto">
            <a:xfrm>
              <a:off x="3173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66"/>
            <p:cNvSpPr>
              <a:spLocks/>
            </p:cNvSpPr>
            <p:nvPr/>
          </p:nvSpPr>
          <p:spPr bwMode="auto">
            <a:xfrm>
              <a:off x="3173" y="2957"/>
              <a:ext cx="124" cy="387"/>
            </a:xfrm>
            <a:custGeom>
              <a:avLst/>
              <a:gdLst>
                <a:gd name="T0" fmla="*/ 67 w 124"/>
                <a:gd name="T1" fmla="*/ 386 h 387"/>
                <a:gd name="T2" fmla="*/ 0 w 124"/>
                <a:gd name="T3" fmla="*/ 105 h 387"/>
                <a:gd name="T4" fmla="*/ 123 w 124"/>
                <a:gd name="T5" fmla="*/ 0 h 387"/>
                <a:gd name="T6" fmla="*/ 123 w 124"/>
                <a:gd name="T7" fmla="*/ 345 h 387"/>
                <a:gd name="T8" fmla="*/ 67 w 124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7"/>
                <a:gd name="T17" fmla="*/ 124 w 124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7">
                  <a:moveTo>
                    <a:pt x="67" y="386"/>
                  </a:moveTo>
                  <a:lnTo>
                    <a:pt x="0" y="105"/>
                  </a:lnTo>
                  <a:lnTo>
                    <a:pt x="123" y="0"/>
                  </a:lnTo>
                  <a:lnTo>
                    <a:pt x="123" y="345"/>
                  </a:lnTo>
                  <a:lnTo>
                    <a:pt x="67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9" name="Freeform 67"/>
            <p:cNvSpPr>
              <a:spLocks/>
            </p:cNvSpPr>
            <p:nvPr/>
          </p:nvSpPr>
          <p:spPr bwMode="auto">
            <a:xfrm>
              <a:off x="2864" y="2529"/>
              <a:ext cx="423" cy="65"/>
            </a:xfrm>
            <a:custGeom>
              <a:avLst/>
              <a:gdLst>
                <a:gd name="T0" fmla="*/ 0 w 423"/>
                <a:gd name="T1" fmla="*/ 41 h 65"/>
                <a:gd name="T2" fmla="*/ 56 w 423"/>
                <a:gd name="T3" fmla="*/ 0 h 65"/>
                <a:gd name="T4" fmla="*/ 422 w 423"/>
                <a:gd name="T5" fmla="*/ 0 h 65"/>
                <a:gd name="T6" fmla="*/ 333 w 423"/>
                <a:gd name="T7" fmla="*/ 64 h 65"/>
                <a:gd name="T8" fmla="*/ 0 w 423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5"/>
                <a:gd name="T17" fmla="*/ 423 w 423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5">
                  <a:moveTo>
                    <a:pt x="0" y="41"/>
                  </a:moveTo>
                  <a:lnTo>
                    <a:pt x="56" y="0"/>
                  </a:lnTo>
                  <a:lnTo>
                    <a:pt x="422" y="0"/>
                  </a:lnTo>
                  <a:lnTo>
                    <a:pt x="333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0" name="Freeform 68"/>
            <p:cNvSpPr>
              <a:spLocks/>
            </p:cNvSpPr>
            <p:nvPr/>
          </p:nvSpPr>
          <p:spPr bwMode="auto">
            <a:xfrm>
              <a:off x="2864" y="2529"/>
              <a:ext cx="433" cy="74"/>
            </a:xfrm>
            <a:custGeom>
              <a:avLst/>
              <a:gdLst>
                <a:gd name="T0" fmla="*/ 0 w 433"/>
                <a:gd name="T1" fmla="*/ 47 h 74"/>
                <a:gd name="T2" fmla="*/ 57 w 433"/>
                <a:gd name="T3" fmla="*/ 0 h 74"/>
                <a:gd name="T4" fmla="*/ 432 w 433"/>
                <a:gd name="T5" fmla="*/ 0 h 74"/>
                <a:gd name="T6" fmla="*/ 341 w 433"/>
                <a:gd name="T7" fmla="*/ 73 h 74"/>
                <a:gd name="T8" fmla="*/ 0 w 433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7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1" name="Freeform 69"/>
            <p:cNvSpPr>
              <a:spLocks/>
            </p:cNvSpPr>
            <p:nvPr/>
          </p:nvSpPr>
          <p:spPr bwMode="auto">
            <a:xfrm>
              <a:off x="3173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2" name="Freeform 70"/>
            <p:cNvSpPr>
              <a:spLocks/>
            </p:cNvSpPr>
            <p:nvPr/>
          </p:nvSpPr>
          <p:spPr bwMode="auto">
            <a:xfrm>
              <a:off x="3173" y="2529"/>
              <a:ext cx="124" cy="385"/>
            </a:xfrm>
            <a:custGeom>
              <a:avLst/>
              <a:gdLst>
                <a:gd name="T0" fmla="*/ 67 w 124"/>
                <a:gd name="T1" fmla="*/ 384 h 385"/>
                <a:gd name="T2" fmla="*/ 0 w 124"/>
                <a:gd name="T3" fmla="*/ 103 h 385"/>
                <a:gd name="T4" fmla="*/ 123 w 124"/>
                <a:gd name="T5" fmla="*/ 0 h 385"/>
                <a:gd name="T6" fmla="*/ 123 w 124"/>
                <a:gd name="T7" fmla="*/ 343 h 385"/>
                <a:gd name="T8" fmla="*/ 67 w 124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5"/>
                <a:gd name="T17" fmla="*/ 124 w 124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5">
                  <a:moveTo>
                    <a:pt x="67" y="384"/>
                  </a:moveTo>
                  <a:lnTo>
                    <a:pt x="0" y="103"/>
                  </a:lnTo>
                  <a:lnTo>
                    <a:pt x="123" y="0"/>
                  </a:lnTo>
                  <a:lnTo>
                    <a:pt x="123" y="343"/>
                  </a:lnTo>
                  <a:lnTo>
                    <a:pt x="67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3" name="Freeform 71"/>
            <p:cNvSpPr>
              <a:spLocks/>
            </p:cNvSpPr>
            <p:nvPr/>
          </p:nvSpPr>
          <p:spPr bwMode="auto">
            <a:xfrm>
              <a:off x="2864" y="2054"/>
              <a:ext cx="423" cy="64"/>
            </a:xfrm>
            <a:custGeom>
              <a:avLst/>
              <a:gdLst>
                <a:gd name="T0" fmla="*/ 0 w 423"/>
                <a:gd name="T1" fmla="*/ 42 h 64"/>
                <a:gd name="T2" fmla="*/ 56 w 423"/>
                <a:gd name="T3" fmla="*/ 0 h 64"/>
                <a:gd name="T4" fmla="*/ 422 w 423"/>
                <a:gd name="T5" fmla="*/ 0 h 64"/>
                <a:gd name="T6" fmla="*/ 333 w 423"/>
                <a:gd name="T7" fmla="*/ 63 h 64"/>
                <a:gd name="T8" fmla="*/ 0 w 423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4"/>
                <a:gd name="T17" fmla="*/ 423 w 42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4">
                  <a:moveTo>
                    <a:pt x="0" y="42"/>
                  </a:moveTo>
                  <a:lnTo>
                    <a:pt x="56" y="0"/>
                  </a:lnTo>
                  <a:lnTo>
                    <a:pt x="422" y="0"/>
                  </a:lnTo>
                  <a:lnTo>
                    <a:pt x="333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Freeform 72"/>
            <p:cNvSpPr>
              <a:spLocks/>
            </p:cNvSpPr>
            <p:nvPr/>
          </p:nvSpPr>
          <p:spPr bwMode="auto">
            <a:xfrm>
              <a:off x="2864" y="2054"/>
              <a:ext cx="433" cy="74"/>
            </a:xfrm>
            <a:custGeom>
              <a:avLst/>
              <a:gdLst>
                <a:gd name="T0" fmla="*/ 0 w 433"/>
                <a:gd name="T1" fmla="*/ 49 h 74"/>
                <a:gd name="T2" fmla="*/ 57 w 433"/>
                <a:gd name="T3" fmla="*/ 0 h 74"/>
                <a:gd name="T4" fmla="*/ 432 w 433"/>
                <a:gd name="T5" fmla="*/ 0 h 74"/>
                <a:gd name="T6" fmla="*/ 341 w 433"/>
                <a:gd name="T7" fmla="*/ 73 h 74"/>
                <a:gd name="T8" fmla="*/ 0 w 433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9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5" name="Freeform 73"/>
            <p:cNvSpPr>
              <a:spLocks/>
            </p:cNvSpPr>
            <p:nvPr/>
          </p:nvSpPr>
          <p:spPr bwMode="auto">
            <a:xfrm>
              <a:off x="3173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Freeform 74"/>
            <p:cNvSpPr>
              <a:spLocks/>
            </p:cNvSpPr>
            <p:nvPr/>
          </p:nvSpPr>
          <p:spPr bwMode="auto">
            <a:xfrm>
              <a:off x="3173" y="2054"/>
              <a:ext cx="124" cy="386"/>
            </a:xfrm>
            <a:custGeom>
              <a:avLst/>
              <a:gdLst>
                <a:gd name="T0" fmla="*/ 67 w 124"/>
                <a:gd name="T1" fmla="*/ 385 h 386"/>
                <a:gd name="T2" fmla="*/ 0 w 124"/>
                <a:gd name="T3" fmla="*/ 104 h 386"/>
                <a:gd name="T4" fmla="*/ 123 w 124"/>
                <a:gd name="T5" fmla="*/ 0 h 386"/>
                <a:gd name="T6" fmla="*/ 123 w 124"/>
                <a:gd name="T7" fmla="*/ 344 h 386"/>
                <a:gd name="T8" fmla="*/ 67 w 124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6"/>
                <a:gd name="T17" fmla="*/ 124 w 124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6">
                  <a:moveTo>
                    <a:pt x="67" y="385"/>
                  </a:moveTo>
                  <a:lnTo>
                    <a:pt x="0" y="104"/>
                  </a:lnTo>
                  <a:lnTo>
                    <a:pt x="123" y="0"/>
                  </a:lnTo>
                  <a:lnTo>
                    <a:pt x="123" y="344"/>
                  </a:lnTo>
                  <a:lnTo>
                    <a:pt x="67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Freeform 75"/>
            <p:cNvSpPr>
              <a:spLocks/>
            </p:cNvSpPr>
            <p:nvPr/>
          </p:nvSpPr>
          <p:spPr bwMode="auto">
            <a:xfrm>
              <a:off x="3334" y="2957"/>
              <a:ext cx="422" cy="66"/>
            </a:xfrm>
            <a:custGeom>
              <a:avLst/>
              <a:gdLst>
                <a:gd name="T0" fmla="*/ 0 w 422"/>
                <a:gd name="T1" fmla="*/ 41 h 66"/>
                <a:gd name="T2" fmla="*/ 56 w 422"/>
                <a:gd name="T3" fmla="*/ 0 h 66"/>
                <a:gd name="T4" fmla="*/ 421 w 422"/>
                <a:gd name="T5" fmla="*/ 0 h 66"/>
                <a:gd name="T6" fmla="*/ 332 w 422"/>
                <a:gd name="T7" fmla="*/ 65 h 66"/>
                <a:gd name="T8" fmla="*/ 0 w 422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6"/>
                <a:gd name="T17" fmla="*/ 422 w 42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6">
                  <a:moveTo>
                    <a:pt x="0" y="41"/>
                  </a:moveTo>
                  <a:lnTo>
                    <a:pt x="56" y="0"/>
                  </a:lnTo>
                  <a:lnTo>
                    <a:pt x="421" y="0"/>
                  </a:lnTo>
                  <a:lnTo>
                    <a:pt x="332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Freeform 76"/>
            <p:cNvSpPr>
              <a:spLocks/>
            </p:cNvSpPr>
            <p:nvPr/>
          </p:nvSpPr>
          <p:spPr bwMode="auto">
            <a:xfrm>
              <a:off x="3334" y="2957"/>
              <a:ext cx="433" cy="76"/>
            </a:xfrm>
            <a:custGeom>
              <a:avLst/>
              <a:gdLst>
                <a:gd name="T0" fmla="*/ 0 w 433"/>
                <a:gd name="T1" fmla="*/ 47 h 76"/>
                <a:gd name="T2" fmla="*/ 57 w 433"/>
                <a:gd name="T3" fmla="*/ 0 h 76"/>
                <a:gd name="T4" fmla="*/ 432 w 433"/>
                <a:gd name="T5" fmla="*/ 0 h 76"/>
                <a:gd name="T6" fmla="*/ 341 w 433"/>
                <a:gd name="T7" fmla="*/ 75 h 76"/>
                <a:gd name="T8" fmla="*/ 0 w 433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6"/>
                <a:gd name="T17" fmla="*/ 433 w 43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6">
                  <a:moveTo>
                    <a:pt x="0" y="47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Freeform 77"/>
            <p:cNvSpPr>
              <a:spLocks/>
            </p:cNvSpPr>
            <p:nvPr/>
          </p:nvSpPr>
          <p:spPr bwMode="auto">
            <a:xfrm>
              <a:off x="3642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78"/>
            <p:cNvSpPr>
              <a:spLocks/>
            </p:cNvSpPr>
            <p:nvPr/>
          </p:nvSpPr>
          <p:spPr bwMode="auto">
            <a:xfrm>
              <a:off x="3642" y="2957"/>
              <a:ext cx="125" cy="387"/>
            </a:xfrm>
            <a:custGeom>
              <a:avLst/>
              <a:gdLst>
                <a:gd name="T0" fmla="*/ 67 w 125"/>
                <a:gd name="T1" fmla="*/ 386 h 387"/>
                <a:gd name="T2" fmla="*/ 0 w 125"/>
                <a:gd name="T3" fmla="*/ 105 h 387"/>
                <a:gd name="T4" fmla="*/ 124 w 125"/>
                <a:gd name="T5" fmla="*/ 0 h 387"/>
                <a:gd name="T6" fmla="*/ 124 w 125"/>
                <a:gd name="T7" fmla="*/ 345 h 387"/>
                <a:gd name="T8" fmla="*/ 67 w 125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7"/>
                <a:gd name="T17" fmla="*/ 125 w 125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7">
                  <a:moveTo>
                    <a:pt x="67" y="386"/>
                  </a:moveTo>
                  <a:lnTo>
                    <a:pt x="0" y="105"/>
                  </a:lnTo>
                  <a:lnTo>
                    <a:pt x="124" y="0"/>
                  </a:lnTo>
                  <a:lnTo>
                    <a:pt x="124" y="345"/>
                  </a:lnTo>
                  <a:lnTo>
                    <a:pt x="67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Freeform 79"/>
            <p:cNvSpPr>
              <a:spLocks/>
            </p:cNvSpPr>
            <p:nvPr/>
          </p:nvSpPr>
          <p:spPr bwMode="auto">
            <a:xfrm>
              <a:off x="3334" y="2529"/>
              <a:ext cx="422" cy="65"/>
            </a:xfrm>
            <a:custGeom>
              <a:avLst/>
              <a:gdLst>
                <a:gd name="T0" fmla="*/ 0 w 422"/>
                <a:gd name="T1" fmla="*/ 41 h 65"/>
                <a:gd name="T2" fmla="*/ 56 w 422"/>
                <a:gd name="T3" fmla="*/ 0 h 65"/>
                <a:gd name="T4" fmla="*/ 421 w 422"/>
                <a:gd name="T5" fmla="*/ 0 h 65"/>
                <a:gd name="T6" fmla="*/ 332 w 422"/>
                <a:gd name="T7" fmla="*/ 64 h 65"/>
                <a:gd name="T8" fmla="*/ 0 w 422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5"/>
                <a:gd name="T17" fmla="*/ 422 w 42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5">
                  <a:moveTo>
                    <a:pt x="0" y="41"/>
                  </a:moveTo>
                  <a:lnTo>
                    <a:pt x="56" y="0"/>
                  </a:lnTo>
                  <a:lnTo>
                    <a:pt x="421" y="0"/>
                  </a:lnTo>
                  <a:lnTo>
                    <a:pt x="332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Freeform 80"/>
            <p:cNvSpPr>
              <a:spLocks/>
            </p:cNvSpPr>
            <p:nvPr/>
          </p:nvSpPr>
          <p:spPr bwMode="auto">
            <a:xfrm>
              <a:off x="3334" y="2529"/>
              <a:ext cx="433" cy="74"/>
            </a:xfrm>
            <a:custGeom>
              <a:avLst/>
              <a:gdLst>
                <a:gd name="T0" fmla="*/ 0 w 433"/>
                <a:gd name="T1" fmla="*/ 47 h 74"/>
                <a:gd name="T2" fmla="*/ 57 w 433"/>
                <a:gd name="T3" fmla="*/ 0 h 74"/>
                <a:gd name="T4" fmla="*/ 432 w 433"/>
                <a:gd name="T5" fmla="*/ 0 h 74"/>
                <a:gd name="T6" fmla="*/ 341 w 433"/>
                <a:gd name="T7" fmla="*/ 73 h 74"/>
                <a:gd name="T8" fmla="*/ 0 w 433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7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Freeform 81"/>
            <p:cNvSpPr>
              <a:spLocks/>
            </p:cNvSpPr>
            <p:nvPr/>
          </p:nvSpPr>
          <p:spPr bwMode="auto">
            <a:xfrm>
              <a:off x="3642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4" name="Freeform 82"/>
            <p:cNvSpPr>
              <a:spLocks/>
            </p:cNvSpPr>
            <p:nvPr/>
          </p:nvSpPr>
          <p:spPr bwMode="auto">
            <a:xfrm>
              <a:off x="3642" y="2529"/>
              <a:ext cx="125" cy="385"/>
            </a:xfrm>
            <a:custGeom>
              <a:avLst/>
              <a:gdLst>
                <a:gd name="T0" fmla="*/ 67 w 125"/>
                <a:gd name="T1" fmla="*/ 384 h 385"/>
                <a:gd name="T2" fmla="*/ 0 w 125"/>
                <a:gd name="T3" fmla="*/ 103 h 385"/>
                <a:gd name="T4" fmla="*/ 124 w 125"/>
                <a:gd name="T5" fmla="*/ 0 h 385"/>
                <a:gd name="T6" fmla="*/ 124 w 125"/>
                <a:gd name="T7" fmla="*/ 343 h 385"/>
                <a:gd name="T8" fmla="*/ 67 w 125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5"/>
                <a:gd name="T17" fmla="*/ 125 w 12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5">
                  <a:moveTo>
                    <a:pt x="67" y="384"/>
                  </a:moveTo>
                  <a:lnTo>
                    <a:pt x="0" y="103"/>
                  </a:lnTo>
                  <a:lnTo>
                    <a:pt x="124" y="0"/>
                  </a:lnTo>
                  <a:lnTo>
                    <a:pt x="124" y="343"/>
                  </a:lnTo>
                  <a:lnTo>
                    <a:pt x="67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5" name="Freeform 83"/>
            <p:cNvSpPr>
              <a:spLocks/>
            </p:cNvSpPr>
            <p:nvPr/>
          </p:nvSpPr>
          <p:spPr bwMode="auto">
            <a:xfrm>
              <a:off x="3334" y="2054"/>
              <a:ext cx="422" cy="64"/>
            </a:xfrm>
            <a:custGeom>
              <a:avLst/>
              <a:gdLst>
                <a:gd name="T0" fmla="*/ 0 w 422"/>
                <a:gd name="T1" fmla="*/ 42 h 64"/>
                <a:gd name="T2" fmla="*/ 56 w 422"/>
                <a:gd name="T3" fmla="*/ 0 h 64"/>
                <a:gd name="T4" fmla="*/ 421 w 422"/>
                <a:gd name="T5" fmla="*/ 0 h 64"/>
                <a:gd name="T6" fmla="*/ 332 w 422"/>
                <a:gd name="T7" fmla="*/ 63 h 64"/>
                <a:gd name="T8" fmla="*/ 0 w 422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4"/>
                <a:gd name="T17" fmla="*/ 422 w 42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4">
                  <a:moveTo>
                    <a:pt x="0" y="42"/>
                  </a:moveTo>
                  <a:lnTo>
                    <a:pt x="56" y="0"/>
                  </a:lnTo>
                  <a:lnTo>
                    <a:pt x="421" y="0"/>
                  </a:lnTo>
                  <a:lnTo>
                    <a:pt x="332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6" name="Freeform 84"/>
            <p:cNvSpPr>
              <a:spLocks/>
            </p:cNvSpPr>
            <p:nvPr/>
          </p:nvSpPr>
          <p:spPr bwMode="auto">
            <a:xfrm>
              <a:off x="3334" y="2054"/>
              <a:ext cx="433" cy="74"/>
            </a:xfrm>
            <a:custGeom>
              <a:avLst/>
              <a:gdLst>
                <a:gd name="T0" fmla="*/ 0 w 433"/>
                <a:gd name="T1" fmla="*/ 49 h 74"/>
                <a:gd name="T2" fmla="*/ 57 w 433"/>
                <a:gd name="T3" fmla="*/ 0 h 74"/>
                <a:gd name="T4" fmla="*/ 432 w 433"/>
                <a:gd name="T5" fmla="*/ 0 h 74"/>
                <a:gd name="T6" fmla="*/ 341 w 433"/>
                <a:gd name="T7" fmla="*/ 73 h 74"/>
                <a:gd name="T8" fmla="*/ 0 w 433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9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7" name="Freeform 85"/>
            <p:cNvSpPr>
              <a:spLocks/>
            </p:cNvSpPr>
            <p:nvPr/>
          </p:nvSpPr>
          <p:spPr bwMode="auto">
            <a:xfrm>
              <a:off x="3642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8" name="Freeform 86"/>
            <p:cNvSpPr>
              <a:spLocks/>
            </p:cNvSpPr>
            <p:nvPr/>
          </p:nvSpPr>
          <p:spPr bwMode="auto">
            <a:xfrm>
              <a:off x="3642" y="2054"/>
              <a:ext cx="125" cy="386"/>
            </a:xfrm>
            <a:custGeom>
              <a:avLst/>
              <a:gdLst>
                <a:gd name="T0" fmla="*/ 67 w 125"/>
                <a:gd name="T1" fmla="*/ 385 h 386"/>
                <a:gd name="T2" fmla="*/ 0 w 125"/>
                <a:gd name="T3" fmla="*/ 104 h 386"/>
                <a:gd name="T4" fmla="*/ 124 w 125"/>
                <a:gd name="T5" fmla="*/ 0 h 386"/>
                <a:gd name="T6" fmla="*/ 124 w 125"/>
                <a:gd name="T7" fmla="*/ 344 h 386"/>
                <a:gd name="T8" fmla="*/ 67 w 125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6"/>
                <a:gd name="T17" fmla="*/ 125 w 125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6">
                  <a:moveTo>
                    <a:pt x="67" y="385"/>
                  </a:moveTo>
                  <a:lnTo>
                    <a:pt x="0" y="104"/>
                  </a:lnTo>
                  <a:lnTo>
                    <a:pt x="124" y="0"/>
                  </a:lnTo>
                  <a:lnTo>
                    <a:pt x="124" y="344"/>
                  </a:lnTo>
                  <a:lnTo>
                    <a:pt x="67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Freeform 87"/>
            <p:cNvSpPr>
              <a:spLocks/>
            </p:cNvSpPr>
            <p:nvPr/>
          </p:nvSpPr>
          <p:spPr bwMode="auto">
            <a:xfrm>
              <a:off x="3805" y="2957"/>
              <a:ext cx="421" cy="66"/>
            </a:xfrm>
            <a:custGeom>
              <a:avLst/>
              <a:gdLst>
                <a:gd name="T0" fmla="*/ 0 w 421"/>
                <a:gd name="T1" fmla="*/ 41 h 66"/>
                <a:gd name="T2" fmla="*/ 56 w 421"/>
                <a:gd name="T3" fmla="*/ 0 h 66"/>
                <a:gd name="T4" fmla="*/ 420 w 421"/>
                <a:gd name="T5" fmla="*/ 0 h 66"/>
                <a:gd name="T6" fmla="*/ 333 w 421"/>
                <a:gd name="T7" fmla="*/ 65 h 66"/>
                <a:gd name="T8" fmla="*/ 0 w 421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6"/>
                <a:gd name="T17" fmla="*/ 421 w 42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6">
                  <a:moveTo>
                    <a:pt x="0" y="41"/>
                  </a:moveTo>
                  <a:lnTo>
                    <a:pt x="56" y="0"/>
                  </a:lnTo>
                  <a:lnTo>
                    <a:pt x="420" y="0"/>
                  </a:lnTo>
                  <a:lnTo>
                    <a:pt x="333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Freeform 88"/>
            <p:cNvSpPr>
              <a:spLocks/>
            </p:cNvSpPr>
            <p:nvPr/>
          </p:nvSpPr>
          <p:spPr bwMode="auto">
            <a:xfrm>
              <a:off x="3805" y="2957"/>
              <a:ext cx="432" cy="76"/>
            </a:xfrm>
            <a:custGeom>
              <a:avLst/>
              <a:gdLst>
                <a:gd name="T0" fmla="*/ 0 w 432"/>
                <a:gd name="T1" fmla="*/ 47 h 76"/>
                <a:gd name="T2" fmla="*/ 57 w 432"/>
                <a:gd name="T3" fmla="*/ 0 h 76"/>
                <a:gd name="T4" fmla="*/ 431 w 432"/>
                <a:gd name="T5" fmla="*/ 0 h 76"/>
                <a:gd name="T6" fmla="*/ 342 w 432"/>
                <a:gd name="T7" fmla="*/ 75 h 76"/>
                <a:gd name="T8" fmla="*/ 0 w 432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6"/>
                <a:gd name="T17" fmla="*/ 432 w 43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6">
                  <a:moveTo>
                    <a:pt x="0" y="47"/>
                  </a:moveTo>
                  <a:lnTo>
                    <a:pt x="57" y="0"/>
                  </a:lnTo>
                  <a:lnTo>
                    <a:pt x="431" y="0"/>
                  </a:lnTo>
                  <a:lnTo>
                    <a:pt x="342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1" name="Freeform 89"/>
            <p:cNvSpPr>
              <a:spLocks/>
            </p:cNvSpPr>
            <p:nvPr/>
          </p:nvSpPr>
          <p:spPr bwMode="auto">
            <a:xfrm>
              <a:off x="4113" y="2957"/>
              <a:ext cx="113" cy="377"/>
            </a:xfrm>
            <a:custGeom>
              <a:avLst/>
              <a:gdLst>
                <a:gd name="T0" fmla="*/ 62 w 113"/>
                <a:gd name="T1" fmla="*/ 376 h 377"/>
                <a:gd name="T2" fmla="*/ 0 w 113"/>
                <a:gd name="T3" fmla="*/ 102 h 377"/>
                <a:gd name="T4" fmla="*/ 112 w 113"/>
                <a:gd name="T5" fmla="*/ 0 h 377"/>
                <a:gd name="T6" fmla="*/ 112 w 113"/>
                <a:gd name="T7" fmla="*/ 336 h 377"/>
                <a:gd name="T8" fmla="*/ 62 w 113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377"/>
                <a:gd name="T17" fmla="*/ 113 w 113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377">
                  <a:moveTo>
                    <a:pt x="62" y="376"/>
                  </a:moveTo>
                  <a:lnTo>
                    <a:pt x="0" y="102"/>
                  </a:lnTo>
                  <a:lnTo>
                    <a:pt x="112" y="0"/>
                  </a:lnTo>
                  <a:lnTo>
                    <a:pt x="112" y="336"/>
                  </a:lnTo>
                  <a:lnTo>
                    <a:pt x="62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2" name="Freeform 90"/>
            <p:cNvSpPr>
              <a:spLocks/>
            </p:cNvSpPr>
            <p:nvPr/>
          </p:nvSpPr>
          <p:spPr bwMode="auto">
            <a:xfrm>
              <a:off x="4113" y="2957"/>
              <a:ext cx="124" cy="387"/>
            </a:xfrm>
            <a:custGeom>
              <a:avLst/>
              <a:gdLst>
                <a:gd name="T0" fmla="*/ 68 w 124"/>
                <a:gd name="T1" fmla="*/ 386 h 387"/>
                <a:gd name="T2" fmla="*/ 0 w 124"/>
                <a:gd name="T3" fmla="*/ 105 h 387"/>
                <a:gd name="T4" fmla="*/ 123 w 124"/>
                <a:gd name="T5" fmla="*/ 0 h 387"/>
                <a:gd name="T6" fmla="*/ 123 w 124"/>
                <a:gd name="T7" fmla="*/ 345 h 387"/>
                <a:gd name="T8" fmla="*/ 68 w 124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7"/>
                <a:gd name="T17" fmla="*/ 124 w 124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7">
                  <a:moveTo>
                    <a:pt x="68" y="386"/>
                  </a:moveTo>
                  <a:lnTo>
                    <a:pt x="0" y="105"/>
                  </a:lnTo>
                  <a:lnTo>
                    <a:pt x="123" y="0"/>
                  </a:lnTo>
                  <a:lnTo>
                    <a:pt x="123" y="345"/>
                  </a:lnTo>
                  <a:lnTo>
                    <a:pt x="68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3" name="Freeform 91"/>
            <p:cNvSpPr>
              <a:spLocks/>
            </p:cNvSpPr>
            <p:nvPr/>
          </p:nvSpPr>
          <p:spPr bwMode="auto">
            <a:xfrm>
              <a:off x="3805" y="2529"/>
              <a:ext cx="421" cy="65"/>
            </a:xfrm>
            <a:custGeom>
              <a:avLst/>
              <a:gdLst>
                <a:gd name="T0" fmla="*/ 0 w 421"/>
                <a:gd name="T1" fmla="*/ 41 h 65"/>
                <a:gd name="T2" fmla="*/ 56 w 421"/>
                <a:gd name="T3" fmla="*/ 0 h 65"/>
                <a:gd name="T4" fmla="*/ 420 w 421"/>
                <a:gd name="T5" fmla="*/ 0 h 65"/>
                <a:gd name="T6" fmla="*/ 333 w 421"/>
                <a:gd name="T7" fmla="*/ 64 h 65"/>
                <a:gd name="T8" fmla="*/ 0 w 421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5"/>
                <a:gd name="T17" fmla="*/ 421 w 42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5">
                  <a:moveTo>
                    <a:pt x="0" y="41"/>
                  </a:moveTo>
                  <a:lnTo>
                    <a:pt x="56" y="0"/>
                  </a:lnTo>
                  <a:lnTo>
                    <a:pt x="420" y="0"/>
                  </a:lnTo>
                  <a:lnTo>
                    <a:pt x="333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4" name="Freeform 92"/>
            <p:cNvSpPr>
              <a:spLocks/>
            </p:cNvSpPr>
            <p:nvPr/>
          </p:nvSpPr>
          <p:spPr bwMode="auto">
            <a:xfrm>
              <a:off x="3805" y="2529"/>
              <a:ext cx="432" cy="74"/>
            </a:xfrm>
            <a:custGeom>
              <a:avLst/>
              <a:gdLst>
                <a:gd name="T0" fmla="*/ 0 w 432"/>
                <a:gd name="T1" fmla="*/ 47 h 74"/>
                <a:gd name="T2" fmla="*/ 57 w 432"/>
                <a:gd name="T3" fmla="*/ 0 h 74"/>
                <a:gd name="T4" fmla="*/ 431 w 432"/>
                <a:gd name="T5" fmla="*/ 0 h 74"/>
                <a:gd name="T6" fmla="*/ 342 w 432"/>
                <a:gd name="T7" fmla="*/ 73 h 74"/>
                <a:gd name="T8" fmla="*/ 0 w 432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7"/>
                  </a:moveTo>
                  <a:lnTo>
                    <a:pt x="57" y="0"/>
                  </a:lnTo>
                  <a:lnTo>
                    <a:pt x="431" y="0"/>
                  </a:lnTo>
                  <a:lnTo>
                    <a:pt x="342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5" name="Freeform 93"/>
            <p:cNvSpPr>
              <a:spLocks/>
            </p:cNvSpPr>
            <p:nvPr/>
          </p:nvSpPr>
          <p:spPr bwMode="auto">
            <a:xfrm>
              <a:off x="4113" y="2529"/>
              <a:ext cx="113" cy="375"/>
            </a:xfrm>
            <a:custGeom>
              <a:avLst/>
              <a:gdLst>
                <a:gd name="T0" fmla="*/ 62 w 113"/>
                <a:gd name="T1" fmla="*/ 374 h 375"/>
                <a:gd name="T2" fmla="*/ 0 w 113"/>
                <a:gd name="T3" fmla="*/ 100 h 375"/>
                <a:gd name="T4" fmla="*/ 112 w 113"/>
                <a:gd name="T5" fmla="*/ 0 h 375"/>
                <a:gd name="T6" fmla="*/ 112 w 113"/>
                <a:gd name="T7" fmla="*/ 334 h 375"/>
                <a:gd name="T8" fmla="*/ 62 w 113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375"/>
                <a:gd name="T17" fmla="*/ 113 w 113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375">
                  <a:moveTo>
                    <a:pt x="62" y="374"/>
                  </a:moveTo>
                  <a:lnTo>
                    <a:pt x="0" y="100"/>
                  </a:lnTo>
                  <a:lnTo>
                    <a:pt x="112" y="0"/>
                  </a:lnTo>
                  <a:lnTo>
                    <a:pt x="112" y="334"/>
                  </a:lnTo>
                  <a:lnTo>
                    <a:pt x="62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Freeform 94"/>
            <p:cNvSpPr>
              <a:spLocks/>
            </p:cNvSpPr>
            <p:nvPr/>
          </p:nvSpPr>
          <p:spPr bwMode="auto">
            <a:xfrm>
              <a:off x="4113" y="2529"/>
              <a:ext cx="124" cy="385"/>
            </a:xfrm>
            <a:custGeom>
              <a:avLst/>
              <a:gdLst>
                <a:gd name="T0" fmla="*/ 68 w 124"/>
                <a:gd name="T1" fmla="*/ 384 h 385"/>
                <a:gd name="T2" fmla="*/ 0 w 124"/>
                <a:gd name="T3" fmla="*/ 103 h 385"/>
                <a:gd name="T4" fmla="*/ 123 w 124"/>
                <a:gd name="T5" fmla="*/ 0 h 385"/>
                <a:gd name="T6" fmla="*/ 123 w 124"/>
                <a:gd name="T7" fmla="*/ 343 h 385"/>
                <a:gd name="T8" fmla="*/ 68 w 124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5"/>
                <a:gd name="T17" fmla="*/ 124 w 124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5">
                  <a:moveTo>
                    <a:pt x="68" y="384"/>
                  </a:moveTo>
                  <a:lnTo>
                    <a:pt x="0" y="103"/>
                  </a:lnTo>
                  <a:lnTo>
                    <a:pt x="123" y="0"/>
                  </a:lnTo>
                  <a:lnTo>
                    <a:pt x="123" y="343"/>
                  </a:lnTo>
                  <a:lnTo>
                    <a:pt x="68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Freeform 95"/>
            <p:cNvSpPr>
              <a:spLocks/>
            </p:cNvSpPr>
            <p:nvPr/>
          </p:nvSpPr>
          <p:spPr bwMode="auto">
            <a:xfrm>
              <a:off x="3805" y="2054"/>
              <a:ext cx="421" cy="64"/>
            </a:xfrm>
            <a:custGeom>
              <a:avLst/>
              <a:gdLst>
                <a:gd name="T0" fmla="*/ 0 w 421"/>
                <a:gd name="T1" fmla="*/ 42 h 64"/>
                <a:gd name="T2" fmla="*/ 56 w 421"/>
                <a:gd name="T3" fmla="*/ 0 h 64"/>
                <a:gd name="T4" fmla="*/ 420 w 421"/>
                <a:gd name="T5" fmla="*/ 0 h 64"/>
                <a:gd name="T6" fmla="*/ 333 w 421"/>
                <a:gd name="T7" fmla="*/ 63 h 64"/>
                <a:gd name="T8" fmla="*/ 0 w 421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4"/>
                <a:gd name="T17" fmla="*/ 421 w 42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4">
                  <a:moveTo>
                    <a:pt x="0" y="42"/>
                  </a:moveTo>
                  <a:lnTo>
                    <a:pt x="56" y="0"/>
                  </a:lnTo>
                  <a:lnTo>
                    <a:pt x="420" y="0"/>
                  </a:lnTo>
                  <a:lnTo>
                    <a:pt x="333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Freeform 96"/>
            <p:cNvSpPr>
              <a:spLocks/>
            </p:cNvSpPr>
            <p:nvPr/>
          </p:nvSpPr>
          <p:spPr bwMode="auto">
            <a:xfrm>
              <a:off x="3805" y="2054"/>
              <a:ext cx="432" cy="74"/>
            </a:xfrm>
            <a:custGeom>
              <a:avLst/>
              <a:gdLst>
                <a:gd name="T0" fmla="*/ 0 w 432"/>
                <a:gd name="T1" fmla="*/ 49 h 74"/>
                <a:gd name="T2" fmla="*/ 57 w 432"/>
                <a:gd name="T3" fmla="*/ 0 h 74"/>
                <a:gd name="T4" fmla="*/ 431 w 432"/>
                <a:gd name="T5" fmla="*/ 0 h 74"/>
                <a:gd name="T6" fmla="*/ 342 w 432"/>
                <a:gd name="T7" fmla="*/ 73 h 74"/>
                <a:gd name="T8" fmla="*/ 0 w 432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9"/>
                  </a:moveTo>
                  <a:lnTo>
                    <a:pt x="57" y="0"/>
                  </a:lnTo>
                  <a:lnTo>
                    <a:pt x="431" y="0"/>
                  </a:lnTo>
                  <a:lnTo>
                    <a:pt x="342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Freeform 97"/>
            <p:cNvSpPr>
              <a:spLocks/>
            </p:cNvSpPr>
            <p:nvPr/>
          </p:nvSpPr>
          <p:spPr bwMode="auto">
            <a:xfrm>
              <a:off x="4113" y="2054"/>
              <a:ext cx="113" cy="376"/>
            </a:xfrm>
            <a:custGeom>
              <a:avLst/>
              <a:gdLst>
                <a:gd name="T0" fmla="*/ 62 w 113"/>
                <a:gd name="T1" fmla="*/ 375 h 376"/>
                <a:gd name="T2" fmla="*/ 0 w 113"/>
                <a:gd name="T3" fmla="*/ 102 h 376"/>
                <a:gd name="T4" fmla="*/ 112 w 113"/>
                <a:gd name="T5" fmla="*/ 0 h 376"/>
                <a:gd name="T6" fmla="*/ 112 w 113"/>
                <a:gd name="T7" fmla="*/ 335 h 376"/>
                <a:gd name="T8" fmla="*/ 62 w 113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376"/>
                <a:gd name="T17" fmla="*/ 113 w 113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376">
                  <a:moveTo>
                    <a:pt x="62" y="375"/>
                  </a:moveTo>
                  <a:lnTo>
                    <a:pt x="0" y="102"/>
                  </a:lnTo>
                  <a:lnTo>
                    <a:pt x="112" y="0"/>
                  </a:lnTo>
                  <a:lnTo>
                    <a:pt x="112" y="335"/>
                  </a:lnTo>
                  <a:lnTo>
                    <a:pt x="62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0" name="Freeform 98"/>
            <p:cNvSpPr>
              <a:spLocks/>
            </p:cNvSpPr>
            <p:nvPr/>
          </p:nvSpPr>
          <p:spPr bwMode="auto">
            <a:xfrm>
              <a:off x="4113" y="2054"/>
              <a:ext cx="124" cy="386"/>
            </a:xfrm>
            <a:custGeom>
              <a:avLst/>
              <a:gdLst>
                <a:gd name="T0" fmla="*/ 68 w 124"/>
                <a:gd name="T1" fmla="*/ 385 h 386"/>
                <a:gd name="T2" fmla="*/ 0 w 124"/>
                <a:gd name="T3" fmla="*/ 104 h 386"/>
                <a:gd name="T4" fmla="*/ 123 w 124"/>
                <a:gd name="T5" fmla="*/ 0 h 386"/>
                <a:gd name="T6" fmla="*/ 123 w 124"/>
                <a:gd name="T7" fmla="*/ 344 h 386"/>
                <a:gd name="T8" fmla="*/ 68 w 124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6"/>
                <a:gd name="T17" fmla="*/ 124 w 124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6">
                  <a:moveTo>
                    <a:pt x="68" y="385"/>
                  </a:moveTo>
                  <a:lnTo>
                    <a:pt x="0" y="104"/>
                  </a:lnTo>
                  <a:lnTo>
                    <a:pt x="123" y="0"/>
                  </a:lnTo>
                  <a:lnTo>
                    <a:pt x="123" y="344"/>
                  </a:lnTo>
                  <a:lnTo>
                    <a:pt x="68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Freeform 99"/>
            <p:cNvSpPr>
              <a:spLocks/>
            </p:cNvSpPr>
            <p:nvPr/>
          </p:nvSpPr>
          <p:spPr bwMode="auto">
            <a:xfrm>
              <a:off x="4277" y="2957"/>
              <a:ext cx="418" cy="66"/>
            </a:xfrm>
            <a:custGeom>
              <a:avLst/>
              <a:gdLst>
                <a:gd name="T0" fmla="*/ 0 w 418"/>
                <a:gd name="T1" fmla="*/ 41 h 66"/>
                <a:gd name="T2" fmla="*/ 54 w 418"/>
                <a:gd name="T3" fmla="*/ 0 h 66"/>
                <a:gd name="T4" fmla="*/ 417 w 418"/>
                <a:gd name="T5" fmla="*/ 0 h 66"/>
                <a:gd name="T6" fmla="*/ 330 w 418"/>
                <a:gd name="T7" fmla="*/ 65 h 66"/>
                <a:gd name="T8" fmla="*/ 0 w 418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6"/>
                <a:gd name="T17" fmla="*/ 418 w 41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6">
                  <a:moveTo>
                    <a:pt x="0" y="41"/>
                  </a:moveTo>
                  <a:lnTo>
                    <a:pt x="54" y="0"/>
                  </a:lnTo>
                  <a:lnTo>
                    <a:pt x="417" y="0"/>
                  </a:lnTo>
                  <a:lnTo>
                    <a:pt x="330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Freeform 100"/>
            <p:cNvSpPr>
              <a:spLocks/>
            </p:cNvSpPr>
            <p:nvPr/>
          </p:nvSpPr>
          <p:spPr bwMode="auto">
            <a:xfrm>
              <a:off x="4277" y="2957"/>
              <a:ext cx="430" cy="76"/>
            </a:xfrm>
            <a:custGeom>
              <a:avLst/>
              <a:gdLst>
                <a:gd name="T0" fmla="*/ 0 w 430"/>
                <a:gd name="T1" fmla="*/ 47 h 76"/>
                <a:gd name="T2" fmla="*/ 55 w 430"/>
                <a:gd name="T3" fmla="*/ 0 h 76"/>
                <a:gd name="T4" fmla="*/ 429 w 430"/>
                <a:gd name="T5" fmla="*/ 0 h 76"/>
                <a:gd name="T6" fmla="*/ 340 w 430"/>
                <a:gd name="T7" fmla="*/ 75 h 76"/>
                <a:gd name="T8" fmla="*/ 0 w 430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6"/>
                <a:gd name="T17" fmla="*/ 430 w 4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6">
                  <a:moveTo>
                    <a:pt x="0" y="47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40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Freeform 101"/>
            <p:cNvSpPr>
              <a:spLocks/>
            </p:cNvSpPr>
            <p:nvPr/>
          </p:nvSpPr>
          <p:spPr bwMode="auto">
            <a:xfrm>
              <a:off x="4581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4" name="Freeform 102"/>
            <p:cNvSpPr>
              <a:spLocks/>
            </p:cNvSpPr>
            <p:nvPr/>
          </p:nvSpPr>
          <p:spPr bwMode="auto">
            <a:xfrm>
              <a:off x="4581" y="2957"/>
              <a:ext cx="126" cy="387"/>
            </a:xfrm>
            <a:custGeom>
              <a:avLst/>
              <a:gdLst>
                <a:gd name="T0" fmla="*/ 68 w 126"/>
                <a:gd name="T1" fmla="*/ 386 h 387"/>
                <a:gd name="T2" fmla="*/ 0 w 126"/>
                <a:gd name="T3" fmla="*/ 105 h 387"/>
                <a:gd name="T4" fmla="*/ 125 w 126"/>
                <a:gd name="T5" fmla="*/ 0 h 387"/>
                <a:gd name="T6" fmla="*/ 125 w 126"/>
                <a:gd name="T7" fmla="*/ 345 h 387"/>
                <a:gd name="T8" fmla="*/ 68 w 126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7"/>
                <a:gd name="T17" fmla="*/ 126 w 126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7">
                  <a:moveTo>
                    <a:pt x="68" y="386"/>
                  </a:moveTo>
                  <a:lnTo>
                    <a:pt x="0" y="105"/>
                  </a:lnTo>
                  <a:lnTo>
                    <a:pt x="125" y="0"/>
                  </a:lnTo>
                  <a:lnTo>
                    <a:pt x="125" y="345"/>
                  </a:lnTo>
                  <a:lnTo>
                    <a:pt x="68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5" name="Freeform 103"/>
            <p:cNvSpPr>
              <a:spLocks/>
            </p:cNvSpPr>
            <p:nvPr/>
          </p:nvSpPr>
          <p:spPr bwMode="auto">
            <a:xfrm>
              <a:off x="4277" y="2529"/>
              <a:ext cx="418" cy="65"/>
            </a:xfrm>
            <a:custGeom>
              <a:avLst/>
              <a:gdLst>
                <a:gd name="T0" fmla="*/ 0 w 418"/>
                <a:gd name="T1" fmla="*/ 41 h 65"/>
                <a:gd name="T2" fmla="*/ 54 w 418"/>
                <a:gd name="T3" fmla="*/ 0 h 65"/>
                <a:gd name="T4" fmla="*/ 417 w 418"/>
                <a:gd name="T5" fmla="*/ 0 h 65"/>
                <a:gd name="T6" fmla="*/ 330 w 418"/>
                <a:gd name="T7" fmla="*/ 64 h 65"/>
                <a:gd name="T8" fmla="*/ 0 w 418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5"/>
                <a:gd name="T17" fmla="*/ 418 w 418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5">
                  <a:moveTo>
                    <a:pt x="0" y="41"/>
                  </a:moveTo>
                  <a:lnTo>
                    <a:pt x="54" y="0"/>
                  </a:lnTo>
                  <a:lnTo>
                    <a:pt x="417" y="0"/>
                  </a:lnTo>
                  <a:lnTo>
                    <a:pt x="330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6" name="Freeform 104"/>
            <p:cNvSpPr>
              <a:spLocks/>
            </p:cNvSpPr>
            <p:nvPr/>
          </p:nvSpPr>
          <p:spPr bwMode="auto">
            <a:xfrm>
              <a:off x="4277" y="2529"/>
              <a:ext cx="430" cy="74"/>
            </a:xfrm>
            <a:custGeom>
              <a:avLst/>
              <a:gdLst>
                <a:gd name="T0" fmla="*/ 0 w 430"/>
                <a:gd name="T1" fmla="*/ 47 h 74"/>
                <a:gd name="T2" fmla="*/ 55 w 430"/>
                <a:gd name="T3" fmla="*/ 0 h 74"/>
                <a:gd name="T4" fmla="*/ 429 w 430"/>
                <a:gd name="T5" fmla="*/ 0 h 74"/>
                <a:gd name="T6" fmla="*/ 340 w 430"/>
                <a:gd name="T7" fmla="*/ 73 h 74"/>
                <a:gd name="T8" fmla="*/ 0 w 430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4"/>
                <a:gd name="T17" fmla="*/ 430 w 43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4">
                  <a:moveTo>
                    <a:pt x="0" y="47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40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Freeform 105"/>
            <p:cNvSpPr>
              <a:spLocks/>
            </p:cNvSpPr>
            <p:nvPr/>
          </p:nvSpPr>
          <p:spPr bwMode="auto">
            <a:xfrm>
              <a:off x="4581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Freeform 106"/>
            <p:cNvSpPr>
              <a:spLocks/>
            </p:cNvSpPr>
            <p:nvPr/>
          </p:nvSpPr>
          <p:spPr bwMode="auto">
            <a:xfrm>
              <a:off x="4581" y="2529"/>
              <a:ext cx="126" cy="385"/>
            </a:xfrm>
            <a:custGeom>
              <a:avLst/>
              <a:gdLst>
                <a:gd name="T0" fmla="*/ 68 w 126"/>
                <a:gd name="T1" fmla="*/ 384 h 385"/>
                <a:gd name="T2" fmla="*/ 0 w 126"/>
                <a:gd name="T3" fmla="*/ 103 h 385"/>
                <a:gd name="T4" fmla="*/ 125 w 126"/>
                <a:gd name="T5" fmla="*/ 0 h 385"/>
                <a:gd name="T6" fmla="*/ 125 w 126"/>
                <a:gd name="T7" fmla="*/ 343 h 385"/>
                <a:gd name="T8" fmla="*/ 68 w 126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5"/>
                <a:gd name="T17" fmla="*/ 126 w 126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5">
                  <a:moveTo>
                    <a:pt x="68" y="384"/>
                  </a:moveTo>
                  <a:lnTo>
                    <a:pt x="0" y="103"/>
                  </a:lnTo>
                  <a:lnTo>
                    <a:pt x="125" y="0"/>
                  </a:lnTo>
                  <a:lnTo>
                    <a:pt x="125" y="343"/>
                  </a:lnTo>
                  <a:lnTo>
                    <a:pt x="68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Freeform 107"/>
            <p:cNvSpPr>
              <a:spLocks/>
            </p:cNvSpPr>
            <p:nvPr/>
          </p:nvSpPr>
          <p:spPr bwMode="auto">
            <a:xfrm>
              <a:off x="4277" y="2054"/>
              <a:ext cx="418" cy="64"/>
            </a:xfrm>
            <a:custGeom>
              <a:avLst/>
              <a:gdLst>
                <a:gd name="T0" fmla="*/ 0 w 418"/>
                <a:gd name="T1" fmla="*/ 42 h 64"/>
                <a:gd name="T2" fmla="*/ 54 w 418"/>
                <a:gd name="T3" fmla="*/ 0 h 64"/>
                <a:gd name="T4" fmla="*/ 417 w 418"/>
                <a:gd name="T5" fmla="*/ 0 h 64"/>
                <a:gd name="T6" fmla="*/ 330 w 418"/>
                <a:gd name="T7" fmla="*/ 63 h 64"/>
                <a:gd name="T8" fmla="*/ 0 w 418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4"/>
                <a:gd name="T17" fmla="*/ 418 w 41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4">
                  <a:moveTo>
                    <a:pt x="0" y="42"/>
                  </a:moveTo>
                  <a:lnTo>
                    <a:pt x="54" y="0"/>
                  </a:lnTo>
                  <a:lnTo>
                    <a:pt x="417" y="0"/>
                  </a:lnTo>
                  <a:lnTo>
                    <a:pt x="330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Freeform 108"/>
            <p:cNvSpPr>
              <a:spLocks/>
            </p:cNvSpPr>
            <p:nvPr/>
          </p:nvSpPr>
          <p:spPr bwMode="auto">
            <a:xfrm>
              <a:off x="4277" y="2054"/>
              <a:ext cx="430" cy="74"/>
            </a:xfrm>
            <a:custGeom>
              <a:avLst/>
              <a:gdLst>
                <a:gd name="T0" fmla="*/ 0 w 430"/>
                <a:gd name="T1" fmla="*/ 49 h 74"/>
                <a:gd name="T2" fmla="*/ 55 w 430"/>
                <a:gd name="T3" fmla="*/ 0 h 74"/>
                <a:gd name="T4" fmla="*/ 429 w 430"/>
                <a:gd name="T5" fmla="*/ 0 h 74"/>
                <a:gd name="T6" fmla="*/ 340 w 430"/>
                <a:gd name="T7" fmla="*/ 73 h 74"/>
                <a:gd name="T8" fmla="*/ 0 w 430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4"/>
                <a:gd name="T17" fmla="*/ 430 w 43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4">
                  <a:moveTo>
                    <a:pt x="0" y="49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40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Freeform 109"/>
            <p:cNvSpPr>
              <a:spLocks/>
            </p:cNvSpPr>
            <p:nvPr/>
          </p:nvSpPr>
          <p:spPr bwMode="auto">
            <a:xfrm>
              <a:off x="4581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Freeform 110"/>
            <p:cNvSpPr>
              <a:spLocks/>
            </p:cNvSpPr>
            <p:nvPr/>
          </p:nvSpPr>
          <p:spPr bwMode="auto">
            <a:xfrm>
              <a:off x="4581" y="2054"/>
              <a:ext cx="126" cy="386"/>
            </a:xfrm>
            <a:custGeom>
              <a:avLst/>
              <a:gdLst>
                <a:gd name="T0" fmla="*/ 68 w 126"/>
                <a:gd name="T1" fmla="*/ 385 h 386"/>
                <a:gd name="T2" fmla="*/ 0 w 126"/>
                <a:gd name="T3" fmla="*/ 104 h 386"/>
                <a:gd name="T4" fmla="*/ 125 w 126"/>
                <a:gd name="T5" fmla="*/ 0 h 386"/>
                <a:gd name="T6" fmla="*/ 125 w 126"/>
                <a:gd name="T7" fmla="*/ 344 h 386"/>
                <a:gd name="T8" fmla="*/ 68 w 126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6"/>
                <a:gd name="T17" fmla="*/ 126 w 12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6">
                  <a:moveTo>
                    <a:pt x="68" y="385"/>
                  </a:moveTo>
                  <a:lnTo>
                    <a:pt x="0" y="104"/>
                  </a:lnTo>
                  <a:lnTo>
                    <a:pt x="125" y="0"/>
                  </a:lnTo>
                  <a:lnTo>
                    <a:pt x="125" y="344"/>
                  </a:lnTo>
                  <a:lnTo>
                    <a:pt x="68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3" name="Freeform 111"/>
            <p:cNvSpPr>
              <a:spLocks/>
            </p:cNvSpPr>
            <p:nvPr/>
          </p:nvSpPr>
          <p:spPr bwMode="auto">
            <a:xfrm>
              <a:off x="4735" y="2957"/>
              <a:ext cx="422" cy="66"/>
            </a:xfrm>
            <a:custGeom>
              <a:avLst/>
              <a:gdLst>
                <a:gd name="T0" fmla="*/ 0 w 422"/>
                <a:gd name="T1" fmla="*/ 41 h 66"/>
                <a:gd name="T2" fmla="*/ 54 w 422"/>
                <a:gd name="T3" fmla="*/ 0 h 66"/>
                <a:gd name="T4" fmla="*/ 421 w 422"/>
                <a:gd name="T5" fmla="*/ 0 h 66"/>
                <a:gd name="T6" fmla="*/ 332 w 422"/>
                <a:gd name="T7" fmla="*/ 65 h 66"/>
                <a:gd name="T8" fmla="*/ 0 w 422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6"/>
                <a:gd name="T17" fmla="*/ 422 w 42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6">
                  <a:moveTo>
                    <a:pt x="0" y="41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2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4" name="Freeform 112"/>
            <p:cNvSpPr>
              <a:spLocks/>
            </p:cNvSpPr>
            <p:nvPr/>
          </p:nvSpPr>
          <p:spPr bwMode="auto">
            <a:xfrm>
              <a:off x="4735" y="2957"/>
              <a:ext cx="432" cy="76"/>
            </a:xfrm>
            <a:custGeom>
              <a:avLst/>
              <a:gdLst>
                <a:gd name="T0" fmla="*/ 0 w 432"/>
                <a:gd name="T1" fmla="*/ 47 h 76"/>
                <a:gd name="T2" fmla="*/ 55 w 432"/>
                <a:gd name="T3" fmla="*/ 0 h 76"/>
                <a:gd name="T4" fmla="*/ 431 w 432"/>
                <a:gd name="T5" fmla="*/ 0 h 76"/>
                <a:gd name="T6" fmla="*/ 340 w 432"/>
                <a:gd name="T7" fmla="*/ 75 h 76"/>
                <a:gd name="T8" fmla="*/ 0 w 432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6"/>
                <a:gd name="T17" fmla="*/ 432 w 43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6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5" name="Freeform 113"/>
            <p:cNvSpPr>
              <a:spLocks/>
            </p:cNvSpPr>
            <p:nvPr/>
          </p:nvSpPr>
          <p:spPr bwMode="auto">
            <a:xfrm>
              <a:off x="5041" y="2957"/>
              <a:ext cx="116" cy="377"/>
            </a:xfrm>
            <a:custGeom>
              <a:avLst/>
              <a:gdLst>
                <a:gd name="T0" fmla="*/ 62 w 116"/>
                <a:gd name="T1" fmla="*/ 376 h 377"/>
                <a:gd name="T2" fmla="*/ 0 w 116"/>
                <a:gd name="T3" fmla="*/ 102 h 377"/>
                <a:gd name="T4" fmla="*/ 115 w 116"/>
                <a:gd name="T5" fmla="*/ 0 h 377"/>
                <a:gd name="T6" fmla="*/ 115 w 116"/>
                <a:gd name="T7" fmla="*/ 336 h 377"/>
                <a:gd name="T8" fmla="*/ 62 w 116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7"/>
                <a:gd name="T17" fmla="*/ 116 w 116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7">
                  <a:moveTo>
                    <a:pt x="62" y="376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6"/>
                  </a:lnTo>
                  <a:lnTo>
                    <a:pt x="62" y="376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6" name="Freeform 114"/>
            <p:cNvSpPr>
              <a:spLocks/>
            </p:cNvSpPr>
            <p:nvPr/>
          </p:nvSpPr>
          <p:spPr bwMode="auto">
            <a:xfrm>
              <a:off x="5041" y="2957"/>
              <a:ext cx="126" cy="387"/>
            </a:xfrm>
            <a:custGeom>
              <a:avLst/>
              <a:gdLst>
                <a:gd name="T0" fmla="*/ 67 w 126"/>
                <a:gd name="T1" fmla="*/ 386 h 387"/>
                <a:gd name="T2" fmla="*/ 0 w 126"/>
                <a:gd name="T3" fmla="*/ 105 h 387"/>
                <a:gd name="T4" fmla="*/ 125 w 126"/>
                <a:gd name="T5" fmla="*/ 0 h 387"/>
                <a:gd name="T6" fmla="*/ 125 w 126"/>
                <a:gd name="T7" fmla="*/ 345 h 387"/>
                <a:gd name="T8" fmla="*/ 67 w 126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7"/>
                <a:gd name="T17" fmla="*/ 126 w 126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7">
                  <a:moveTo>
                    <a:pt x="67" y="386"/>
                  </a:moveTo>
                  <a:lnTo>
                    <a:pt x="0" y="105"/>
                  </a:lnTo>
                  <a:lnTo>
                    <a:pt x="125" y="0"/>
                  </a:lnTo>
                  <a:lnTo>
                    <a:pt x="125" y="345"/>
                  </a:lnTo>
                  <a:lnTo>
                    <a:pt x="67" y="386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7" name="Freeform 115"/>
            <p:cNvSpPr>
              <a:spLocks/>
            </p:cNvSpPr>
            <p:nvPr/>
          </p:nvSpPr>
          <p:spPr bwMode="auto">
            <a:xfrm>
              <a:off x="4735" y="2529"/>
              <a:ext cx="422" cy="65"/>
            </a:xfrm>
            <a:custGeom>
              <a:avLst/>
              <a:gdLst>
                <a:gd name="T0" fmla="*/ 0 w 422"/>
                <a:gd name="T1" fmla="*/ 41 h 65"/>
                <a:gd name="T2" fmla="*/ 54 w 422"/>
                <a:gd name="T3" fmla="*/ 0 h 65"/>
                <a:gd name="T4" fmla="*/ 421 w 422"/>
                <a:gd name="T5" fmla="*/ 0 h 65"/>
                <a:gd name="T6" fmla="*/ 332 w 422"/>
                <a:gd name="T7" fmla="*/ 64 h 65"/>
                <a:gd name="T8" fmla="*/ 0 w 422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5"/>
                <a:gd name="T17" fmla="*/ 422 w 42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5">
                  <a:moveTo>
                    <a:pt x="0" y="41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2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8" name="Freeform 116"/>
            <p:cNvSpPr>
              <a:spLocks/>
            </p:cNvSpPr>
            <p:nvPr/>
          </p:nvSpPr>
          <p:spPr bwMode="auto">
            <a:xfrm>
              <a:off x="4735" y="2529"/>
              <a:ext cx="432" cy="74"/>
            </a:xfrm>
            <a:custGeom>
              <a:avLst/>
              <a:gdLst>
                <a:gd name="T0" fmla="*/ 0 w 432"/>
                <a:gd name="T1" fmla="*/ 47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9" name="Freeform 117"/>
            <p:cNvSpPr>
              <a:spLocks/>
            </p:cNvSpPr>
            <p:nvPr/>
          </p:nvSpPr>
          <p:spPr bwMode="auto">
            <a:xfrm>
              <a:off x="5041" y="2529"/>
              <a:ext cx="116" cy="375"/>
            </a:xfrm>
            <a:custGeom>
              <a:avLst/>
              <a:gdLst>
                <a:gd name="T0" fmla="*/ 62 w 116"/>
                <a:gd name="T1" fmla="*/ 374 h 375"/>
                <a:gd name="T2" fmla="*/ 0 w 116"/>
                <a:gd name="T3" fmla="*/ 100 h 375"/>
                <a:gd name="T4" fmla="*/ 115 w 116"/>
                <a:gd name="T5" fmla="*/ 0 h 375"/>
                <a:gd name="T6" fmla="*/ 115 w 116"/>
                <a:gd name="T7" fmla="*/ 334 h 375"/>
                <a:gd name="T8" fmla="*/ 62 w 116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5"/>
                <a:gd name="T17" fmla="*/ 116 w 11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5">
                  <a:moveTo>
                    <a:pt x="62" y="374"/>
                  </a:moveTo>
                  <a:lnTo>
                    <a:pt x="0" y="100"/>
                  </a:lnTo>
                  <a:lnTo>
                    <a:pt x="115" y="0"/>
                  </a:lnTo>
                  <a:lnTo>
                    <a:pt x="115" y="334"/>
                  </a:lnTo>
                  <a:lnTo>
                    <a:pt x="62" y="374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0" name="Freeform 118"/>
            <p:cNvSpPr>
              <a:spLocks/>
            </p:cNvSpPr>
            <p:nvPr/>
          </p:nvSpPr>
          <p:spPr bwMode="auto">
            <a:xfrm>
              <a:off x="5041" y="2529"/>
              <a:ext cx="126" cy="385"/>
            </a:xfrm>
            <a:custGeom>
              <a:avLst/>
              <a:gdLst>
                <a:gd name="T0" fmla="*/ 67 w 126"/>
                <a:gd name="T1" fmla="*/ 384 h 385"/>
                <a:gd name="T2" fmla="*/ 0 w 126"/>
                <a:gd name="T3" fmla="*/ 103 h 385"/>
                <a:gd name="T4" fmla="*/ 125 w 126"/>
                <a:gd name="T5" fmla="*/ 0 h 385"/>
                <a:gd name="T6" fmla="*/ 125 w 126"/>
                <a:gd name="T7" fmla="*/ 343 h 385"/>
                <a:gd name="T8" fmla="*/ 67 w 126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5"/>
                <a:gd name="T17" fmla="*/ 126 w 126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5">
                  <a:moveTo>
                    <a:pt x="67" y="384"/>
                  </a:moveTo>
                  <a:lnTo>
                    <a:pt x="0" y="103"/>
                  </a:lnTo>
                  <a:lnTo>
                    <a:pt x="125" y="0"/>
                  </a:lnTo>
                  <a:lnTo>
                    <a:pt x="125" y="343"/>
                  </a:lnTo>
                  <a:lnTo>
                    <a:pt x="67" y="384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1" name="Freeform 119"/>
            <p:cNvSpPr>
              <a:spLocks/>
            </p:cNvSpPr>
            <p:nvPr/>
          </p:nvSpPr>
          <p:spPr bwMode="auto">
            <a:xfrm>
              <a:off x="4735" y="2054"/>
              <a:ext cx="422" cy="64"/>
            </a:xfrm>
            <a:custGeom>
              <a:avLst/>
              <a:gdLst>
                <a:gd name="T0" fmla="*/ 0 w 422"/>
                <a:gd name="T1" fmla="*/ 42 h 64"/>
                <a:gd name="T2" fmla="*/ 54 w 422"/>
                <a:gd name="T3" fmla="*/ 0 h 64"/>
                <a:gd name="T4" fmla="*/ 421 w 422"/>
                <a:gd name="T5" fmla="*/ 0 h 64"/>
                <a:gd name="T6" fmla="*/ 332 w 422"/>
                <a:gd name="T7" fmla="*/ 63 h 64"/>
                <a:gd name="T8" fmla="*/ 0 w 422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4"/>
                <a:gd name="T17" fmla="*/ 422 w 42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4">
                  <a:moveTo>
                    <a:pt x="0" y="42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2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2" name="Freeform 120"/>
            <p:cNvSpPr>
              <a:spLocks/>
            </p:cNvSpPr>
            <p:nvPr/>
          </p:nvSpPr>
          <p:spPr bwMode="auto">
            <a:xfrm>
              <a:off x="4735" y="2054"/>
              <a:ext cx="432" cy="74"/>
            </a:xfrm>
            <a:custGeom>
              <a:avLst/>
              <a:gdLst>
                <a:gd name="T0" fmla="*/ 0 w 432"/>
                <a:gd name="T1" fmla="*/ 49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9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3" name="Freeform 121"/>
            <p:cNvSpPr>
              <a:spLocks/>
            </p:cNvSpPr>
            <p:nvPr/>
          </p:nvSpPr>
          <p:spPr bwMode="auto">
            <a:xfrm>
              <a:off x="5041" y="2054"/>
              <a:ext cx="116" cy="376"/>
            </a:xfrm>
            <a:custGeom>
              <a:avLst/>
              <a:gdLst>
                <a:gd name="T0" fmla="*/ 62 w 116"/>
                <a:gd name="T1" fmla="*/ 375 h 376"/>
                <a:gd name="T2" fmla="*/ 0 w 116"/>
                <a:gd name="T3" fmla="*/ 102 h 376"/>
                <a:gd name="T4" fmla="*/ 115 w 116"/>
                <a:gd name="T5" fmla="*/ 0 h 376"/>
                <a:gd name="T6" fmla="*/ 115 w 116"/>
                <a:gd name="T7" fmla="*/ 335 h 376"/>
                <a:gd name="T8" fmla="*/ 62 w 116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6"/>
                <a:gd name="T17" fmla="*/ 116 w 11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6">
                  <a:moveTo>
                    <a:pt x="62" y="375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5"/>
                  </a:lnTo>
                  <a:lnTo>
                    <a:pt x="62" y="375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4" name="Freeform 122"/>
            <p:cNvSpPr>
              <a:spLocks/>
            </p:cNvSpPr>
            <p:nvPr/>
          </p:nvSpPr>
          <p:spPr bwMode="auto">
            <a:xfrm>
              <a:off x="5041" y="2054"/>
              <a:ext cx="126" cy="386"/>
            </a:xfrm>
            <a:custGeom>
              <a:avLst/>
              <a:gdLst>
                <a:gd name="T0" fmla="*/ 67 w 126"/>
                <a:gd name="T1" fmla="*/ 385 h 386"/>
                <a:gd name="T2" fmla="*/ 0 w 126"/>
                <a:gd name="T3" fmla="*/ 104 h 386"/>
                <a:gd name="T4" fmla="*/ 125 w 126"/>
                <a:gd name="T5" fmla="*/ 0 h 386"/>
                <a:gd name="T6" fmla="*/ 125 w 126"/>
                <a:gd name="T7" fmla="*/ 344 h 386"/>
                <a:gd name="T8" fmla="*/ 67 w 126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6"/>
                <a:gd name="T17" fmla="*/ 126 w 12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6">
                  <a:moveTo>
                    <a:pt x="67" y="385"/>
                  </a:moveTo>
                  <a:lnTo>
                    <a:pt x="0" y="104"/>
                  </a:lnTo>
                  <a:lnTo>
                    <a:pt x="125" y="0"/>
                  </a:lnTo>
                  <a:lnTo>
                    <a:pt x="125" y="344"/>
                  </a:lnTo>
                  <a:lnTo>
                    <a:pt x="67" y="385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Freeform 123"/>
            <p:cNvSpPr>
              <a:spLocks/>
            </p:cNvSpPr>
            <p:nvPr/>
          </p:nvSpPr>
          <p:spPr bwMode="auto">
            <a:xfrm>
              <a:off x="490" y="3379"/>
              <a:ext cx="421" cy="64"/>
            </a:xfrm>
            <a:custGeom>
              <a:avLst/>
              <a:gdLst>
                <a:gd name="T0" fmla="*/ 0 w 421"/>
                <a:gd name="T1" fmla="*/ 41 h 64"/>
                <a:gd name="T2" fmla="*/ 54 w 421"/>
                <a:gd name="T3" fmla="*/ 0 h 64"/>
                <a:gd name="T4" fmla="*/ 420 w 421"/>
                <a:gd name="T5" fmla="*/ 0 h 64"/>
                <a:gd name="T6" fmla="*/ 331 w 421"/>
                <a:gd name="T7" fmla="*/ 63 h 64"/>
                <a:gd name="T8" fmla="*/ 0 w 421"/>
                <a:gd name="T9" fmla="*/ 4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4"/>
                <a:gd name="T17" fmla="*/ 421 w 42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4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3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6" name="Freeform 124"/>
            <p:cNvSpPr>
              <a:spLocks/>
            </p:cNvSpPr>
            <p:nvPr/>
          </p:nvSpPr>
          <p:spPr bwMode="auto">
            <a:xfrm>
              <a:off x="490" y="3379"/>
              <a:ext cx="432" cy="74"/>
            </a:xfrm>
            <a:custGeom>
              <a:avLst/>
              <a:gdLst>
                <a:gd name="T0" fmla="*/ 0 w 432"/>
                <a:gd name="T1" fmla="*/ 47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Freeform 125"/>
            <p:cNvSpPr>
              <a:spLocks/>
            </p:cNvSpPr>
            <p:nvPr/>
          </p:nvSpPr>
          <p:spPr bwMode="auto">
            <a:xfrm>
              <a:off x="797" y="337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Freeform 126"/>
            <p:cNvSpPr>
              <a:spLocks/>
            </p:cNvSpPr>
            <p:nvPr/>
          </p:nvSpPr>
          <p:spPr bwMode="auto">
            <a:xfrm>
              <a:off x="797" y="3379"/>
              <a:ext cx="125" cy="385"/>
            </a:xfrm>
            <a:custGeom>
              <a:avLst/>
              <a:gdLst>
                <a:gd name="T0" fmla="*/ 66 w 125"/>
                <a:gd name="T1" fmla="*/ 384 h 385"/>
                <a:gd name="T2" fmla="*/ 0 w 125"/>
                <a:gd name="T3" fmla="*/ 103 h 385"/>
                <a:gd name="T4" fmla="*/ 124 w 125"/>
                <a:gd name="T5" fmla="*/ 0 h 385"/>
                <a:gd name="T6" fmla="*/ 124 w 125"/>
                <a:gd name="T7" fmla="*/ 343 h 385"/>
                <a:gd name="T8" fmla="*/ 66 w 125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5"/>
                <a:gd name="T17" fmla="*/ 125 w 12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5">
                  <a:moveTo>
                    <a:pt x="66" y="384"/>
                  </a:moveTo>
                  <a:lnTo>
                    <a:pt x="0" y="103"/>
                  </a:lnTo>
                  <a:lnTo>
                    <a:pt x="124" y="0"/>
                  </a:lnTo>
                  <a:lnTo>
                    <a:pt x="124" y="343"/>
                  </a:lnTo>
                  <a:lnTo>
                    <a:pt x="66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9" name="Freeform 127"/>
            <p:cNvSpPr>
              <a:spLocks/>
            </p:cNvSpPr>
            <p:nvPr/>
          </p:nvSpPr>
          <p:spPr bwMode="auto">
            <a:xfrm>
              <a:off x="490" y="3004"/>
              <a:ext cx="364" cy="330"/>
            </a:xfrm>
            <a:custGeom>
              <a:avLst/>
              <a:gdLst>
                <a:gd name="T0" fmla="*/ 0 w 364"/>
                <a:gd name="T1" fmla="*/ 329 h 330"/>
                <a:gd name="T2" fmla="*/ 0 w 364"/>
                <a:gd name="T3" fmla="*/ 0 h 330"/>
                <a:gd name="T4" fmla="*/ 363 w 364"/>
                <a:gd name="T5" fmla="*/ 0 h 330"/>
                <a:gd name="T6" fmla="*/ 363 w 364"/>
                <a:gd name="T7" fmla="*/ 329 h 330"/>
                <a:gd name="T8" fmla="*/ 0 w 36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30"/>
                <a:gd name="T17" fmla="*/ 364 w 36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30">
                  <a:moveTo>
                    <a:pt x="0" y="329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0" name="Freeform 128"/>
            <p:cNvSpPr>
              <a:spLocks/>
            </p:cNvSpPr>
            <p:nvPr/>
          </p:nvSpPr>
          <p:spPr bwMode="auto">
            <a:xfrm>
              <a:off x="490" y="3004"/>
              <a:ext cx="374" cy="340"/>
            </a:xfrm>
            <a:custGeom>
              <a:avLst/>
              <a:gdLst>
                <a:gd name="T0" fmla="*/ 0 w 374"/>
                <a:gd name="T1" fmla="*/ 339 h 340"/>
                <a:gd name="T2" fmla="*/ 0 w 374"/>
                <a:gd name="T3" fmla="*/ 0 h 340"/>
                <a:gd name="T4" fmla="*/ 373 w 374"/>
                <a:gd name="T5" fmla="*/ 0 h 340"/>
                <a:gd name="T6" fmla="*/ 373 w 374"/>
                <a:gd name="T7" fmla="*/ 339 h 340"/>
                <a:gd name="T8" fmla="*/ 0 w 374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40"/>
                <a:gd name="T17" fmla="*/ 374 w 374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40">
                  <a:moveTo>
                    <a:pt x="0" y="339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1" name="Freeform 129"/>
            <p:cNvSpPr>
              <a:spLocks/>
            </p:cNvSpPr>
            <p:nvPr/>
          </p:nvSpPr>
          <p:spPr bwMode="auto">
            <a:xfrm>
              <a:off x="490" y="2577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2" name="Freeform 130"/>
            <p:cNvSpPr>
              <a:spLocks/>
            </p:cNvSpPr>
            <p:nvPr/>
          </p:nvSpPr>
          <p:spPr bwMode="auto">
            <a:xfrm>
              <a:off x="490" y="2577"/>
              <a:ext cx="374" cy="337"/>
            </a:xfrm>
            <a:custGeom>
              <a:avLst/>
              <a:gdLst>
                <a:gd name="T0" fmla="*/ 0 w 374"/>
                <a:gd name="T1" fmla="*/ 336 h 337"/>
                <a:gd name="T2" fmla="*/ 0 w 374"/>
                <a:gd name="T3" fmla="*/ 0 h 337"/>
                <a:gd name="T4" fmla="*/ 373 w 374"/>
                <a:gd name="T5" fmla="*/ 0 h 337"/>
                <a:gd name="T6" fmla="*/ 373 w 374"/>
                <a:gd name="T7" fmla="*/ 336 h 337"/>
                <a:gd name="T8" fmla="*/ 0 w 374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7"/>
                <a:gd name="T17" fmla="*/ 374 w 374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7">
                  <a:moveTo>
                    <a:pt x="0" y="336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3" name="Freeform 131"/>
            <p:cNvSpPr>
              <a:spLocks/>
            </p:cNvSpPr>
            <p:nvPr/>
          </p:nvSpPr>
          <p:spPr bwMode="auto">
            <a:xfrm>
              <a:off x="490" y="2103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4" name="Freeform 132"/>
            <p:cNvSpPr>
              <a:spLocks/>
            </p:cNvSpPr>
            <p:nvPr/>
          </p:nvSpPr>
          <p:spPr bwMode="auto">
            <a:xfrm>
              <a:off x="490" y="2103"/>
              <a:ext cx="374" cy="337"/>
            </a:xfrm>
            <a:custGeom>
              <a:avLst/>
              <a:gdLst>
                <a:gd name="T0" fmla="*/ 0 w 374"/>
                <a:gd name="T1" fmla="*/ 336 h 337"/>
                <a:gd name="T2" fmla="*/ 0 w 374"/>
                <a:gd name="T3" fmla="*/ 0 h 337"/>
                <a:gd name="T4" fmla="*/ 373 w 374"/>
                <a:gd name="T5" fmla="*/ 0 h 337"/>
                <a:gd name="T6" fmla="*/ 373 w 374"/>
                <a:gd name="T7" fmla="*/ 336 h 337"/>
                <a:gd name="T8" fmla="*/ 0 w 374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7"/>
                <a:gd name="T17" fmla="*/ 374 w 374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7">
                  <a:moveTo>
                    <a:pt x="0" y="336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5" name="Freeform 133"/>
            <p:cNvSpPr>
              <a:spLocks/>
            </p:cNvSpPr>
            <p:nvPr/>
          </p:nvSpPr>
          <p:spPr bwMode="auto">
            <a:xfrm>
              <a:off x="958" y="3004"/>
              <a:ext cx="368" cy="330"/>
            </a:xfrm>
            <a:custGeom>
              <a:avLst/>
              <a:gdLst>
                <a:gd name="T0" fmla="*/ 0 w 368"/>
                <a:gd name="T1" fmla="*/ 329 h 330"/>
                <a:gd name="T2" fmla="*/ 0 w 368"/>
                <a:gd name="T3" fmla="*/ 0 h 330"/>
                <a:gd name="T4" fmla="*/ 367 w 368"/>
                <a:gd name="T5" fmla="*/ 0 h 330"/>
                <a:gd name="T6" fmla="*/ 367 w 368"/>
                <a:gd name="T7" fmla="*/ 329 h 330"/>
                <a:gd name="T8" fmla="*/ 0 w 368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30"/>
                <a:gd name="T17" fmla="*/ 368 w 368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30">
                  <a:moveTo>
                    <a:pt x="0" y="329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6" name="Freeform 134"/>
            <p:cNvSpPr>
              <a:spLocks/>
            </p:cNvSpPr>
            <p:nvPr/>
          </p:nvSpPr>
          <p:spPr bwMode="auto">
            <a:xfrm>
              <a:off x="958" y="3004"/>
              <a:ext cx="378" cy="340"/>
            </a:xfrm>
            <a:custGeom>
              <a:avLst/>
              <a:gdLst>
                <a:gd name="T0" fmla="*/ 0 w 378"/>
                <a:gd name="T1" fmla="*/ 339 h 340"/>
                <a:gd name="T2" fmla="*/ 0 w 378"/>
                <a:gd name="T3" fmla="*/ 0 h 340"/>
                <a:gd name="T4" fmla="*/ 377 w 378"/>
                <a:gd name="T5" fmla="*/ 0 h 340"/>
                <a:gd name="T6" fmla="*/ 377 w 378"/>
                <a:gd name="T7" fmla="*/ 339 h 340"/>
                <a:gd name="T8" fmla="*/ 0 w 378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340"/>
                <a:gd name="T17" fmla="*/ 378 w 378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340">
                  <a:moveTo>
                    <a:pt x="0" y="339"/>
                  </a:moveTo>
                  <a:lnTo>
                    <a:pt x="0" y="0"/>
                  </a:lnTo>
                  <a:lnTo>
                    <a:pt x="377" y="0"/>
                  </a:lnTo>
                  <a:lnTo>
                    <a:pt x="377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7" name="Freeform 135"/>
            <p:cNvSpPr>
              <a:spLocks/>
            </p:cNvSpPr>
            <p:nvPr/>
          </p:nvSpPr>
          <p:spPr bwMode="auto">
            <a:xfrm>
              <a:off x="958" y="2577"/>
              <a:ext cx="368" cy="327"/>
            </a:xfrm>
            <a:custGeom>
              <a:avLst/>
              <a:gdLst>
                <a:gd name="T0" fmla="*/ 0 w 368"/>
                <a:gd name="T1" fmla="*/ 326 h 327"/>
                <a:gd name="T2" fmla="*/ 0 w 368"/>
                <a:gd name="T3" fmla="*/ 0 h 327"/>
                <a:gd name="T4" fmla="*/ 367 w 368"/>
                <a:gd name="T5" fmla="*/ 0 h 327"/>
                <a:gd name="T6" fmla="*/ 367 w 368"/>
                <a:gd name="T7" fmla="*/ 326 h 327"/>
                <a:gd name="T8" fmla="*/ 0 w 368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27"/>
                <a:gd name="T17" fmla="*/ 368 w 36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27">
                  <a:moveTo>
                    <a:pt x="0" y="326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8" name="Freeform 136"/>
            <p:cNvSpPr>
              <a:spLocks/>
            </p:cNvSpPr>
            <p:nvPr/>
          </p:nvSpPr>
          <p:spPr bwMode="auto">
            <a:xfrm>
              <a:off x="958" y="2577"/>
              <a:ext cx="378" cy="337"/>
            </a:xfrm>
            <a:custGeom>
              <a:avLst/>
              <a:gdLst>
                <a:gd name="T0" fmla="*/ 0 w 378"/>
                <a:gd name="T1" fmla="*/ 336 h 337"/>
                <a:gd name="T2" fmla="*/ 0 w 378"/>
                <a:gd name="T3" fmla="*/ 0 h 337"/>
                <a:gd name="T4" fmla="*/ 377 w 378"/>
                <a:gd name="T5" fmla="*/ 0 h 337"/>
                <a:gd name="T6" fmla="*/ 377 w 378"/>
                <a:gd name="T7" fmla="*/ 336 h 337"/>
                <a:gd name="T8" fmla="*/ 0 w 378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337"/>
                <a:gd name="T17" fmla="*/ 378 w 378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337">
                  <a:moveTo>
                    <a:pt x="0" y="336"/>
                  </a:moveTo>
                  <a:lnTo>
                    <a:pt x="0" y="0"/>
                  </a:lnTo>
                  <a:lnTo>
                    <a:pt x="377" y="0"/>
                  </a:lnTo>
                  <a:lnTo>
                    <a:pt x="377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9" name="Freeform 137"/>
            <p:cNvSpPr>
              <a:spLocks/>
            </p:cNvSpPr>
            <p:nvPr/>
          </p:nvSpPr>
          <p:spPr bwMode="auto">
            <a:xfrm>
              <a:off x="958" y="2103"/>
              <a:ext cx="368" cy="327"/>
            </a:xfrm>
            <a:custGeom>
              <a:avLst/>
              <a:gdLst>
                <a:gd name="T0" fmla="*/ 0 w 368"/>
                <a:gd name="T1" fmla="*/ 326 h 327"/>
                <a:gd name="T2" fmla="*/ 0 w 368"/>
                <a:gd name="T3" fmla="*/ 0 h 327"/>
                <a:gd name="T4" fmla="*/ 367 w 368"/>
                <a:gd name="T5" fmla="*/ 0 h 327"/>
                <a:gd name="T6" fmla="*/ 367 w 368"/>
                <a:gd name="T7" fmla="*/ 326 h 327"/>
                <a:gd name="T8" fmla="*/ 0 w 368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27"/>
                <a:gd name="T17" fmla="*/ 368 w 36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27">
                  <a:moveTo>
                    <a:pt x="0" y="326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0" name="Freeform 138"/>
            <p:cNvSpPr>
              <a:spLocks/>
            </p:cNvSpPr>
            <p:nvPr/>
          </p:nvSpPr>
          <p:spPr bwMode="auto">
            <a:xfrm>
              <a:off x="958" y="2103"/>
              <a:ext cx="378" cy="337"/>
            </a:xfrm>
            <a:custGeom>
              <a:avLst/>
              <a:gdLst>
                <a:gd name="T0" fmla="*/ 0 w 378"/>
                <a:gd name="T1" fmla="*/ 336 h 337"/>
                <a:gd name="T2" fmla="*/ 0 w 378"/>
                <a:gd name="T3" fmla="*/ 0 h 337"/>
                <a:gd name="T4" fmla="*/ 377 w 378"/>
                <a:gd name="T5" fmla="*/ 0 h 337"/>
                <a:gd name="T6" fmla="*/ 377 w 378"/>
                <a:gd name="T7" fmla="*/ 336 h 337"/>
                <a:gd name="T8" fmla="*/ 0 w 378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337"/>
                <a:gd name="T17" fmla="*/ 378 w 378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337">
                  <a:moveTo>
                    <a:pt x="0" y="336"/>
                  </a:moveTo>
                  <a:lnTo>
                    <a:pt x="0" y="0"/>
                  </a:lnTo>
                  <a:lnTo>
                    <a:pt x="377" y="0"/>
                  </a:lnTo>
                  <a:lnTo>
                    <a:pt x="377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1" name="Freeform 139"/>
            <p:cNvSpPr>
              <a:spLocks/>
            </p:cNvSpPr>
            <p:nvPr/>
          </p:nvSpPr>
          <p:spPr bwMode="auto">
            <a:xfrm>
              <a:off x="1429" y="3004"/>
              <a:ext cx="366" cy="330"/>
            </a:xfrm>
            <a:custGeom>
              <a:avLst/>
              <a:gdLst>
                <a:gd name="T0" fmla="*/ 0 w 366"/>
                <a:gd name="T1" fmla="*/ 329 h 330"/>
                <a:gd name="T2" fmla="*/ 0 w 366"/>
                <a:gd name="T3" fmla="*/ 0 h 330"/>
                <a:gd name="T4" fmla="*/ 365 w 366"/>
                <a:gd name="T5" fmla="*/ 0 h 330"/>
                <a:gd name="T6" fmla="*/ 365 w 366"/>
                <a:gd name="T7" fmla="*/ 329 h 330"/>
                <a:gd name="T8" fmla="*/ 0 w 366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30"/>
                <a:gd name="T17" fmla="*/ 366 w 366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30">
                  <a:moveTo>
                    <a:pt x="0" y="329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Freeform 140"/>
            <p:cNvSpPr>
              <a:spLocks/>
            </p:cNvSpPr>
            <p:nvPr/>
          </p:nvSpPr>
          <p:spPr bwMode="auto">
            <a:xfrm>
              <a:off x="1429" y="3004"/>
              <a:ext cx="376" cy="340"/>
            </a:xfrm>
            <a:custGeom>
              <a:avLst/>
              <a:gdLst>
                <a:gd name="T0" fmla="*/ 0 w 376"/>
                <a:gd name="T1" fmla="*/ 339 h 340"/>
                <a:gd name="T2" fmla="*/ 0 w 376"/>
                <a:gd name="T3" fmla="*/ 0 h 340"/>
                <a:gd name="T4" fmla="*/ 375 w 376"/>
                <a:gd name="T5" fmla="*/ 0 h 340"/>
                <a:gd name="T6" fmla="*/ 375 w 376"/>
                <a:gd name="T7" fmla="*/ 339 h 340"/>
                <a:gd name="T8" fmla="*/ 0 w 376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40"/>
                <a:gd name="T17" fmla="*/ 376 w 376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40">
                  <a:moveTo>
                    <a:pt x="0" y="339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3" name="Freeform 141"/>
            <p:cNvSpPr>
              <a:spLocks/>
            </p:cNvSpPr>
            <p:nvPr/>
          </p:nvSpPr>
          <p:spPr bwMode="auto">
            <a:xfrm>
              <a:off x="1429" y="2577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4" name="Freeform 142"/>
            <p:cNvSpPr>
              <a:spLocks/>
            </p:cNvSpPr>
            <p:nvPr/>
          </p:nvSpPr>
          <p:spPr bwMode="auto">
            <a:xfrm>
              <a:off x="1429" y="2577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143"/>
            <p:cNvSpPr>
              <a:spLocks/>
            </p:cNvSpPr>
            <p:nvPr/>
          </p:nvSpPr>
          <p:spPr bwMode="auto">
            <a:xfrm>
              <a:off x="1429" y="2103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6" name="Freeform 144"/>
            <p:cNvSpPr>
              <a:spLocks/>
            </p:cNvSpPr>
            <p:nvPr/>
          </p:nvSpPr>
          <p:spPr bwMode="auto">
            <a:xfrm>
              <a:off x="1429" y="2103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7" name="Freeform 145"/>
            <p:cNvSpPr>
              <a:spLocks/>
            </p:cNvSpPr>
            <p:nvPr/>
          </p:nvSpPr>
          <p:spPr bwMode="auto">
            <a:xfrm>
              <a:off x="1898" y="3004"/>
              <a:ext cx="369" cy="330"/>
            </a:xfrm>
            <a:custGeom>
              <a:avLst/>
              <a:gdLst>
                <a:gd name="T0" fmla="*/ 0 w 369"/>
                <a:gd name="T1" fmla="*/ 329 h 330"/>
                <a:gd name="T2" fmla="*/ 0 w 369"/>
                <a:gd name="T3" fmla="*/ 0 h 330"/>
                <a:gd name="T4" fmla="*/ 368 w 369"/>
                <a:gd name="T5" fmla="*/ 0 h 330"/>
                <a:gd name="T6" fmla="*/ 368 w 369"/>
                <a:gd name="T7" fmla="*/ 329 h 330"/>
                <a:gd name="T8" fmla="*/ 0 w 369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330"/>
                <a:gd name="T17" fmla="*/ 369 w 369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330">
                  <a:moveTo>
                    <a:pt x="0" y="329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68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8" name="Freeform 146"/>
            <p:cNvSpPr>
              <a:spLocks/>
            </p:cNvSpPr>
            <p:nvPr/>
          </p:nvSpPr>
          <p:spPr bwMode="auto">
            <a:xfrm>
              <a:off x="1898" y="3004"/>
              <a:ext cx="379" cy="340"/>
            </a:xfrm>
            <a:custGeom>
              <a:avLst/>
              <a:gdLst>
                <a:gd name="T0" fmla="*/ 0 w 379"/>
                <a:gd name="T1" fmla="*/ 339 h 340"/>
                <a:gd name="T2" fmla="*/ 0 w 379"/>
                <a:gd name="T3" fmla="*/ 0 h 340"/>
                <a:gd name="T4" fmla="*/ 378 w 379"/>
                <a:gd name="T5" fmla="*/ 0 h 340"/>
                <a:gd name="T6" fmla="*/ 378 w 379"/>
                <a:gd name="T7" fmla="*/ 339 h 340"/>
                <a:gd name="T8" fmla="*/ 0 w 379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40"/>
                <a:gd name="T17" fmla="*/ 379 w 379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40">
                  <a:moveTo>
                    <a:pt x="0" y="339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9" name="Freeform 147"/>
            <p:cNvSpPr>
              <a:spLocks/>
            </p:cNvSpPr>
            <p:nvPr/>
          </p:nvSpPr>
          <p:spPr bwMode="auto">
            <a:xfrm>
              <a:off x="1898" y="2577"/>
              <a:ext cx="369" cy="327"/>
            </a:xfrm>
            <a:custGeom>
              <a:avLst/>
              <a:gdLst>
                <a:gd name="T0" fmla="*/ 0 w 369"/>
                <a:gd name="T1" fmla="*/ 326 h 327"/>
                <a:gd name="T2" fmla="*/ 0 w 369"/>
                <a:gd name="T3" fmla="*/ 0 h 327"/>
                <a:gd name="T4" fmla="*/ 368 w 369"/>
                <a:gd name="T5" fmla="*/ 0 h 327"/>
                <a:gd name="T6" fmla="*/ 368 w 369"/>
                <a:gd name="T7" fmla="*/ 326 h 327"/>
                <a:gd name="T8" fmla="*/ 0 w 369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327"/>
                <a:gd name="T17" fmla="*/ 369 w 369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327">
                  <a:moveTo>
                    <a:pt x="0" y="326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68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0" name="Freeform 148"/>
            <p:cNvSpPr>
              <a:spLocks/>
            </p:cNvSpPr>
            <p:nvPr/>
          </p:nvSpPr>
          <p:spPr bwMode="auto">
            <a:xfrm>
              <a:off x="1898" y="2577"/>
              <a:ext cx="379" cy="337"/>
            </a:xfrm>
            <a:custGeom>
              <a:avLst/>
              <a:gdLst>
                <a:gd name="T0" fmla="*/ 0 w 379"/>
                <a:gd name="T1" fmla="*/ 336 h 337"/>
                <a:gd name="T2" fmla="*/ 0 w 379"/>
                <a:gd name="T3" fmla="*/ 0 h 337"/>
                <a:gd name="T4" fmla="*/ 378 w 379"/>
                <a:gd name="T5" fmla="*/ 0 h 337"/>
                <a:gd name="T6" fmla="*/ 378 w 379"/>
                <a:gd name="T7" fmla="*/ 336 h 337"/>
                <a:gd name="T8" fmla="*/ 0 w 379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7"/>
                <a:gd name="T17" fmla="*/ 379 w 379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7">
                  <a:moveTo>
                    <a:pt x="0" y="336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1" name="Freeform 149"/>
            <p:cNvSpPr>
              <a:spLocks/>
            </p:cNvSpPr>
            <p:nvPr/>
          </p:nvSpPr>
          <p:spPr bwMode="auto">
            <a:xfrm>
              <a:off x="1898" y="2103"/>
              <a:ext cx="369" cy="327"/>
            </a:xfrm>
            <a:custGeom>
              <a:avLst/>
              <a:gdLst>
                <a:gd name="T0" fmla="*/ 0 w 369"/>
                <a:gd name="T1" fmla="*/ 326 h 327"/>
                <a:gd name="T2" fmla="*/ 0 w 369"/>
                <a:gd name="T3" fmla="*/ 0 h 327"/>
                <a:gd name="T4" fmla="*/ 368 w 369"/>
                <a:gd name="T5" fmla="*/ 0 h 327"/>
                <a:gd name="T6" fmla="*/ 368 w 369"/>
                <a:gd name="T7" fmla="*/ 326 h 327"/>
                <a:gd name="T8" fmla="*/ 0 w 369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327"/>
                <a:gd name="T17" fmla="*/ 369 w 369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327">
                  <a:moveTo>
                    <a:pt x="0" y="326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68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2" name="Freeform 150"/>
            <p:cNvSpPr>
              <a:spLocks/>
            </p:cNvSpPr>
            <p:nvPr/>
          </p:nvSpPr>
          <p:spPr bwMode="auto">
            <a:xfrm>
              <a:off x="1898" y="2103"/>
              <a:ext cx="379" cy="337"/>
            </a:xfrm>
            <a:custGeom>
              <a:avLst/>
              <a:gdLst>
                <a:gd name="T0" fmla="*/ 0 w 379"/>
                <a:gd name="T1" fmla="*/ 336 h 337"/>
                <a:gd name="T2" fmla="*/ 0 w 379"/>
                <a:gd name="T3" fmla="*/ 0 h 337"/>
                <a:gd name="T4" fmla="*/ 378 w 379"/>
                <a:gd name="T5" fmla="*/ 0 h 337"/>
                <a:gd name="T6" fmla="*/ 378 w 379"/>
                <a:gd name="T7" fmla="*/ 336 h 337"/>
                <a:gd name="T8" fmla="*/ 0 w 379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7"/>
                <a:gd name="T17" fmla="*/ 379 w 379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7">
                  <a:moveTo>
                    <a:pt x="0" y="336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3" name="Freeform 151"/>
            <p:cNvSpPr>
              <a:spLocks/>
            </p:cNvSpPr>
            <p:nvPr/>
          </p:nvSpPr>
          <p:spPr bwMode="auto">
            <a:xfrm>
              <a:off x="2382" y="3004"/>
              <a:ext cx="364" cy="330"/>
            </a:xfrm>
            <a:custGeom>
              <a:avLst/>
              <a:gdLst>
                <a:gd name="T0" fmla="*/ 0 w 364"/>
                <a:gd name="T1" fmla="*/ 329 h 330"/>
                <a:gd name="T2" fmla="*/ 0 w 364"/>
                <a:gd name="T3" fmla="*/ 0 h 330"/>
                <a:gd name="T4" fmla="*/ 363 w 364"/>
                <a:gd name="T5" fmla="*/ 0 h 330"/>
                <a:gd name="T6" fmla="*/ 363 w 364"/>
                <a:gd name="T7" fmla="*/ 329 h 330"/>
                <a:gd name="T8" fmla="*/ 0 w 36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30"/>
                <a:gd name="T17" fmla="*/ 364 w 36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30">
                  <a:moveTo>
                    <a:pt x="0" y="329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4" name="Freeform 152"/>
            <p:cNvSpPr>
              <a:spLocks/>
            </p:cNvSpPr>
            <p:nvPr/>
          </p:nvSpPr>
          <p:spPr bwMode="auto">
            <a:xfrm>
              <a:off x="2382" y="3004"/>
              <a:ext cx="374" cy="340"/>
            </a:xfrm>
            <a:custGeom>
              <a:avLst/>
              <a:gdLst>
                <a:gd name="T0" fmla="*/ 0 w 374"/>
                <a:gd name="T1" fmla="*/ 339 h 340"/>
                <a:gd name="T2" fmla="*/ 0 w 374"/>
                <a:gd name="T3" fmla="*/ 0 h 340"/>
                <a:gd name="T4" fmla="*/ 373 w 374"/>
                <a:gd name="T5" fmla="*/ 0 h 340"/>
                <a:gd name="T6" fmla="*/ 373 w 374"/>
                <a:gd name="T7" fmla="*/ 339 h 340"/>
                <a:gd name="T8" fmla="*/ 0 w 374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40"/>
                <a:gd name="T17" fmla="*/ 374 w 374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40">
                  <a:moveTo>
                    <a:pt x="0" y="339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5" name="Freeform 153"/>
            <p:cNvSpPr>
              <a:spLocks/>
            </p:cNvSpPr>
            <p:nvPr/>
          </p:nvSpPr>
          <p:spPr bwMode="auto">
            <a:xfrm>
              <a:off x="2382" y="2577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6" name="Freeform 154"/>
            <p:cNvSpPr>
              <a:spLocks/>
            </p:cNvSpPr>
            <p:nvPr/>
          </p:nvSpPr>
          <p:spPr bwMode="auto">
            <a:xfrm>
              <a:off x="2382" y="2577"/>
              <a:ext cx="374" cy="337"/>
            </a:xfrm>
            <a:custGeom>
              <a:avLst/>
              <a:gdLst>
                <a:gd name="T0" fmla="*/ 0 w 374"/>
                <a:gd name="T1" fmla="*/ 336 h 337"/>
                <a:gd name="T2" fmla="*/ 0 w 374"/>
                <a:gd name="T3" fmla="*/ 0 h 337"/>
                <a:gd name="T4" fmla="*/ 373 w 374"/>
                <a:gd name="T5" fmla="*/ 0 h 337"/>
                <a:gd name="T6" fmla="*/ 373 w 374"/>
                <a:gd name="T7" fmla="*/ 336 h 337"/>
                <a:gd name="T8" fmla="*/ 0 w 374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7"/>
                <a:gd name="T17" fmla="*/ 374 w 374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7">
                  <a:moveTo>
                    <a:pt x="0" y="336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155"/>
            <p:cNvSpPr>
              <a:spLocks/>
            </p:cNvSpPr>
            <p:nvPr/>
          </p:nvSpPr>
          <p:spPr bwMode="auto">
            <a:xfrm>
              <a:off x="2382" y="2103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8" name="Freeform 156"/>
            <p:cNvSpPr>
              <a:spLocks/>
            </p:cNvSpPr>
            <p:nvPr/>
          </p:nvSpPr>
          <p:spPr bwMode="auto">
            <a:xfrm>
              <a:off x="2382" y="2103"/>
              <a:ext cx="374" cy="337"/>
            </a:xfrm>
            <a:custGeom>
              <a:avLst/>
              <a:gdLst>
                <a:gd name="T0" fmla="*/ 0 w 374"/>
                <a:gd name="T1" fmla="*/ 336 h 337"/>
                <a:gd name="T2" fmla="*/ 0 w 374"/>
                <a:gd name="T3" fmla="*/ 0 h 337"/>
                <a:gd name="T4" fmla="*/ 373 w 374"/>
                <a:gd name="T5" fmla="*/ 0 h 337"/>
                <a:gd name="T6" fmla="*/ 373 w 374"/>
                <a:gd name="T7" fmla="*/ 336 h 337"/>
                <a:gd name="T8" fmla="*/ 0 w 374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7"/>
                <a:gd name="T17" fmla="*/ 374 w 374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7">
                  <a:moveTo>
                    <a:pt x="0" y="336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9" name="Freeform 157"/>
            <p:cNvSpPr>
              <a:spLocks/>
            </p:cNvSpPr>
            <p:nvPr/>
          </p:nvSpPr>
          <p:spPr bwMode="auto">
            <a:xfrm>
              <a:off x="2864" y="3004"/>
              <a:ext cx="366" cy="330"/>
            </a:xfrm>
            <a:custGeom>
              <a:avLst/>
              <a:gdLst>
                <a:gd name="T0" fmla="*/ 0 w 366"/>
                <a:gd name="T1" fmla="*/ 329 h 330"/>
                <a:gd name="T2" fmla="*/ 0 w 366"/>
                <a:gd name="T3" fmla="*/ 0 h 330"/>
                <a:gd name="T4" fmla="*/ 365 w 366"/>
                <a:gd name="T5" fmla="*/ 0 h 330"/>
                <a:gd name="T6" fmla="*/ 365 w 366"/>
                <a:gd name="T7" fmla="*/ 329 h 330"/>
                <a:gd name="T8" fmla="*/ 0 w 366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30"/>
                <a:gd name="T17" fmla="*/ 366 w 366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30">
                  <a:moveTo>
                    <a:pt x="0" y="329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0" name="Freeform 158"/>
            <p:cNvSpPr>
              <a:spLocks/>
            </p:cNvSpPr>
            <p:nvPr/>
          </p:nvSpPr>
          <p:spPr bwMode="auto">
            <a:xfrm>
              <a:off x="2864" y="3004"/>
              <a:ext cx="377" cy="340"/>
            </a:xfrm>
            <a:custGeom>
              <a:avLst/>
              <a:gdLst>
                <a:gd name="T0" fmla="*/ 0 w 377"/>
                <a:gd name="T1" fmla="*/ 339 h 340"/>
                <a:gd name="T2" fmla="*/ 0 w 377"/>
                <a:gd name="T3" fmla="*/ 0 h 340"/>
                <a:gd name="T4" fmla="*/ 376 w 377"/>
                <a:gd name="T5" fmla="*/ 0 h 340"/>
                <a:gd name="T6" fmla="*/ 376 w 377"/>
                <a:gd name="T7" fmla="*/ 339 h 340"/>
                <a:gd name="T8" fmla="*/ 0 w 377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340"/>
                <a:gd name="T17" fmla="*/ 377 w 377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340">
                  <a:moveTo>
                    <a:pt x="0" y="339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1" name="Freeform 159"/>
            <p:cNvSpPr>
              <a:spLocks/>
            </p:cNvSpPr>
            <p:nvPr/>
          </p:nvSpPr>
          <p:spPr bwMode="auto">
            <a:xfrm>
              <a:off x="2864" y="2577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2" name="Freeform 160"/>
            <p:cNvSpPr>
              <a:spLocks/>
            </p:cNvSpPr>
            <p:nvPr/>
          </p:nvSpPr>
          <p:spPr bwMode="auto">
            <a:xfrm>
              <a:off x="2864" y="2577"/>
              <a:ext cx="377" cy="337"/>
            </a:xfrm>
            <a:custGeom>
              <a:avLst/>
              <a:gdLst>
                <a:gd name="T0" fmla="*/ 0 w 377"/>
                <a:gd name="T1" fmla="*/ 336 h 337"/>
                <a:gd name="T2" fmla="*/ 0 w 377"/>
                <a:gd name="T3" fmla="*/ 0 h 337"/>
                <a:gd name="T4" fmla="*/ 376 w 377"/>
                <a:gd name="T5" fmla="*/ 0 h 337"/>
                <a:gd name="T6" fmla="*/ 376 w 377"/>
                <a:gd name="T7" fmla="*/ 336 h 337"/>
                <a:gd name="T8" fmla="*/ 0 w 377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337"/>
                <a:gd name="T17" fmla="*/ 377 w 377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337">
                  <a:moveTo>
                    <a:pt x="0" y="336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3" name="Freeform 161"/>
            <p:cNvSpPr>
              <a:spLocks/>
            </p:cNvSpPr>
            <p:nvPr/>
          </p:nvSpPr>
          <p:spPr bwMode="auto">
            <a:xfrm>
              <a:off x="2864" y="2103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4" name="Freeform 162"/>
            <p:cNvSpPr>
              <a:spLocks/>
            </p:cNvSpPr>
            <p:nvPr/>
          </p:nvSpPr>
          <p:spPr bwMode="auto">
            <a:xfrm>
              <a:off x="2864" y="2103"/>
              <a:ext cx="377" cy="337"/>
            </a:xfrm>
            <a:custGeom>
              <a:avLst/>
              <a:gdLst>
                <a:gd name="T0" fmla="*/ 0 w 377"/>
                <a:gd name="T1" fmla="*/ 336 h 337"/>
                <a:gd name="T2" fmla="*/ 0 w 377"/>
                <a:gd name="T3" fmla="*/ 0 h 337"/>
                <a:gd name="T4" fmla="*/ 376 w 377"/>
                <a:gd name="T5" fmla="*/ 0 h 337"/>
                <a:gd name="T6" fmla="*/ 376 w 377"/>
                <a:gd name="T7" fmla="*/ 336 h 337"/>
                <a:gd name="T8" fmla="*/ 0 w 377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337"/>
                <a:gd name="T17" fmla="*/ 377 w 377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337">
                  <a:moveTo>
                    <a:pt x="0" y="336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5" name="Freeform 163"/>
            <p:cNvSpPr>
              <a:spLocks/>
            </p:cNvSpPr>
            <p:nvPr/>
          </p:nvSpPr>
          <p:spPr bwMode="auto">
            <a:xfrm>
              <a:off x="3334" y="3004"/>
              <a:ext cx="366" cy="330"/>
            </a:xfrm>
            <a:custGeom>
              <a:avLst/>
              <a:gdLst>
                <a:gd name="T0" fmla="*/ 0 w 366"/>
                <a:gd name="T1" fmla="*/ 329 h 330"/>
                <a:gd name="T2" fmla="*/ 0 w 366"/>
                <a:gd name="T3" fmla="*/ 0 h 330"/>
                <a:gd name="T4" fmla="*/ 365 w 366"/>
                <a:gd name="T5" fmla="*/ 0 h 330"/>
                <a:gd name="T6" fmla="*/ 365 w 366"/>
                <a:gd name="T7" fmla="*/ 329 h 330"/>
                <a:gd name="T8" fmla="*/ 0 w 366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30"/>
                <a:gd name="T17" fmla="*/ 366 w 366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30">
                  <a:moveTo>
                    <a:pt x="0" y="329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6" name="Freeform 164"/>
            <p:cNvSpPr>
              <a:spLocks/>
            </p:cNvSpPr>
            <p:nvPr/>
          </p:nvSpPr>
          <p:spPr bwMode="auto">
            <a:xfrm>
              <a:off x="3334" y="3004"/>
              <a:ext cx="376" cy="340"/>
            </a:xfrm>
            <a:custGeom>
              <a:avLst/>
              <a:gdLst>
                <a:gd name="T0" fmla="*/ 0 w 376"/>
                <a:gd name="T1" fmla="*/ 339 h 340"/>
                <a:gd name="T2" fmla="*/ 0 w 376"/>
                <a:gd name="T3" fmla="*/ 0 h 340"/>
                <a:gd name="T4" fmla="*/ 375 w 376"/>
                <a:gd name="T5" fmla="*/ 0 h 340"/>
                <a:gd name="T6" fmla="*/ 375 w 376"/>
                <a:gd name="T7" fmla="*/ 339 h 340"/>
                <a:gd name="T8" fmla="*/ 0 w 376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40"/>
                <a:gd name="T17" fmla="*/ 376 w 376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40">
                  <a:moveTo>
                    <a:pt x="0" y="339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7" name="Freeform 165"/>
            <p:cNvSpPr>
              <a:spLocks/>
            </p:cNvSpPr>
            <p:nvPr/>
          </p:nvSpPr>
          <p:spPr bwMode="auto">
            <a:xfrm>
              <a:off x="3334" y="2577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8" name="Freeform 166"/>
            <p:cNvSpPr>
              <a:spLocks/>
            </p:cNvSpPr>
            <p:nvPr/>
          </p:nvSpPr>
          <p:spPr bwMode="auto">
            <a:xfrm>
              <a:off x="3334" y="2577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99" name="Freeform 167"/>
            <p:cNvSpPr>
              <a:spLocks/>
            </p:cNvSpPr>
            <p:nvPr/>
          </p:nvSpPr>
          <p:spPr bwMode="auto">
            <a:xfrm>
              <a:off x="3334" y="2103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0" name="Freeform 168"/>
            <p:cNvSpPr>
              <a:spLocks/>
            </p:cNvSpPr>
            <p:nvPr/>
          </p:nvSpPr>
          <p:spPr bwMode="auto">
            <a:xfrm>
              <a:off x="3334" y="2103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1" name="Freeform 169"/>
            <p:cNvSpPr>
              <a:spLocks/>
            </p:cNvSpPr>
            <p:nvPr/>
          </p:nvSpPr>
          <p:spPr bwMode="auto">
            <a:xfrm>
              <a:off x="3803" y="3004"/>
              <a:ext cx="368" cy="330"/>
            </a:xfrm>
            <a:custGeom>
              <a:avLst/>
              <a:gdLst>
                <a:gd name="T0" fmla="*/ 0 w 368"/>
                <a:gd name="T1" fmla="*/ 329 h 330"/>
                <a:gd name="T2" fmla="*/ 0 w 368"/>
                <a:gd name="T3" fmla="*/ 0 h 330"/>
                <a:gd name="T4" fmla="*/ 367 w 368"/>
                <a:gd name="T5" fmla="*/ 0 h 330"/>
                <a:gd name="T6" fmla="*/ 367 w 368"/>
                <a:gd name="T7" fmla="*/ 329 h 330"/>
                <a:gd name="T8" fmla="*/ 0 w 368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30"/>
                <a:gd name="T17" fmla="*/ 368 w 368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30">
                  <a:moveTo>
                    <a:pt x="0" y="329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2" name="Freeform 170"/>
            <p:cNvSpPr>
              <a:spLocks/>
            </p:cNvSpPr>
            <p:nvPr/>
          </p:nvSpPr>
          <p:spPr bwMode="auto">
            <a:xfrm>
              <a:off x="3803" y="3004"/>
              <a:ext cx="379" cy="340"/>
            </a:xfrm>
            <a:custGeom>
              <a:avLst/>
              <a:gdLst>
                <a:gd name="T0" fmla="*/ 0 w 379"/>
                <a:gd name="T1" fmla="*/ 339 h 340"/>
                <a:gd name="T2" fmla="*/ 0 w 379"/>
                <a:gd name="T3" fmla="*/ 0 h 340"/>
                <a:gd name="T4" fmla="*/ 378 w 379"/>
                <a:gd name="T5" fmla="*/ 0 h 340"/>
                <a:gd name="T6" fmla="*/ 378 w 379"/>
                <a:gd name="T7" fmla="*/ 339 h 340"/>
                <a:gd name="T8" fmla="*/ 0 w 379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40"/>
                <a:gd name="T17" fmla="*/ 379 w 379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40">
                  <a:moveTo>
                    <a:pt x="0" y="339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3" name="Freeform 171"/>
            <p:cNvSpPr>
              <a:spLocks/>
            </p:cNvSpPr>
            <p:nvPr/>
          </p:nvSpPr>
          <p:spPr bwMode="auto">
            <a:xfrm>
              <a:off x="3803" y="2577"/>
              <a:ext cx="368" cy="327"/>
            </a:xfrm>
            <a:custGeom>
              <a:avLst/>
              <a:gdLst>
                <a:gd name="T0" fmla="*/ 0 w 368"/>
                <a:gd name="T1" fmla="*/ 326 h 327"/>
                <a:gd name="T2" fmla="*/ 0 w 368"/>
                <a:gd name="T3" fmla="*/ 0 h 327"/>
                <a:gd name="T4" fmla="*/ 367 w 368"/>
                <a:gd name="T5" fmla="*/ 0 h 327"/>
                <a:gd name="T6" fmla="*/ 367 w 368"/>
                <a:gd name="T7" fmla="*/ 326 h 327"/>
                <a:gd name="T8" fmla="*/ 0 w 368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27"/>
                <a:gd name="T17" fmla="*/ 368 w 36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27">
                  <a:moveTo>
                    <a:pt x="0" y="326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4" name="Freeform 172"/>
            <p:cNvSpPr>
              <a:spLocks/>
            </p:cNvSpPr>
            <p:nvPr/>
          </p:nvSpPr>
          <p:spPr bwMode="auto">
            <a:xfrm>
              <a:off x="3803" y="2577"/>
              <a:ext cx="379" cy="337"/>
            </a:xfrm>
            <a:custGeom>
              <a:avLst/>
              <a:gdLst>
                <a:gd name="T0" fmla="*/ 0 w 379"/>
                <a:gd name="T1" fmla="*/ 336 h 337"/>
                <a:gd name="T2" fmla="*/ 0 w 379"/>
                <a:gd name="T3" fmla="*/ 0 h 337"/>
                <a:gd name="T4" fmla="*/ 378 w 379"/>
                <a:gd name="T5" fmla="*/ 0 h 337"/>
                <a:gd name="T6" fmla="*/ 378 w 379"/>
                <a:gd name="T7" fmla="*/ 336 h 337"/>
                <a:gd name="T8" fmla="*/ 0 w 379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7"/>
                <a:gd name="T17" fmla="*/ 379 w 379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7">
                  <a:moveTo>
                    <a:pt x="0" y="336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5" name="Freeform 173"/>
            <p:cNvSpPr>
              <a:spLocks/>
            </p:cNvSpPr>
            <p:nvPr/>
          </p:nvSpPr>
          <p:spPr bwMode="auto">
            <a:xfrm>
              <a:off x="3803" y="2103"/>
              <a:ext cx="368" cy="327"/>
            </a:xfrm>
            <a:custGeom>
              <a:avLst/>
              <a:gdLst>
                <a:gd name="T0" fmla="*/ 0 w 368"/>
                <a:gd name="T1" fmla="*/ 326 h 327"/>
                <a:gd name="T2" fmla="*/ 0 w 368"/>
                <a:gd name="T3" fmla="*/ 0 h 327"/>
                <a:gd name="T4" fmla="*/ 367 w 368"/>
                <a:gd name="T5" fmla="*/ 0 h 327"/>
                <a:gd name="T6" fmla="*/ 367 w 368"/>
                <a:gd name="T7" fmla="*/ 326 h 327"/>
                <a:gd name="T8" fmla="*/ 0 w 368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27"/>
                <a:gd name="T17" fmla="*/ 368 w 36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27">
                  <a:moveTo>
                    <a:pt x="0" y="326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6" name="Freeform 174"/>
            <p:cNvSpPr>
              <a:spLocks/>
            </p:cNvSpPr>
            <p:nvPr/>
          </p:nvSpPr>
          <p:spPr bwMode="auto">
            <a:xfrm>
              <a:off x="3803" y="2103"/>
              <a:ext cx="379" cy="337"/>
            </a:xfrm>
            <a:custGeom>
              <a:avLst/>
              <a:gdLst>
                <a:gd name="T0" fmla="*/ 0 w 379"/>
                <a:gd name="T1" fmla="*/ 336 h 337"/>
                <a:gd name="T2" fmla="*/ 0 w 379"/>
                <a:gd name="T3" fmla="*/ 0 h 337"/>
                <a:gd name="T4" fmla="*/ 378 w 379"/>
                <a:gd name="T5" fmla="*/ 0 h 337"/>
                <a:gd name="T6" fmla="*/ 378 w 379"/>
                <a:gd name="T7" fmla="*/ 336 h 337"/>
                <a:gd name="T8" fmla="*/ 0 w 379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7"/>
                <a:gd name="T17" fmla="*/ 379 w 379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7">
                  <a:moveTo>
                    <a:pt x="0" y="336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7" name="Freeform 175"/>
            <p:cNvSpPr>
              <a:spLocks/>
            </p:cNvSpPr>
            <p:nvPr/>
          </p:nvSpPr>
          <p:spPr bwMode="auto">
            <a:xfrm>
              <a:off x="4275" y="3004"/>
              <a:ext cx="364" cy="330"/>
            </a:xfrm>
            <a:custGeom>
              <a:avLst/>
              <a:gdLst>
                <a:gd name="T0" fmla="*/ 0 w 364"/>
                <a:gd name="T1" fmla="*/ 329 h 330"/>
                <a:gd name="T2" fmla="*/ 0 w 364"/>
                <a:gd name="T3" fmla="*/ 0 h 330"/>
                <a:gd name="T4" fmla="*/ 363 w 364"/>
                <a:gd name="T5" fmla="*/ 0 h 330"/>
                <a:gd name="T6" fmla="*/ 363 w 364"/>
                <a:gd name="T7" fmla="*/ 329 h 330"/>
                <a:gd name="T8" fmla="*/ 0 w 36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30"/>
                <a:gd name="T17" fmla="*/ 364 w 36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30">
                  <a:moveTo>
                    <a:pt x="0" y="329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8" name="Freeform 176"/>
            <p:cNvSpPr>
              <a:spLocks/>
            </p:cNvSpPr>
            <p:nvPr/>
          </p:nvSpPr>
          <p:spPr bwMode="auto">
            <a:xfrm>
              <a:off x="4275" y="3004"/>
              <a:ext cx="375" cy="340"/>
            </a:xfrm>
            <a:custGeom>
              <a:avLst/>
              <a:gdLst>
                <a:gd name="T0" fmla="*/ 0 w 375"/>
                <a:gd name="T1" fmla="*/ 339 h 340"/>
                <a:gd name="T2" fmla="*/ 0 w 375"/>
                <a:gd name="T3" fmla="*/ 0 h 340"/>
                <a:gd name="T4" fmla="*/ 374 w 375"/>
                <a:gd name="T5" fmla="*/ 0 h 340"/>
                <a:gd name="T6" fmla="*/ 374 w 375"/>
                <a:gd name="T7" fmla="*/ 339 h 340"/>
                <a:gd name="T8" fmla="*/ 0 w 375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"/>
                <a:gd name="T16" fmla="*/ 0 h 340"/>
                <a:gd name="T17" fmla="*/ 375 w 375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" h="340">
                  <a:moveTo>
                    <a:pt x="0" y="339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09" name="Freeform 177"/>
            <p:cNvSpPr>
              <a:spLocks/>
            </p:cNvSpPr>
            <p:nvPr/>
          </p:nvSpPr>
          <p:spPr bwMode="auto">
            <a:xfrm>
              <a:off x="4275" y="2577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0" name="Freeform 178"/>
            <p:cNvSpPr>
              <a:spLocks/>
            </p:cNvSpPr>
            <p:nvPr/>
          </p:nvSpPr>
          <p:spPr bwMode="auto">
            <a:xfrm>
              <a:off x="4275" y="2577"/>
              <a:ext cx="375" cy="337"/>
            </a:xfrm>
            <a:custGeom>
              <a:avLst/>
              <a:gdLst>
                <a:gd name="T0" fmla="*/ 0 w 375"/>
                <a:gd name="T1" fmla="*/ 336 h 337"/>
                <a:gd name="T2" fmla="*/ 0 w 375"/>
                <a:gd name="T3" fmla="*/ 0 h 337"/>
                <a:gd name="T4" fmla="*/ 374 w 375"/>
                <a:gd name="T5" fmla="*/ 0 h 337"/>
                <a:gd name="T6" fmla="*/ 374 w 375"/>
                <a:gd name="T7" fmla="*/ 336 h 337"/>
                <a:gd name="T8" fmla="*/ 0 w 375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"/>
                <a:gd name="T16" fmla="*/ 0 h 337"/>
                <a:gd name="T17" fmla="*/ 375 w 375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" h="337">
                  <a:moveTo>
                    <a:pt x="0" y="336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1" name="Freeform 179"/>
            <p:cNvSpPr>
              <a:spLocks/>
            </p:cNvSpPr>
            <p:nvPr/>
          </p:nvSpPr>
          <p:spPr bwMode="auto">
            <a:xfrm>
              <a:off x="4275" y="2103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2" name="Freeform 180"/>
            <p:cNvSpPr>
              <a:spLocks/>
            </p:cNvSpPr>
            <p:nvPr/>
          </p:nvSpPr>
          <p:spPr bwMode="auto">
            <a:xfrm>
              <a:off x="4275" y="2103"/>
              <a:ext cx="375" cy="337"/>
            </a:xfrm>
            <a:custGeom>
              <a:avLst/>
              <a:gdLst>
                <a:gd name="T0" fmla="*/ 0 w 375"/>
                <a:gd name="T1" fmla="*/ 336 h 337"/>
                <a:gd name="T2" fmla="*/ 0 w 375"/>
                <a:gd name="T3" fmla="*/ 0 h 337"/>
                <a:gd name="T4" fmla="*/ 374 w 375"/>
                <a:gd name="T5" fmla="*/ 0 h 337"/>
                <a:gd name="T6" fmla="*/ 374 w 375"/>
                <a:gd name="T7" fmla="*/ 336 h 337"/>
                <a:gd name="T8" fmla="*/ 0 w 375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"/>
                <a:gd name="T16" fmla="*/ 0 h 337"/>
                <a:gd name="T17" fmla="*/ 375 w 375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" h="337">
                  <a:moveTo>
                    <a:pt x="0" y="336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3" name="Freeform 181"/>
            <p:cNvSpPr>
              <a:spLocks/>
            </p:cNvSpPr>
            <p:nvPr/>
          </p:nvSpPr>
          <p:spPr bwMode="auto">
            <a:xfrm>
              <a:off x="4734" y="3004"/>
              <a:ext cx="365" cy="330"/>
            </a:xfrm>
            <a:custGeom>
              <a:avLst/>
              <a:gdLst>
                <a:gd name="T0" fmla="*/ 0 w 365"/>
                <a:gd name="T1" fmla="*/ 329 h 330"/>
                <a:gd name="T2" fmla="*/ 0 w 365"/>
                <a:gd name="T3" fmla="*/ 0 h 330"/>
                <a:gd name="T4" fmla="*/ 364 w 365"/>
                <a:gd name="T5" fmla="*/ 0 h 330"/>
                <a:gd name="T6" fmla="*/ 364 w 365"/>
                <a:gd name="T7" fmla="*/ 329 h 330"/>
                <a:gd name="T8" fmla="*/ 0 w 36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30"/>
                <a:gd name="T17" fmla="*/ 365 w 36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30">
                  <a:moveTo>
                    <a:pt x="0" y="329"/>
                  </a:moveTo>
                  <a:lnTo>
                    <a:pt x="0" y="0"/>
                  </a:lnTo>
                  <a:lnTo>
                    <a:pt x="364" y="0"/>
                  </a:lnTo>
                  <a:lnTo>
                    <a:pt x="364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4" name="Freeform 182"/>
            <p:cNvSpPr>
              <a:spLocks/>
            </p:cNvSpPr>
            <p:nvPr/>
          </p:nvSpPr>
          <p:spPr bwMode="auto">
            <a:xfrm>
              <a:off x="4734" y="3004"/>
              <a:ext cx="376" cy="340"/>
            </a:xfrm>
            <a:custGeom>
              <a:avLst/>
              <a:gdLst>
                <a:gd name="T0" fmla="*/ 0 w 376"/>
                <a:gd name="T1" fmla="*/ 339 h 340"/>
                <a:gd name="T2" fmla="*/ 0 w 376"/>
                <a:gd name="T3" fmla="*/ 0 h 340"/>
                <a:gd name="T4" fmla="*/ 375 w 376"/>
                <a:gd name="T5" fmla="*/ 0 h 340"/>
                <a:gd name="T6" fmla="*/ 375 w 376"/>
                <a:gd name="T7" fmla="*/ 339 h 340"/>
                <a:gd name="T8" fmla="*/ 0 w 376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40"/>
                <a:gd name="T17" fmla="*/ 376 w 376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40">
                  <a:moveTo>
                    <a:pt x="0" y="339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5" name="Freeform 183"/>
            <p:cNvSpPr>
              <a:spLocks/>
            </p:cNvSpPr>
            <p:nvPr/>
          </p:nvSpPr>
          <p:spPr bwMode="auto">
            <a:xfrm>
              <a:off x="4734" y="2577"/>
              <a:ext cx="365" cy="327"/>
            </a:xfrm>
            <a:custGeom>
              <a:avLst/>
              <a:gdLst>
                <a:gd name="T0" fmla="*/ 0 w 365"/>
                <a:gd name="T1" fmla="*/ 326 h 327"/>
                <a:gd name="T2" fmla="*/ 0 w 365"/>
                <a:gd name="T3" fmla="*/ 0 h 327"/>
                <a:gd name="T4" fmla="*/ 364 w 365"/>
                <a:gd name="T5" fmla="*/ 0 h 327"/>
                <a:gd name="T6" fmla="*/ 364 w 365"/>
                <a:gd name="T7" fmla="*/ 326 h 327"/>
                <a:gd name="T8" fmla="*/ 0 w 365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27"/>
                <a:gd name="T17" fmla="*/ 365 w 365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27">
                  <a:moveTo>
                    <a:pt x="0" y="326"/>
                  </a:moveTo>
                  <a:lnTo>
                    <a:pt x="0" y="0"/>
                  </a:lnTo>
                  <a:lnTo>
                    <a:pt x="364" y="0"/>
                  </a:lnTo>
                  <a:lnTo>
                    <a:pt x="364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6" name="Freeform 184"/>
            <p:cNvSpPr>
              <a:spLocks/>
            </p:cNvSpPr>
            <p:nvPr/>
          </p:nvSpPr>
          <p:spPr bwMode="auto">
            <a:xfrm>
              <a:off x="4734" y="2577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7" name="Freeform 185"/>
            <p:cNvSpPr>
              <a:spLocks/>
            </p:cNvSpPr>
            <p:nvPr/>
          </p:nvSpPr>
          <p:spPr bwMode="auto">
            <a:xfrm>
              <a:off x="4734" y="2103"/>
              <a:ext cx="365" cy="327"/>
            </a:xfrm>
            <a:custGeom>
              <a:avLst/>
              <a:gdLst>
                <a:gd name="T0" fmla="*/ 0 w 365"/>
                <a:gd name="T1" fmla="*/ 326 h 327"/>
                <a:gd name="T2" fmla="*/ 0 w 365"/>
                <a:gd name="T3" fmla="*/ 0 h 327"/>
                <a:gd name="T4" fmla="*/ 364 w 365"/>
                <a:gd name="T5" fmla="*/ 0 h 327"/>
                <a:gd name="T6" fmla="*/ 364 w 365"/>
                <a:gd name="T7" fmla="*/ 326 h 327"/>
                <a:gd name="T8" fmla="*/ 0 w 365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27"/>
                <a:gd name="T17" fmla="*/ 365 w 365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27">
                  <a:moveTo>
                    <a:pt x="0" y="326"/>
                  </a:moveTo>
                  <a:lnTo>
                    <a:pt x="0" y="0"/>
                  </a:lnTo>
                  <a:lnTo>
                    <a:pt x="364" y="0"/>
                  </a:lnTo>
                  <a:lnTo>
                    <a:pt x="364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8" name="Freeform 186"/>
            <p:cNvSpPr>
              <a:spLocks/>
            </p:cNvSpPr>
            <p:nvPr/>
          </p:nvSpPr>
          <p:spPr bwMode="auto">
            <a:xfrm>
              <a:off x="4734" y="2103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19" name="Freeform 187"/>
            <p:cNvSpPr>
              <a:spLocks/>
            </p:cNvSpPr>
            <p:nvPr/>
          </p:nvSpPr>
          <p:spPr bwMode="auto">
            <a:xfrm>
              <a:off x="490" y="3426"/>
              <a:ext cx="364" cy="328"/>
            </a:xfrm>
            <a:custGeom>
              <a:avLst/>
              <a:gdLst>
                <a:gd name="T0" fmla="*/ 0 w 364"/>
                <a:gd name="T1" fmla="*/ 327 h 328"/>
                <a:gd name="T2" fmla="*/ 0 w 364"/>
                <a:gd name="T3" fmla="*/ 0 h 328"/>
                <a:gd name="T4" fmla="*/ 363 w 364"/>
                <a:gd name="T5" fmla="*/ 0 h 328"/>
                <a:gd name="T6" fmla="*/ 363 w 364"/>
                <a:gd name="T7" fmla="*/ 327 h 328"/>
                <a:gd name="T8" fmla="*/ 0 w 364"/>
                <a:gd name="T9" fmla="*/ 327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8"/>
                <a:gd name="T17" fmla="*/ 364 w 364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8">
                  <a:moveTo>
                    <a:pt x="0" y="327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7"/>
                  </a:lnTo>
                  <a:lnTo>
                    <a:pt x="0" y="3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0" name="Freeform 188"/>
            <p:cNvSpPr>
              <a:spLocks/>
            </p:cNvSpPr>
            <p:nvPr/>
          </p:nvSpPr>
          <p:spPr bwMode="auto">
            <a:xfrm>
              <a:off x="490" y="3426"/>
              <a:ext cx="374" cy="338"/>
            </a:xfrm>
            <a:custGeom>
              <a:avLst/>
              <a:gdLst>
                <a:gd name="T0" fmla="*/ 0 w 374"/>
                <a:gd name="T1" fmla="*/ 337 h 338"/>
                <a:gd name="T2" fmla="*/ 0 w 374"/>
                <a:gd name="T3" fmla="*/ 0 h 338"/>
                <a:gd name="T4" fmla="*/ 373 w 374"/>
                <a:gd name="T5" fmla="*/ 0 h 338"/>
                <a:gd name="T6" fmla="*/ 373 w 374"/>
                <a:gd name="T7" fmla="*/ 337 h 338"/>
                <a:gd name="T8" fmla="*/ 0 w 374"/>
                <a:gd name="T9" fmla="*/ 337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8"/>
                <a:gd name="T17" fmla="*/ 374 w 374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8">
                  <a:moveTo>
                    <a:pt x="0" y="337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7"/>
                  </a:lnTo>
                  <a:lnTo>
                    <a:pt x="0" y="33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1" name="Freeform 189"/>
            <p:cNvSpPr>
              <a:spLocks/>
            </p:cNvSpPr>
            <p:nvPr/>
          </p:nvSpPr>
          <p:spPr bwMode="auto">
            <a:xfrm>
              <a:off x="4794" y="3290"/>
              <a:ext cx="91" cy="26"/>
            </a:xfrm>
            <a:custGeom>
              <a:avLst/>
              <a:gdLst>
                <a:gd name="T0" fmla="*/ 2 w 91"/>
                <a:gd name="T1" fmla="*/ 17 h 26"/>
                <a:gd name="T2" fmla="*/ 6 w 91"/>
                <a:gd name="T3" fmla="*/ 14 h 26"/>
                <a:gd name="T4" fmla="*/ 11 w 91"/>
                <a:gd name="T5" fmla="*/ 12 h 26"/>
                <a:gd name="T6" fmla="*/ 5 w 91"/>
                <a:gd name="T7" fmla="*/ 10 h 26"/>
                <a:gd name="T8" fmla="*/ 0 w 91"/>
                <a:gd name="T9" fmla="*/ 6 h 26"/>
                <a:gd name="T10" fmla="*/ 3 w 91"/>
                <a:gd name="T11" fmla="*/ 2 h 26"/>
                <a:gd name="T12" fmla="*/ 10 w 91"/>
                <a:gd name="T13" fmla="*/ 0 h 26"/>
                <a:gd name="T14" fmla="*/ 16 w 91"/>
                <a:gd name="T15" fmla="*/ 0 h 26"/>
                <a:gd name="T16" fmla="*/ 26 w 91"/>
                <a:gd name="T17" fmla="*/ 0 h 26"/>
                <a:gd name="T18" fmla="*/ 32 w 91"/>
                <a:gd name="T19" fmla="*/ 2 h 26"/>
                <a:gd name="T20" fmla="*/ 35 w 91"/>
                <a:gd name="T21" fmla="*/ 6 h 26"/>
                <a:gd name="T22" fmla="*/ 32 w 91"/>
                <a:gd name="T23" fmla="*/ 8 h 26"/>
                <a:gd name="T24" fmla="*/ 26 w 91"/>
                <a:gd name="T25" fmla="*/ 10 h 26"/>
                <a:gd name="T26" fmla="*/ 26 w 91"/>
                <a:gd name="T27" fmla="*/ 12 h 26"/>
                <a:gd name="T28" fmla="*/ 31 w 91"/>
                <a:gd name="T29" fmla="*/ 14 h 26"/>
                <a:gd name="T30" fmla="*/ 35 w 91"/>
                <a:gd name="T31" fmla="*/ 15 h 26"/>
                <a:gd name="T32" fmla="*/ 39 w 91"/>
                <a:gd name="T33" fmla="*/ 19 h 26"/>
                <a:gd name="T34" fmla="*/ 34 w 91"/>
                <a:gd name="T35" fmla="*/ 23 h 26"/>
                <a:gd name="T36" fmla="*/ 27 w 91"/>
                <a:gd name="T37" fmla="*/ 24 h 26"/>
                <a:gd name="T38" fmla="*/ 16 w 91"/>
                <a:gd name="T39" fmla="*/ 24 h 26"/>
                <a:gd name="T40" fmla="*/ 5 w 91"/>
                <a:gd name="T41" fmla="*/ 23 h 26"/>
                <a:gd name="T42" fmla="*/ 14 w 91"/>
                <a:gd name="T43" fmla="*/ 13 h 26"/>
                <a:gd name="T44" fmla="*/ 8 w 91"/>
                <a:gd name="T45" fmla="*/ 19 h 26"/>
                <a:gd name="T46" fmla="*/ 13 w 91"/>
                <a:gd name="T47" fmla="*/ 23 h 26"/>
                <a:gd name="T48" fmla="*/ 23 w 91"/>
                <a:gd name="T49" fmla="*/ 24 h 26"/>
                <a:gd name="T50" fmla="*/ 29 w 91"/>
                <a:gd name="T51" fmla="*/ 23 h 26"/>
                <a:gd name="T52" fmla="*/ 29 w 91"/>
                <a:gd name="T53" fmla="*/ 18 h 26"/>
                <a:gd name="T54" fmla="*/ 24 w 91"/>
                <a:gd name="T55" fmla="*/ 14 h 26"/>
                <a:gd name="T56" fmla="*/ 21 w 91"/>
                <a:gd name="T57" fmla="*/ 10 h 26"/>
                <a:gd name="T58" fmla="*/ 29 w 91"/>
                <a:gd name="T59" fmla="*/ 5 h 26"/>
                <a:gd name="T60" fmla="*/ 24 w 91"/>
                <a:gd name="T61" fmla="*/ 1 h 26"/>
                <a:gd name="T62" fmla="*/ 18 w 91"/>
                <a:gd name="T63" fmla="*/ 0 h 26"/>
                <a:gd name="T64" fmla="*/ 11 w 91"/>
                <a:gd name="T65" fmla="*/ 1 h 26"/>
                <a:gd name="T66" fmla="*/ 8 w 91"/>
                <a:gd name="T67" fmla="*/ 5 h 26"/>
                <a:gd name="T68" fmla="*/ 13 w 91"/>
                <a:gd name="T69" fmla="*/ 8 h 26"/>
                <a:gd name="T70" fmla="*/ 45 w 91"/>
                <a:gd name="T71" fmla="*/ 12 h 26"/>
                <a:gd name="T72" fmla="*/ 47 w 91"/>
                <a:gd name="T73" fmla="*/ 6 h 26"/>
                <a:gd name="T74" fmla="*/ 55 w 91"/>
                <a:gd name="T75" fmla="*/ 1 h 26"/>
                <a:gd name="T76" fmla="*/ 68 w 91"/>
                <a:gd name="T77" fmla="*/ 0 h 26"/>
                <a:gd name="T78" fmla="*/ 80 w 91"/>
                <a:gd name="T79" fmla="*/ 2 h 26"/>
                <a:gd name="T80" fmla="*/ 88 w 91"/>
                <a:gd name="T81" fmla="*/ 7 h 26"/>
                <a:gd name="T82" fmla="*/ 90 w 91"/>
                <a:gd name="T83" fmla="*/ 12 h 26"/>
                <a:gd name="T84" fmla="*/ 88 w 91"/>
                <a:gd name="T85" fmla="*/ 18 h 26"/>
                <a:gd name="T86" fmla="*/ 84 w 91"/>
                <a:gd name="T87" fmla="*/ 21 h 26"/>
                <a:gd name="T88" fmla="*/ 77 w 91"/>
                <a:gd name="T89" fmla="*/ 25 h 26"/>
                <a:gd name="T90" fmla="*/ 66 w 91"/>
                <a:gd name="T91" fmla="*/ 25 h 26"/>
                <a:gd name="T92" fmla="*/ 55 w 91"/>
                <a:gd name="T93" fmla="*/ 23 h 26"/>
                <a:gd name="T94" fmla="*/ 47 w 91"/>
                <a:gd name="T95" fmla="*/ 18 h 26"/>
                <a:gd name="T96" fmla="*/ 56 w 91"/>
                <a:gd name="T97" fmla="*/ 12 h 26"/>
                <a:gd name="T98" fmla="*/ 68 w 91"/>
                <a:gd name="T99" fmla="*/ 25 h 26"/>
                <a:gd name="T100" fmla="*/ 76 w 91"/>
                <a:gd name="T101" fmla="*/ 23 h 26"/>
                <a:gd name="T102" fmla="*/ 79 w 91"/>
                <a:gd name="T103" fmla="*/ 18 h 26"/>
                <a:gd name="T104" fmla="*/ 80 w 91"/>
                <a:gd name="T105" fmla="*/ 13 h 26"/>
                <a:gd name="T106" fmla="*/ 79 w 91"/>
                <a:gd name="T107" fmla="*/ 7 h 26"/>
                <a:gd name="T108" fmla="*/ 74 w 91"/>
                <a:gd name="T109" fmla="*/ 4 h 26"/>
                <a:gd name="T110" fmla="*/ 68 w 91"/>
                <a:gd name="T111" fmla="*/ 1 h 26"/>
                <a:gd name="T112" fmla="*/ 61 w 91"/>
                <a:gd name="T113" fmla="*/ 2 h 26"/>
                <a:gd name="T114" fmla="*/ 56 w 91"/>
                <a:gd name="T115" fmla="*/ 6 h 26"/>
                <a:gd name="T116" fmla="*/ 56 w 91"/>
                <a:gd name="T117" fmla="*/ 12 h 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1"/>
                <a:gd name="T178" fmla="*/ 0 h 26"/>
                <a:gd name="T179" fmla="*/ 91 w 91"/>
                <a:gd name="T180" fmla="*/ 26 h 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1" h="26">
                  <a:moveTo>
                    <a:pt x="0" y="19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7" y="21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4" y="13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5" y="5"/>
                  </a:lnTo>
                  <a:lnTo>
                    <a:pt x="87" y="6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7" y="19"/>
                  </a:lnTo>
                  <a:lnTo>
                    <a:pt x="85" y="20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80" y="23"/>
                  </a:lnTo>
                  <a:lnTo>
                    <a:pt x="79" y="24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69" y="25"/>
                  </a:lnTo>
                  <a:lnTo>
                    <a:pt x="66" y="25"/>
                  </a:lnTo>
                  <a:lnTo>
                    <a:pt x="63" y="25"/>
                  </a:lnTo>
                  <a:lnTo>
                    <a:pt x="59" y="24"/>
                  </a:lnTo>
                  <a:lnTo>
                    <a:pt x="56" y="24"/>
                  </a:lnTo>
                  <a:lnTo>
                    <a:pt x="55" y="23"/>
                  </a:lnTo>
                  <a:lnTo>
                    <a:pt x="51" y="21"/>
                  </a:lnTo>
                  <a:lnTo>
                    <a:pt x="50" y="20"/>
                  </a:lnTo>
                  <a:lnTo>
                    <a:pt x="48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8" y="25"/>
                  </a:lnTo>
                  <a:lnTo>
                    <a:pt x="71" y="25"/>
                  </a:lnTo>
                  <a:lnTo>
                    <a:pt x="72" y="24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6" y="5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0" y="1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2" name="Freeform 190"/>
            <p:cNvSpPr>
              <a:spLocks/>
            </p:cNvSpPr>
            <p:nvPr/>
          </p:nvSpPr>
          <p:spPr bwMode="auto">
            <a:xfrm>
              <a:off x="4793" y="2367"/>
              <a:ext cx="92" cy="24"/>
            </a:xfrm>
            <a:custGeom>
              <a:avLst/>
              <a:gdLst>
                <a:gd name="T0" fmla="*/ 18 w 92"/>
                <a:gd name="T1" fmla="*/ 10 h 24"/>
                <a:gd name="T2" fmla="*/ 27 w 92"/>
                <a:gd name="T3" fmla="*/ 5 h 24"/>
                <a:gd name="T4" fmla="*/ 24 w 92"/>
                <a:gd name="T5" fmla="*/ 2 h 24"/>
                <a:gd name="T6" fmla="*/ 18 w 92"/>
                <a:gd name="T7" fmla="*/ 1 h 24"/>
                <a:gd name="T8" fmla="*/ 8 w 92"/>
                <a:gd name="T9" fmla="*/ 2 h 24"/>
                <a:gd name="T10" fmla="*/ 0 w 92"/>
                <a:gd name="T11" fmla="*/ 5 h 24"/>
                <a:gd name="T12" fmla="*/ 13 w 92"/>
                <a:gd name="T13" fmla="*/ 0 h 24"/>
                <a:gd name="T14" fmla="*/ 24 w 92"/>
                <a:gd name="T15" fmla="*/ 0 h 24"/>
                <a:gd name="T16" fmla="*/ 29 w 92"/>
                <a:gd name="T17" fmla="*/ 0 h 24"/>
                <a:gd name="T18" fmla="*/ 32 w 92"/>
                <a:gd name="T19" fmla="*/ 1 h 24"/>
                <a:gd name="T20" fmla="*/ 34 w 92"/>
                <a:gd name="T21" fmla="*/ 5 h 24"/>
                <a:gd name="T22" fmla="*/ 26 w 92"/>
                <a:gd name="T23" fmla="*/ 9 h 24"/>
                <a:gd name="T24" fmla="*/ 38 w 92"/>
                <a:gd name="T25" fmla="*/ 14 h 24"/>
                <a:gd name="T26" fmla="*/ 38 w 92"/>
                <a:gd name="T27" fmla="*/ 18 h 24"/>
                <a:gd name="T28" fmla="*/ 34 w 92"/>
                <a:gd name="T29" fmla="*/ 21 h 24"/>
                <a:gd name="T30" fmla="*/ 27 w 92"/>
                <a:gd name="T31" fmla="*/ 22 h 24"/>
                <a:gd name="T32" fmla="*/ 21 w 92"/>
                <a:gd name="T33" fmla="*/ 23 h 24"/>
                <a:gd name="T34" fmla="*/ 14 w 92"/>
                <a:gd name="T35" fmla="*/ 23 h 24"/>
                <a:gd name="T36" fmla="*/ 5 w 92"/>
                <a:gd name="T37" fmla="*/ 23 h 24"/>
                <a:gd name="T38" fmla="*/ 0 w 92"/>
                <a:gd name="T39" fmla="*/ 21 h 24"/>
                <a:gd name="T40" fmla="*/ 6 w 92"/>
                <a:gd name="T41" fmla="*/ 21 h 24"/>
                <a:gd name="T42" fmla="*/ 13 w 92"/>
                <a:gd name="T43" fmla="*/ 22 h 24"/>
                <a:gd name="T44" fmla="*/ 19 w 92"/>
                <a:gd name="T45" fmla="*/ 22 h 24"/>
                <a:gd name="T46" fmla="*/ 26 w 92"/>
                <a:gd name="T47" fmla="*/ 22 h 24"/>
                <a:gd name="T48" fmla="*/ 30 w 92"/>
                <a:gd name="T49" fmla="*/ 20 h 24"/>
                <a:gd name="T50" fmla="*/ 30 w 92"/>
                <a:gd name="T51" fmla="*/ 16 h 24"/>
                <a:gd name="T52" fmla="*/ 27 w 92"/>
                <a:gd name="T53" fmla="*/ 14 h 24"/>
                <a:gd name="T54" fmla="*/ 22 w 92"/>
                <a:gd name="T55" fmla="*/ 12 h 24"/>
                <a:gd name="T56" fmla="*/ 14 w 92"/>
                <a:gd name="T57" fmla="*/ 12 h 24"/>
                <a:gd name="T58" fmla="*/ 46 w 92"/>
                <a:gd name="T59" fmla="*/ 12 h 24"/>
                <a:gd name="T60" fmla="*/ 48 w 92"/>
                <a:gd name="T61" fmla="*/ 8 h 24"/>
                <a:gd name="T62" fmla="*/ 51 w 92"/>
                <a:gd name="T63" fmla="*/ 3 h 24"/>
                <a:gd name="T64" fmla="*/ 59 w 92"/>
                <a:gd name="T65" fmla="*/ 1 h 24"/>
                <a:gd name="T66" fmla="*/ 69 w 92"/>
                <a:gd name="T67" fmla="*/ 0 h 24"/>
                <a:gd name="T68" fmla="*/ 78 w 92"/>
                <a:gd name="T69" fmla="*/ 1 h 24"/>
                <a:gd name="T70" fmla="*/ 86 w 92"/>
                <a:gd name="T71" fmla="*/ 3 h 24"/>
                <a:gd name="T72" fmla="*/ 89 w 92"/>
                <a:gd name="T73" fmla="*/ 8 h 24"/>
                <a:gd name="T74" fmla="*/ 91 w 92"/>
                <a:gd name="T75" fmla="*/ 12 h 24"/>
                <a:gd name="T76" fmla="*/ 89 w 92"/>
                <a:gd name="T77" fmla="*/ 16 h 24"/>
                <a:gd name="T78" fmla="*/ 86 w 92"/>
                <a:gd name="T79" fmla="*/ 20 h 24"/>
                <a:gd name="T80" fmla="*/ 83 w 92"/>
                <a:gd name="T81" fmla="*/ 22 h 24"/>
                <a:gd name="T82" fmla="*/ 78 w 92"/>
                <a:gd name="T83" fmla="*/ 23 h 24"/>
                <a:gd name="T84" fmla="*/ 70 w 92"/>
                <a:gd name="T85" fmla="*/ 23 h 24"/>
                <a:gd name="T86" fmla="*/ 61 w 92"/>
                <a:gd name="T87" fmla="*/ 23 h 24"/>
                <a:gd name="T88" fmla="*/ 53 w 92"/>
                <a:gd name="T89" fmla="*/ 21 h 24"/>
                <a:gd name="T90" fmla="*/ 48 w 92"/>
                <a:gd name="T91" fmla="*/ 16 h 24"/>
                <a:gd name="T92" fmla="*/ 46 w 92"/>
                <a:gd name="T93" fmla="*/ 12 h 24"/>
                <a:gd name="T94" fmla="*/ 61 w 92"/>
                <a:gd name="T95" fmla="*/ 21 h 24"/>
                <a:gd name="T96" fmla="*/ 72 w 92"/>
                <a:gd name="T97" fmla="*/ 23 h 24"/>
                <a:gd name="T98" fmla="*/ 77 w 92"/>
                <a:gd name="T99" fmla="*/ 21 h 24"/>
                <a:gd name="T100" fmla="*/ 80 w 92"/>
                <a:gd name="T101" fmla="*/ 16 h 24"/>
                <a:gd name="T102" fmla="*/ 81 w 92"/>
                <a:gd name="T103" fmla="*/ 13 h 24"/>
                <a:gd name="T104" fmla="*/ 80 w 92"/>
                <a:gd name="T105" fmla="*/ 9 h 24"/>
                <a:gd name="T106" fmla="*/ 80 w 92"/>
                <a:gd name="T107" fmla="*/ 6 h 24"/>
                <a:gd name="T108" fmla="*/ 75 w 92"/>
                <a:gd name="T109" fmla="*/ 2 h 24"/>
                <a:gd name="T110" fmla="*/ 69 w 92"/>
                <a:gd name="T111" fmla="*/ 0 h 24"/>
                <a:gd name="T112" fmla="*/ 64 w 92"/>
                <a:gd name="T113" fmla="*/ 1 h 24"/>
                <a:gd name="T114" fmla="*/ 61 w 92"/>
                <a:gd name="T115" fmla="*/ 3 h 24"/>
                <a:gd name="T116" fmla="*/ 57 w 92"/>
                <a:gd name="T117" fmla="*/ 7 h 24"/>
                <a:gd name="T118" fmla="*/ 57 w 92"/>
                <a:gd name="T119" fmla="*/ 12 h 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24"/>
                <a:gd name="T182" fmla="*/ 92 w 92"/>
                <a:gd name="T183" fmla="*/ 24 h 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24">
                  <a:moveTo>
                    <a:pt x="10" y="12"/>
                  </a:moveTo>
                  <a:lnTo>
                    <a:pt x="10" y="10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6" y="7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1" y="2"/>
                  </a:lnTo>
                  <a:lnTo>
                    <a:pt x="8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0" y="8"/>
                  </a:lnTo>
                  <a:lnTo>
                    <a:pt x="26" y="9"/>
                  </a:lnTo>
                  <a:lnTo>
                    <a:pt x="30" y="10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0" y="22"/>
                  </a:lnTo>
                  <a:lnTo>
                    <a:pt x="27" y="22"/>
                  </a:lnTo>
                  <a:lnTo>
                    <a:pt x="26" y="22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9" y="5"/>
                  </a:lnTo>
                  <a:lnTo>
                    <a:pt x="51" y="3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8" y="1"/>
                  </a:lnTo>
                  <a:lnTo>
                    <a:pt x="81" y="1"/>
                  </a:lnTo>
                  <a:lnTo>
                    <a:pt x="83" y="2"/>
                  </a:lnTo>
                  <a:lnTo>
                    <a:pt x="86" y="3"/>
                  </a:lnTo>
                  <a:lnTo>
                    <a:pt x="88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3" y="22"/>
                  </a:lnTo>
                  <a:lnTo>
                    <a:pt x="81" y="22"/>
                  </a:lnTo>
                  <a:lnTo>
                    <a:pt x="80" y="23"/>
                  </a:lnTo>
                  <a:lnTo>
                    <a:pt x="78" y="23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0" y="23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3" y="21"/>
                  </a:lnTo>
                  <a:lnTo>
                    <a:pt x="51" y="20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1" y="21"/>
                  </a:lnTo>
                  <a:lnTo>
                    <a:pt x="64" y="22"/>
                  </a:lnTo>
                  <a:lnTo>
                    <a:pt x="69" y="23"/>
                  </a:lnTo>
                  <a:lnTo>
                    <a:pt x="72" y="23"/>
                  </a:lnTo>
                  <a:lnTo>
                    <a:pt x="73" y="23"/>
                  </a:lnTo>
                  <a:lnTo>
                    <a:pt x="75" y="22"/>
                  </a:lnTo>
                  <a:lnTo>
                    <a:pt x="77" y="21"/>
                  </a:lnTo>
                  <a:lnTo>
                    <a:pt x="78" y="20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3"/>
                  </a:lnTo>
                  <a:lnTo>
                    <a:pt x="81" y="12"/>
                  </a:lnTo>
                  <a:lnTo>
                    <a:pt x="81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8" y="5"/>
                  </a:lnTo>
                  <a:lnTo>
                    <a:pt x="77" y="3"/>
                  </a:lnTo>
                  <a:lnTo>
                    <a:pt x="75" y="2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9" y="5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10" y="1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3" name="Freeform 191"/>
            <p:cNvSpPr>
              <a:spLocks/>
            </p:cNvSpPr>
            <p:nvPr/>
          </p:nvSpPr>
          <p:spPr bwMode="auto">
            <a:xfrm>
              <a:off x="4788" y="2851"/>
              <a:ext cx="92" cy="25"/>
            </a:xfrm>
            <a:custGeom>
              <a:avLst/>
              <a:gdLst>
                <a:gd name="T0" fmla="*/ 35 w 92"/>
                <a:gd name="T1" fmla="*/ 16 h 25"/>
                <a:gd name="T2" fmla="*/ 35 w 92"/>
                <a:gd name="T3" fmla="*/ 18 h 25"/>
                <a:gd name="T4" fmla="*/ 27 w 92"/>
                <a:gd name="T5" fmla="*/ 18 h 25"/>
                <a:gd name="T6" fmla="*/ 32 w 92"/>
                <a:gd name="T7" fmla="*/ 0 h 25"/>
                <a:gd name="T8" fmla="*/ 27 w 92"/>
                <a:gd name="T9" fmla="*/ 16 h 25"/>
                <a:gd name="T10" fmla="*/ 53 w 92"/>
                <a:gd name="T11" fmla="*/ 18 h 25"/>
                <a:gd name="T12" fmla="*/ 56 w 92"/>
                <a:gd name="T13" fmla="*/ 16 h 25"/>
                <a:gd name="T14" fmla="*/ 61 w 92"/>
                <a:gd name="T15" fmla="*/ 15 h 25"/>
                <a:gd name="T16" fmla="*/ 65 w 92"/>
                <a:gd name="T17" fmla="*/ 14 h 25"/>
                <a:gd name="T18" fmla="*/ 62 w 92"/>
                <a:gd name="T19" fmla="*/ 11 h 25"/>
                <a:gd name="T20" fmla="*/ 59 w 92"/>
                <a:gd name="T21" fmla="*/ 10 h 25"/>
                <a:gd name="T22" fmla="*/ 54 w 92"/>
                <a:gd name="T23" fmla="*/ 9 h 25"/>
                <a:gd name="T24" fmla="*/ 53 w 92"/>
                <a:gd name="T25" fmla="*/ 6 h 25"/>
                <a:gd name="T26" fmla="*/ 56 w 92"/>
                <a:gd name="T27" fmla="*/ 3 h 25"/>
                <a:gd name="T28" fmla="*/ 61 w 92"/>
                <a:gd name="T29" fmla="*/ 2 h 25"/>
                <a:gd name="T30" fmla="*/ 65 w 92"/>
                <a:gd name="T31" fmla="*/ 1 h 25"/>
                <a:gd name="T32" fmla="*/ 72 w 92"/>
                <a:gd name="T33" fmla="*/ 1 h 25"/>
                <a:gd name="T34" fmla="*/ 78 w 92"/>
                <a:gd name="T35" fmla="*/ 1 h 25"/>
                <a:gd name="T36" fmla="*/ 83 w 92"/>
                <a:gd name="T37" fmla="*/ 2 h 25"/>
                <a:gd name="T38" fmla="*/ 88 w 92"/>
                <a:gd name="T39" fmla="*/ 3 h 25"/>
                <a:gd name="T40" fmla="*/ 89 w 92"/>
                <a:gd name="T41" fmla="*/ 7 h 25"/>
                <a:gd name="T42" fmla="*/ 85 w 92"/>
                <a:gd name="T43" fmla="*/ 9 h 25"/>
                <a:gd name="T44" fmla="*/ 80 w 92"/>
                <a:gd name="T45" fmla="*/ 10 h 25"/>
                <a:gd name="T46" fmla="*/ 77 w 92"/>
                <a:gd name="T47" fmla="*/ 13 h 25"/>
                <a:gd name="T48" fmla="*/ 81 w 92"/>
                <a:gd name="T49" fmla="*/ 14 h 25"/>
                <a:gd name="T50" fmla="*/ 86 w 92"/>
                <a:gd name="T51" fmla="*/ 15 h 25"/>
                <a:gd name="T52" fmla="*/ 89 w 92"/>
                <a:gd name="T53" fmla="*/ 17 h 25"/>
                <a:gd name="T54" fmla="*/ 91 w 92"/>
                <a:gd name="T55" fmla="*/ 21 h 25"/>
                <a:gd name="T56" fmla="*/ 88 w 92"/>
                <a:gd name="T57" fmla="*/ 23 h 25"/>
                <a:gd name="T58" fmla="*/ 80 w 92"/>
                <a:gd name="T59" fmla="*/ 24 h 25"/>
                <a:gd name="T60" fmla="*/ 73 w 92"/>
                <a:gd name="T61" fmla="*/ 24 h 25"/>
                <a:gd name="T62" fmla="*/ 62 w 92"/>
                <a:gd name="T63" fmla="*/ 24 h 25"/>
                <a:gd name="T64" fmla="*/ 56 w 92"/>
                <a:gd name="T65" fmla="*/ 22 h 25"/>
                <a:gd name="T66" fmla="*/ 69 w 92"/>
                <a:gd name="T67" fmla="*/ 14 h 25"/>
                <a:gd name="T68" fmla="*/ 61 w 92"/>
                <a:gd name="T69" fmla="*/ 17 h 25"/>
                <a:gd name="T70" fmla="*/ 62 w 92"/>
                <a:gd name="T71" fmla="*/ 22 h 25"/>
                <a:gd name="T72" fmla="*/ 67 w 92"/>
                <a:gd name="T73" fmla="*/ 24 h 25"/>
                <a:gd name="T74" fmla="*/ 75 w 92"/>
                <a:gd name="T75" fmla="*/ 24 h 25"/>
                <a:gd name="T76" fmla="*/ 81 w 92"/>
                <a:gd name="T77" fmla="*/ 23 h 25"/>
                <a:gd name="T78" fmla="*/ 83 w 92"/>
                <a:gd name="T79" fmla="*/ 21 h 25"/>
                <a:gd name="T80" fmla="*/ 81 w 92"/>
                <a:gd name="T81" fmla="*/ 18 h 25"/>
                <a:gd name="T82" fmla="*/ 78 w 92"/>
                <a:gd name="T83" fmla="*/ 16 h 25"/>
                <a:gd name="T84" fmla="*/ 72 w 92"/>
                <a:gd name="T85" fmla="*/ 15 h 25"/>
                <a:gd name="T86" fmla="*/ 77 w 92"/>
                <a:gd name="T87" fmla="*/ 10 h 25"/>
                <a:gd name="T88" fmla="*/ 81 w 92"/>
                <a:gd name="T89" fmla="*/ 6 h 25"/>
                <a:gd name="T90" fmla="*/ 80 w 92"/>
                <a:gd name="T91" fmla="*/ 3 h 25"/>
                <a:gd name="T92" fmla="*/ 77 w 92"/>
                <a:gd name="T93" fmla="*/ 2 h 25"/>
                <a:gd name="T94" fmla="*/ 72 w 92"/>
                <a:gd name="T95" fmla="*/ 2 h 25"/>
                <a:gd name="T96" fmla="*/ 65 w 92"/>
                <a:gd name="T97" fmla="*/ 2 h 25"/>
                <a:gd name="T98" fmla="*/ 62 w 92"/>
                <a:gd name="T99" fmla="*/ 5 h 25"/>
                <a:gd name="T100" fmla="*/ 61 w 92"/>
                <a:gd name="T101" fmla="*/ 7 h 25"/>
                <a:gd name="T102" fmla="*/ 64 w 92"/>
                <a:gd name="T103" fmla="*/ 8 h 25"/>
                <a:gd name="T104" fmla="*/ 70 w 92"/>
                <a:gd name="T105" fmla="*/ 10 h 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2"/>
                <a:gd name="T160" fmla="*/ 0 h 25"/>
                <a:gd name="T161" fmla="*/ 92 w 92"/>
                <a:gd name="T162" fmla="*/ 25 h 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2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9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5" y="16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4" y="17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3"/>
                  </a:lnTo>
                  <a:lnTo>
                    <a:pt x="88" y="3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9"/>
                  </a:lnTo>
                  <a:lnTo>
                    <a:pt x="83" y="10"/>
                  </a:lnTo>
                  <a:lnTo>
                    <a:pt x="81" y="10"/>
                  </a:lnTo>
                  <a:lnTo>
                    <a:pt x="80" y="10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80" y="13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91" y="19"/>
                  </a:lnTo>
                  <a:lnTo>
                    <a:pt x="91" y="21"/>
                  </a:lnTo>
                  <a:lnTo>
                    <a:pt x="89" y="22"/>
                  </a:lnTo>
                  <a:lnTo>
                    <a:pt x="89" y="23"/>
                  </a:lnTo>
                  <a:lnTo>
                    <a:pt x="88" y="23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7" y="24"/>
                  </a:lnTo>
                  <a:lnTo>
                    <a:pt x="73" y="24"/>
                  </a:lnTo>
                  <a:lnTo>
                    <a:pt x="69" y="24"/>
                  </a:lnTo>
                  <a:lnTo>
                    <a:pt x="65" y="24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3" y="21"/>
                  </a:lnTo>
                  <a:lnTo>
                    <a:pt x="53" y="19"/>
                  </a:lnTo>
                  <a:lnTo>
                    <a:pt x="69" y="14"/>
                  </a:lnTo>
                  <a:lnTo>
                    <a:pt x="65" y="15"/>
                  </a:lnTo>
                  <a:lnTo>
                    <a:pt x="62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62" y="22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7" y="24"/>
                  </a:lnTo>
                  <a:lnTo>
                    <a:pt x="69" y="24"/>
                  </a:lnTo>
                  <a:lnTo>
                    <a:pt x="72" y="24"/>
                  </a:lnTo>
                  <a:lnTo>
                    <a:pt x="75" y="24"/>
                  </a:lnTo>
                  <a:lnTo>
                    <a:pt x="77" y="24"/>
                  </a:lnTo>
                  <a:lnTo>
                    <a:pt x="78" y="24"/>
                  </a:lnTo>
                  <a:lnTo>
                    <a:pt x="81" y="23"/>
                  </a:lnTo>
                  <a:lnTo>
                    <a:pt x="81" y="22"/>
                  </a:lnTo>
                  <a:lnTo>
                    <a:pt x="83" y="22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3" y="15"/>
                  </a:lnTo>
                  <a:lnTo>
                    <a:pt x="72" y="15"/>
                  </a:lnTo>
                  <a:lnTo>
                    <a:pt x="69" y="14"/>
                  </a:lnTo>
                  <a:lnTo>
                    <a:pt x="73" y="10"/>
                  </a:lnTo>
                  <a:lnTo>
                    <a:pt x="77" y="10"/>
                  </a:lnTo>
                  <a:lnTo>
                    <a:pt x="80" y="9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0" y="3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5" y="9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3" y="10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4" name="Freeform 192"/>
            <p:cNvSpPr>
              <a:spLocks/>
            </p:cNvSpPr>
            <p:nvPr/>
          </p:nvSpPr>
          <p:spPr bwMode="auto">
            <a:xfrm>
              <a:off x="4319" y="2367"/>
              <a:ext cx="92" cy="25"/>
            </a:xfrm>
            <a:custGeom>
              <a:avLst/>
              <a:gdLst>
                <a:gd name="T0" fmla="*/ 5 w 92"/>
                <a:gd name="T1" fmla="*/ 21 h 25"/>
                <a:gd name="T2" fmla="*/ 14 w 92"/>
                <a:gd name="T3" fmla="*/ 17 h 25"/>
                <a:gd name="T4" fmla="*/ 21 w 92"/>
                <a:gd name="T5" fmla="*/ 14 h 25"/>
                <a:gd name="T6" fmla="*/ 27 w 92"/>
                <a:gd name="T7" fmla="*/ 11 h 25"/>
                <a:gd name="T8" fmla="*/ 30 w 92"/>
                <a:gd name="T9" fmla="*/ 7 h 25"/>
                <a:gd name="T10" fmla="*/ 26 w 92"/>
                <a:gd name="T11" fmla="*/ 3 h 25"/>
                <a:gd name="T12" fmla="*/ 18 w 92"/>
                <a:gd name="T13" fmla="*/ 2 h 25"/>
                <a:gd name="T14" fmla="*/ 10 w 92"/>
                <a:gd name="T15" fmla="*/ 2 h 25"/>
                <a:gd name="T16" fmla="*/ 3 w 92"/>
                <a:gd name="T17" fmla="*/ 6 h 25"/>
                <a:gd name="T18" fmla="*/ 2 w 92"/>
                <a:gd name="T19" fmla="*/ 5 h 25"/>
                <a:gd name="T20" fmla="*/ 5 w 92"/>
                <a:gd name="T21" fmla="*/ 2 h 25"/>
                <a:gd name="T22" fmla="*/ 11 w 92"/>
                <a:gd name="T23" fmla="*/ 0 h 25"/>
                <a:gd name="T24" fmla="*/ 18 w 92"/>
                <a:gd name="T25" fmla="*/ 0 h 25"/>
                <a:gd name="T26" fmla="*/ 26 w 92"/>
                <a:gd name="T27" fmla="*/ 0 h 25"/>
                <a:gd name="T28" fmla="*/ 34 w 92"/>
                <a:gd name="T29" fmla="*/ 1 h 25"/>
                <a:gd name="T30" fmla="*/ 37 w 92"/>
                <a:gd name="T31" fmla="*/ 5 h 25"/>
                <a:gd name="T32" fmla="*/ 35 w 92"/>
                <a:gd name="T33" fmla="*/ 9 h 25"/>
                <a:gd name="T34" fmla="*/ 32 w 92"/>
                <a:gd name="T35" fmla="*/ 13 h 25"/>
                <a:gd name="T36" fmla="*/ 24 w 92"/>
                <a:gd name="T37" fmla="*/ 15 h 25"/>
                <a:gd name="T38" fmla="*/ 18 w 92"/>
                <a:gd name="T39" fmla="*/ 17 h 25"/>
                <a:gd name="T40" fmla="*/ 13 w 92"/>
                <a:gd name="T41" fmla="*/ 19 h 25"/>
                <a:gd name="T42" fmla="*/ 35 w 92"/>
                <a:gd name="T43" fmla="*/ 21 h 25"/>
                <a:gd name="T44" fmla="*/ 40 w 92"/>
                <a:gd name="T45" fmla="*/ 19 h 25"/>
                <a:gd name="T46" fmla="*/ 2 w 92"/>
                <a:gd name="T47" fmla="*/ 23 h 25"/>
                <a:gd name="T48" fmla="*/ 61 w 92"/>
                <a:gd name="T49" fmla="*/ 23 h 25"/>
                <a:gd name="T50" fmla="*/ 72 w 92"/>
                <a:gd name="T51" fmla="*/ 19 h 25"/>
                <a:gd name="T52" fmla="*/ 78 w 92"/>
                <a:gd name="T53" fmla="*/ 15 h 25"/>
                <a:gd name="T54" fmla="*/ 75 w 92"/>
                <a:gd name="T55" fmla="*/ 14 h 25"/>
                <a:gd name="T56" fmla="*/ 69 w 92"/>
                <a:gd name="T57" fmla="*/ 15 h 25"/>
                <a:gd name="T58" fmla="*/ 56 w 92"/>
                <a:gd name="T59" fmla="*/ 14 h 25"/>
                <a:gd name="T60" fmla="*/ 49 w 92"/>
                <a:gd name="T61" fmla="*/ 10 h 25"/>
                <a:gd name="T62" fmla="*/ 49 w 92"/>
                <a:gd name="T63" fmla="*/ 5 h 25"/>
                <a:gd name="T64" fmla="*/ 57 w 92"/>
                <a:gd name="T65" fmla="*/ 1 h 25"/>
                <a:gd name="T66" fmla="*/ 65 w 92"/>
                <a:gd name="T67" fmla="*/ 0 h 25"/>
                <a:gd name="T68" fmla="*/ 77 w 92"/>
                <a:gd name="T69" fmla="*/ 0 h 25"/>
                <a:gd name="T70" fmla="*/ 83 w 92"/>
                <a:gd name="T71" fmla="*/ 2 h 25"/>
                <a:gd name="T72" fmla="*/ 88 w 92"/>
                <a:gd name="T73" fmla="*/ 6 h 25"/>
                <a:gd name="T74" fmla="*/ 91 w 92"/>
                <a:gd name="T75" fmla="*/ 9 h 25"/>
                <a:gd name="T76" fmla="*/ 89 w 92"/>
                <a:gd name="T77" fmla="*/ 14 h 25"/>
                <a:gd name="T78" fmla="*/ 83 w 92"/>
                <a:gd name="T79" fmla="*/ 18 h 25"/>
                <a:gd name="T80" fmla="*/ 75 w 92"/>
                <a:gd name="T81" fmla="*/ 22 h 25"/>
                <a:gd name="T82" fmla="*/ 64 w 92"/>
                <a:gd name="T83" fmla="*/ 23 h 25"/>
                <a:gd name="T84" fmla="*/ 53 w 92"/>
                <a:gd name="T85" fmla="*/ 24 h 25"/>
                <a:gd name="T86" fmla="*/ 80 w 92"/>
                <a:gd name="T87" fmla="*/ 10 h 25"/>
                <a:gd name="T88" fmla="*/ 78 w 92"/>
                <a:gd name="T89" fmla="*/ 2 h 25"/>
                <a:gd name="T90" fmla="*/ 65 w 92"/>
                <a:gd name="T91" fmla="*/ 0 h 25"/>
                <a:gd name="T92" fmla="*/ 59 w 92"/>
                <a:gd name="T93" fmla="*/ 3 h 25"/>
                <a:gd name="T94" fmla="*/ 59 w 92"/>
                <a:gd name="T95" fmla="*/ 9 h 25"/>
                <a:gd name="T96" fmla="*/ 64 w 92"/>
                <a:gd name="T97" fmla="*/ 13 h 25"/>
                <a:gd name="T98" fmla="*/ 73 w 92"/>
                <a:gd name="T99" fmla="*/ 14 h 25"/>
                <a:gd name="T100" fmla="*/ 0 w 92"/>
                <a:gd name="T101" fmla="*/ 23 h 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25"/>
                <a:gd name="T155" fmla="*/ 92 w 92"/>
                <a:gd name="T156" fmla="*/ 25 h 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25">
                  <a:moveTo>
                    <a:pt x="0" y="23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8" y="19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38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61" y="23"/>
                  </a:lnTo>
                  <a:lnTo>
                    <a:pt x="64" y="22"/>
                  </a:lnTo>
                  <a:lnTo>
                    <a:pt x="67" y="22"/>
                  </a:lnTo>
                  <a:lnTo>
                    <a:pt x="70" y="21"/>
                  </a:lnTo>
                  <a:lnTo>
                    <a:pt x="72" y="19"/>
                  </a:lnTo>
                  <a:lnTo>
                    <a:pt x="75" y="18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8" y="15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3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4" y="15"/>
                  </a:lnTo>
                  <a:lnTo>
                    <a:pt x="59" y="15"/>
                  </a:lnTo>
                  <a:lnTo>
                    <a:pt x="56" y="14"/>
                  </a:lnTo>
                  <a:lnTo>
                    <a:pt x="53" y="14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1" y="11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5" y="22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80" y="13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78" y="2"/>
                  </a:lnTo>
                  <a:lnTo>
                    <a:pt x="75" y="1"/>
                  </a:lnTo>
                  <a:lnTo>
                    <a:pt x="72" y="1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2" y="11"/>
                  </a:lnTo>
                  <a:lnTo>
                    <a:pt x="64" y="13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0" y="13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5" name="Freeform 193"/>
            <p:cNvSpPr>
              <a:spLocks/>
            </p:cNvSpPr>
            <p:nvPr/>
          </p:nvSpPr>
          <p:spPr bwMode="auto">
            <a:xfrm>
              <a:off x="4319" y="2851"/>
              <a:ext cx="92" cy="25"/>
            </a:xfrm>
            <a:custGeom>
              <a:avLst/>
              <a:gdLst>
                <a:gd name="T0" fmla="*/ 30 w 92"/>
                <a:gd name="T1" fmla="*/ 0 h 25"/>
                <a:gd name="T2" fmla="*/ 35 w 92"/>
                <a:gd name="T3" fmla="*/ 0 h 25"/>
                <a:gd name="T4" fmla="*/ 35 w 92"/>
                <a:gd name="T5" fmla="*/ 16 h 25"/>
                <a:gd name="T6" fmla="*/ 43 w 92"/>
                <a:gd name="T7" fmla="*/ 17 h 25"/>
                <a:gd name="T8" fmla="*/ 43 w 92"/>
                <a:gd name="T9" fmla="*/ 19 h 25"/>
                <a:gd name="T10" fmla="*/ 35 w 92"/>
                <a:gd name="T11" fmla="*/ 18 h 25"/>
                <a:gd name="T12" fmla="*/ 35 w 92"/>
                <a:gd name="T13" fmla="*/ 24 h 25"/>
                <a:gd name="T14" fmla="*/ 27 w 92"/>
                <a:gd name="T15" fmla="*/ 24 h 25"/>
                <a:gd name="T16" fmla="*/ 26 w 92"/>
                <a:gd name="T17" fmla="*/ 18 h 25"/>
                <a:gd name="T18" fmla="*/ 0 w 92"/>
                <a:gd name="T19" fmla="*/ 18 h 25"/>
                <a:gd name="T20" fmla="*/ 0 w 92"/>
                <a:gd name="T21" fmla="*/ 16 h 25"/>
                <a:gd name="T22" fmla="*/ 30 w 92"/>
                <a:gd name="T23" fmla="*/ 0 h 25"/>
                <a:gd name="T24" fmla="*/ 26 w 92"/>
                <a:gd name="T25" fmla="*/ 5 h 25"/>
                <a:gd name="T26" fmla="*/ 3 w 92"/>
                <a:gd name="T27" fmla="*/ 16 h 25"/>
                <a:gd name="T28" fmla="*/ 26 w 92"/>
                <a:gd name="T29" fmla="*/ 16 h 25"/>
                <a:gd name="T30" fmla="*/ 26 w 92"/>
                <a:gd name="T31" fmla="*/ 5 h 25"/>
                <a:gd name="T32" fmla="*/ 64 w 92"/>
                <a:gd name="T33" fmla="*/ 24 h 25"/>
                <a:gd name="T34" fmla="*/ 83 w 92"/>
                <a:gd name="T35" fmla="*/ 5 h 25"/>
                <a:gd name="T36" fmla="*/ 61 w 92"/>
                <a:gd name="T37" fmla="*/ 5 h 25"/>
                <a:gd name="T38" fmla="*/ 59 w 92"/>
                <a:gd name="T39" fmla="*/ 5 h 25"/>
                <a:gd name="T40" fmla="*/ 57 w 92"/>
                <a:gd name="T41" fmla="*/ 5 h 25"/>
                <a:gd name="T42" fmla="*/ 56 w 92"/>
                <a:gd name="T43" fmla="*/ 5 h 25"/>
                <a:gd name="T44" fmla="*/ 54 w 92"/>
                <a:gd name="T45" fmla="*/ 6 h 25"/>
                <a:gd name="T46" fmla="*/ 53 w 92"/>
                <a:gd name="T47" fmla="*/ 6 h 25"/>
                <a:gd name="T48" fmla="*/ 51 w 92"/>
                <a:gd name="T49" fmla="*/ 7 h 25"/>
                <a:gd name="T50" fmla="*/ 49 w 92"/>
                <a:gd name="T51" fmla="*/ 7 h 25"/>
                <a:gd name="T52" fmla="*/ 49 w 92"/>
                <a:gd name="T53" fmla="*/ 6 h 25"/>
                <a:gd name="T54" fmla="*/ 51 w 92"/>
                <a:gd name="T55" fmla="*/ 5 h 25"/>
                <a:gd name="T56" fmla="*/ 53 w 92"/>
                <a:gd name="T57" fmla="*/ 3 h 25"/>
                <a:gd name="T58" fmla="*/ 53 w 92"/>
                <a:gd name="T59" fmla="*/ 2 h 25"/>
                <a:gd name="T60" fmla="*/ 54 w 92"/>
                <a:gd name="T61" fmla="*/ 2 h 25"/>
                <a:gd name="T62" fmla="*/ 54 w 92"/>
                <a:gd name="T63" fmla="*/ 1 h 25"/>
                <a:gd name="T64" fmla="*/ 91 w 92"/>
                <a:gd name="T65" fmla="*/ 2 h 25"/>
                <a:gd name="T66" fmla="*/ 72 w 92"/>
                <a:gd name="T67" fmla="*/ 24 h 25"/>
                <a:gd name="T68" fmla="*/ 64 w 92"/>
                <a:gd name="T69" fmla="*/ 24 h 25"/>
                <a:gd name="T70" fmla="*/ 30 w 92"/>
                <a:gd name="T71" fmla="*/ 0 h 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"/>
                <a:gd name="T109" fmla="*/ 0 h 25"/>
                <a:gd name="T110" fmla="*/ 92 w 92"/>
                <a:gd name="T111" fmla="*/ 25 h 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" h="25">
                  <a:moveTo>
                    <a:pt x="30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27" y="24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26" y="5"/>
                  </a:lnTo>
                  <a:lnTo>
                    <a:pt x="3" y="16"/>
                  </a:lnTo>
                  <a:lnTo>
                    <a:pt x="26" y="16"/>
                  </a:lnTo>
                  <a:lnTo>
                    <a:pt x="26" y="5"/>
                  </a:lnTo>
                  <a:lnTo>
                    <a:pt x="64" y="24"/>
                  </a:lnTo>
                  <a:lnTo>
                    <a:pt x="83" y="5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6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91" y="2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30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6" name="Freeform 194"/>
            <p:cNvSpPr>
              <a:spLocks/>
            </p:cNvSpPr>
            <p:nvPr/>
          </p:nvSpPr>
          <p:spPr bwMode="auto">
            <a:xfrm>
              <a:off x="4319" y="3290"/>
              <a:ext cx="92" cy="24"/>
            </a:xfrm>
            <a:custGeom>
              <a:avLst/>
              <a:gdLst>
                <a:gd name="T0" fmla="*/ 11 w 92"/>
                <a:gd name="T1" fmla="*/ 2 h 24"/>
                <a:gd name="T2" fmla="*/ 6 w 92"/>
                <a:gd name="T3" fmla="*/ 2 h 24"/>
                <a:gd name="T4" fmla="*/ 3 w 92"/>
                <a:gd name="T5" fmla="*/ 5 h 24"/>
                <a:gd name="T6" fmla="*/ 0 w 92"/>
                <a:gd name="T7" fmla="*/ 5 h 24"/>
                <a:gd name="T8" fmla="*/ 3 w 92"/>
                <a:gd name="T9" fmla="*/ 2 h 24"/>
                <a:gd name="T10" fmla="*/ 42 w 92"/>
                <a:gd name="T11" fmla="*/ 0 h 24"/>
                <a:gd name="T12" fmla="*/ 53 w 92"/>
                <a:gd name="T13" fmla="*/ 23 h 24"/>
                <a:gd name="T14" fmla="*/ 64 w 92"/>
                <a:gd name="T15" fmla="*/ 22 h 24"/>
                <a:gd name="T16" fmla="*/ 72 w 92"/>
                <a:gd name="T17" fmla="*/ 20 h 24"/>
                <a:gd name="T18" fmla="*/ 77 w 92"/>
                <a:gd name="T19" fmla="*/ 16 h 24"/>
                <a:gd name="T20" fmla="*/ 78 w 92"/>
                <a:gd name="T21" fmla="*/ 14 h 24"/>
                <a:gd name="T22" fmla="*/ 73 w 92"/>
                <a:gd name="T23" fmla="*/ 15 h 24"/>
                <a:gd name="T24" fmla="*/ 69 w 92"/>
                <a:gd name="T25" fmla="*/ 15 h 24"/>
                <a:gd name="T26" fmla="*/ 59 w 92"/>
                <a:gd name="T27" fmla="*/ 15 h 24"/>
                <a:gd name="T28" fmla="*/ 51 w 92"/>
                <a:gd name="T29" fmla="*/ 12 h 24"/>
                <a:gd name="T30" fmla="*/ 49 w 92"/>
                <a:gd name="T31" fmla="*/ 8 h 24"/>
                <a:gd name="T32" fmla="*/ 49 w 92"/>
                <a:gd name="T33" fmla="*/ 5 h 24"/>
                <a:gd name="T34" fmla="*/ 54 w 92"/>
                <a:gd name="T35" fmla="*/ 2 h 24"/>
                <a:gd name="T36" fmla="*/ 61 w 92"/>
                <a:gd name="T37" fmla="*/ 0 h 24"/>
                <a:gd name="T38" fmla="*/ 70 w 92"/>
                <a:gd name="T39" fmla="*/ 0 h 24"/>
                <a:gd name="T40" fmla="*/ 77 w 92"/>
                <a:gd name="T41" fmla="*/ 0 h 24"/>
                <a:gd name="T42" fmla="*/ 81 w 92"/>
                <a:gd name="T43" fmla="*/ 2 h 24"/>
                <a:gd name="T44" fmla="*/ 86 w 92"/>
                <a:gd name="T45" fmla="*/ 3 h 24"/>
                <a:gd name="T46" fmla="*/ 89 w 92"/>
                <a:gd name="T47" fmla="*/ 6 h 24"/>
                <a:gd name="T48" fmla="*/ 91 w 92"/>
                <a:gd name="T49" fmla="*/ 9 h 24"/>
                <a:gd name="T50" fmla="*/ 89 w 92"/>
                <a:gd name="T51" fmla="*/ 13 h 24"/>
                <a:gd name="T52" fmla="*/ 88 w 92"/>
                <a:gd name="T53" fmla="*/ 16 h 24"/>
                <a:gd name="T54" fmla="*/ 81 w 92"/>
                <a:gd name="T55" fmla="*/ 20 h 24"/>
                <a:gd name="T56" fmla="*/ 75 w 92"/>
                <a:gd name="T57" fmla="*/ 22 h 24"/>
                <a:gd name="T58" fmla="*/ 67 w 92"/>
                <a:gd name="T59" fmla="*/ 23 h 24"/>
                <a:gd name="T60" fmla="*/ 59 w 92"/>
                <a:gd name="T61" fmla="*/ 23 h 24"/>
                <a:gd name="T62" fmla="*/ 80 w 92"/>
                <a:gd name="T63" fmla="*/ 13 h 24"/>
                <a:gd name="T64" fmla="*/ 80 w 92"/>
                <a:gd name="T65" fmla="*/ 8 h 24"/>
                <a:gd name="T66" fmla="*/ 80 w 92"/>
                <a:gd name="T67" fmla="*/ 5 h 24"/>
                <a:gd name="T68" fmla="*/ 72 w 92"/>
                <a:gd name="T69" fmla="*/ 1 h 24"/>
                <a:gd name="T70" fmla="*/ 64 w 92"/>
                <a:gd name="T71" fmla="*/ 1 h 24"/>
                <a:gd name="T72" fmla="*/ 59 w 92"/>
                <a:gd name="T73" fmla="*/ 3 h 24"/>
                <a:gd name="T74" fmla="*/ 59 w 92"/>
                <a:gd name="T75" fmla="*/ 7 h 24"/>
                <a:gd name="T76" fmla="*/ 59 w 92"/>
                <a:gd name="T77" fmla="*/ 10 h 24"/>
                <a:gd name="T78" fmla="*/ 64 w 92"/>
                <a:gd name="T79" fmla="*/ 13 h 24"/>
                <a:gd name="T80" fmla="*/ 70 w 92"/>
                <a:gd name="T81" fmla="*/ 14 h 24"/>
                <a:gd name="T82" fmla="*/ 77 w 92"/>
                <a:gd name="T83" fmla="*/ 14 h 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24"/>
                <a:gd name="T128" fmla="*/ 92 w 92"/>
                <a:gd name="T129" fmla="*/ 24 h 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24">
                  <a:moveTo>
                    <a:pt x="14" y="22"/>
                  </a:moveTo>
                  <a:lnTo>
                    <a:pt x="34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42" y="0"/>
                  </a:lnTo>
                  <a:lnTo>
                    <a:pt x="21" y="22"/>
                  </a:lnTo>
                  <a:lnTo>
                    <a:pt x="14" y="22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4" y="22"/>
                  </a:lnTo>
                  <a:lnTo>
                    <a:pt x="67" y="22"/>
                  </a:lnTo>
                  <a:lnTo>
                    <a:pt x="70" y="21"/>
                  </a:lnTo>
                  <a:lnTo>
                    <a:pt x="72" y="20"/>
                  </a:lnTo>
                  <a:lnTo>
                    <a:pt x="75" y="18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8" y="15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4" y="15"/>
                  </a:lnTo>
                  <a:lnTo>
                    <a:pt x="59" y="15"/>
                  </a:lnTo>
                  <a:lnTo>
                    <a:pt x="56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91" y="8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81" y="20"/>
                  </a:lnTo>
                  <a:lnTo>
                    <a:pt x="80" y="20"/>
                  </a:lnTo>
                  <a:lnTo>
                    <a:pt x="78" y="21"/>
                  </a:lnTo>
                  <a:lnTo>
                    <a:pt x="75" y="22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2" y="1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0" y="13"/>
                  </a:lnTo>
                  <a:lnTo>
                    <a:pt x="14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7" name="Freeform 195"/>
            <p:cNvSpPr>
              <a:spLocks/>
            </p:cNvSpPr>
            <p:nvPr/>
          </p:nvSpPr>
          <p:spPr bwMode="auto">
            <a:xfrm>
              <a:off x="3852" y="2367"/>
              <a:ext cx="88" cy="24"/>
            </a:xfrm>
            <a:custGeom>
              <a:avLst/>
              <a:gdLst>
                <a:gd name="T0" fmla="*/ 5 w 88"/>
                <a:gd name="T1" fmla="*/ 21 h 24"/>
                <a:gd name="T2" fmla="*/ 14 w 88"/>
                <a:gd name="T3" fmla="*/ 17 h 24"/>
                <a:gd name="T4" fmla="*/ 21 w 88"/>
                <a:gd name="T5" fmla="*/ 14 h 24"/>
                <a:gd name="T6" fmla="*/ 27 w 88"/>
                <a:gd name="T7" fmla="*/ 12 h 24"/>
                <a:gd name="T8" fmla="*/ 28 w 88"/>
                <a:gd name="T9" fmla="*/ 7 h 24"/>
                <a:gd name="T10" fmla="*/ 25 w 88"/>
                <a:gd name="T11" fmla="*/ 3 h 24"/>
                <a:gd name="T12" fmla="*/ 19 w 88"/>
                <a:gd name="T13" fmla="*/ 2 h 24"/>
                <a:gd name="T14" fmla="*/ 11 w 88"/>
                <a:gd name="T15" fmla="*/ 2 h 24"/>
                <a:gd name="T16" fmla="*/ 5 w 88"/>
                <a:gd name="T17" fmla="*/ 5 h 24"/>
                <a:gd name="T18" fmla="*/ 0 w 88"/>
                <a:gd name="T19" fmla="*/ 6 h 24"/>
                <a:gd name="T20" fmla="*/ 3 w 88"/>
                <a:gd name="T21" fmla="*/ 2 h 24"/>
                <a:gd name="T22" fmla="*/ 9 w 88"/>
                <a:gd name="T23" fmla="*/ 0 h 24"/>
                <a:gd name="T24" fmla="*/ 16 w 88"/>
                <a:gd name="T25" fmla="*/ 0 h 24"/>
                <a:gd name="T26" fmla="*/ 25 w 88"/>
                <a:gd name="T27" fmla="*/ 0 h 24"/>
                <a:gd name="T28" fmla="*/ 32 w 88"/>
                <a:gd name="T29" fmla="*/ 1 h 24"/>
                <a:gd name="T30" fmla="*/ 38 w 88"/>
                <a:gd name="T31" fmla="*/ 3 h 24"/>
                <a:gd name="T32" fmla="*/ 36 w 88"/>
                <a:gd name="T33" fmla="*/ 8 h 24"/>
                <a:gd name="T34" fmla="*/ 30 w 88"/>
                <a:gd name="T35" fmla="*/ 13 h 24"/>
                <a:gd name="T36" fmla="*/ 22 w 88"/>
                <a:gd name="T37" fmla="*/ 15 h 24"/>
                <a:gd name="T38" fmla="*/ 16 w 88"/>
                <a:gd name="T39" fmla="*/ 17 h 24"/>
                <a:gd name="T40" fmla="*/ 11 w 88"/>
                <a:gd name="T41" fmla="*/ 20 h 24"/>
                <a:gd name="T42" fmla="*/ 36 w 88"/>
                <a:gd name="T43" fmla="*/ 21 h 24"/>
                <a:gd name="T44" fmla="*/ 43 w 88"/>
                <a:gd name="T45" fmla="*/ 18 h 24"/>
                <a:gd name="T46" fmla="*/ 51 w 88"/>
                <a:gd name="T47" fmla="*/ 17 h 24"/>
                <a:gd name="T48" fmla="*/ 55 w 88"/>
                <a:gd name="T49" fmla="*/ 14 h 24"/>
                <a:gd name="T50" fmla="*/ 63 w 88"/>
                <a:gd name="T51" fmla="*/ 12 h 24"/>
                <a:gd name="T52" fmla="*/ 59 w 88"/>
                <a:gd name="T53" fmla="*/ 10 h 24"/>
                <a:gd name="T54" fmla="*/ 54 w 88"/>
                <a:gd name="T55" fmla="*/ 8 h 24"/>
                <a:gd name="T56" fmla="*/ 51 w 88"/>
                <a:gd name="T57" fmla="*/ 6 h 24"/>
                <a:gd name="T58" fmla="*/ 54 w 88"/>
                <a:gd name="T59" fmla="*/ 2 h 24"/>
                <a:gd name="T60" fmla="*/ 59 w 88"/>
                <a:gd name="T61" fmla="*/ 0 h 24"/>
                <a:gd name="T62" fmla="*/ 65 w 88"/>
                <a:gd name="T63" fmla="*/ 0 h 24"/>
                <a:gd name="T64" fmla="*/ 73 w 88"/>
                <a:gd name="T65" fmla="*/ 0 h 24"/>
                <a:gd name="T66" fmla="*/ 81 w 88"/>
                <a:gd name="T67" fmla="*/ 1 h 24"/>
                <a:gd name="T68" fmla="*/ 85 w 88"/>
                <a:gd name="T69" fmla="*/ 5 h 24"/>
                <a:gd name="T70" fmla="*/ 82 w 88"/>
                <a:gd name="T71" fmla="*/ 8 h 24"/>
                <a:gd name="T72" fmla="*/ 76 w 88"/>
                <a:gd name="T73" fmla="*/ 10 h 24"/>
                <a:gd name="T74" fmla="*/ 76 w 88"/>
                <a:gd name="T75" fmla="*/ 12 h 24"/>
                <a:gd name="T76" fmla="*/ 81 w 88"/>
                <a:gd name="T77" fmla="*/ 14 h 24"/>
                <a:gd name="T78" fmla="*/ 87 w 88"/>
                <a:gd name="T79" fmla="*/ 17 h 24"/>
                <a:gd name="T80" fmla="*/ 85 w 88"/>
                <a:gd name="T81" fmla="*/ 22 h 24"/>
                <a:gd name="T82" fmla="*/ 79 w 88"/>
                <a:gd name="T83" fmla="*/ 23 h 24"/>
                <a:gd name="T84" fmla="*/ 71 w 88"/>
                <a:gd name="T85" fmla="*/ 23 h 24"/>
                <a:gd name="T86" fmla="*/ 57 w 88"/>
                <a:gd name="T87" fmla="*/ 23 h 24"/>
                <a:gd name="T88" fmla="*/ 51 w 88"/>
                <a:gd name="T89" fmla="*/ 18 h 24"/>
                <a:gd name="T90" fmla="*/ 59 w 88"/>
                <a:gd name="T91" fmla="*/ 16 h 24"/>
                <a:gd name="T92" fmla="*/ 60 w 88"/>
                <a:gd name="T93" fmla="*/ 21 h 24"/>
                <a:gd name="T94" fmla="*/ 66 w 88"/>
                <a:gd name="T95" fmla="*/ 23 h 24"/>
                <a:gd name="T96" fmla="*/ 76 w 88"/>
                <a:gd name="T97" fmla="*/ 22 h 24"/>
                <a:gd name="T98" fmla="*/ 81 w 88"/>
                <a:gd name="T99" fmla="*/ 18 h 24"/>
                <a:gd name="T100" fmla="*/ 78 w 88"/>
                <a:gd name="T101" fmla="*/ 16 h 24"/>
                <a:gd name="T102" fmla="*/ 71 w 88"/>
                <a:gd name="T103" fmla="*/ 14 h 24"/>
                <a:gd name="T104" fmla="*/ 74 w 88"/>
                <a:gd name="T105" fmla="*/ 9 h 24"/>
                <a:gd name="T106" fmla="*/ 79 w 88"/>
                <a:gd name="T107" fmla="*/ 3 h 24"/>
                <a:gd name="T108" fmla="*/ 73 w 88"/>
                <a:gd name="T109" fmla="*/ 1 h 24"/>
                <a:gd name="T110" fmla="*/ 65 w 88"/>
                <a:gd name="T111" fmla="*/ 1 h 24"/>
                <a:gd name="T112" fmla="*/ 59 w 88"/>
                <a:gd name="T113" fmla="*/ 2 h 24"/>
                <a:gd name="T114" fmla="*/ 60 w 88"/>
                <a:gd name="T115" fmla="*/ 7 h 24"/>
                <a:gd name="T116" fmla="*/ 66 w 88"/>
                <a:gd name="T117" fmla="*/ 9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8"/>
                <a:gd name="T178" fmla="*/ 0 h 24"/>
                <a:gd name="T179" fmla="*/ 88 w 88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8" h="24">
                  <a:moveTo>
                    <a:pt x="0" y="23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6" y="8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38" y="23"/>
                  </a:lnTo>
                  <a:lnTo>
                    <a:pt x="0" y="23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3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2" y="8"/>
                  </a:lnTo>
                  <a:lnTo>
                    <a:pt x="81" y="8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6" y="10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9" y="13"/>
                  </a:lnTo>
                  <a:lnTo>
                    <a:pt x="81" y="13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5" y="15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2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4" y="22"/>
                  </a:lnTo>
                  <a:lnTo>
                    <a:pt x="52" y="21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65" y="13"/>
                  </a:lnTo>
                  <a:lnTo>
                    <a:pt x="62" y="14"/>
                  </a:lnTo>
                  <a:lnTo>
                    <a:pt x="60" y="15"/>
                  </a:lnTo>
                  <a:lnTo>
                    <a:pt x="59" y="16"/>
                  </a:lnTo>
                  <a:lnTo>
                    <a:pt x="57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1" y="23"/>
                  </a:lnTo>
                  <a:lnTo>
                    <a:pt x="74" y="23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6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5" y="13"/>
                  </a:lnTo>
                  <a:lnTo>
                    <a:pt x="70" y="10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8" y="6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70" y="10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8" name="Freeform 196"/>
            <p:cNvSpPr>
              <a:spLocks/>
            </p:cNvSpPr>
            <p:nvPr/>
          </p:nvSpPr>
          <p:spPr bwMode="auto">
            <a:xfrm>
              <a:off x="3850" y="2851"/>
              <a:ext cx="91" cy="25"/>
            </a:xfrm>
            <a:custGeom>
              <a:avLst/>
              <a:gdLst>
                <a:gd name="T0" fmla="*/ 35 w 91"/>
                <a:gd name="T1" fmla="*/ 0 h 25"/>
                <a:gd name="T2" fmla="*/ 43 w 91"/>
                <a:gd name="T3" fmla="*/ 16 h 25"/>
                <a:gd name="T4" fmla="*/ 35 w 91"/>
                <a:gd name="T5" fmla="*/ 18 h 25"/>
                <a:gd name="T6" fmla="*/ 27 w 91"/>
                <a:gd name="T7" fmla="*/ 24 h 25"/>
                <a:gd name="T8" fmla="*/ 0 w 91"/>
                <a:gd name="T9" fmla="*/ 18 h 25"/>
                <a:gd name="T10" fmla="*/ 30 w 91"/>
                <a:gd name="T11" fmla="*/ 0 h 25"/>
                <a:gd name="T12" fmla="*/ 3 w 91"/>
                <a:gd name="T13" fmla="*/ 16 h 25"/>
                <a:gd name="T14" fmla="*/ 25 w 91"/>
                <a:gd name="T15" fmla="*/ 3 h 25"/>
                <a:gd name="T16" fmla="*/ 49 w 91"/>
                <a:gd name="T17" fmla="*/ 10 h 25"/>
                <a:gd name="T18" fmla="*/ 52 w 91"/>
                <a:gd name="T19" fmla="*/ 8 h 25"/>
                <a:gd name="T20" fmla="*/ 58 w 91"/>
                <a:gd name="T21" fmla="*/ 6 h 25"/>
                <a:gd name="T22" fmla="*/ 63 w 91"/>
                <a:gd name="T23" fmla="*/ 3 h 25"/>
                <a:gd name="T24" fmla="*/ 68 w 91"/>
                <a:gd name="T25" fmla="*/ 2 h 25"/>
                <a:gd name="T26" fmla="*/ 74 w 91"/>
                <a:gd name="T27" fmla="*/ 1 h 25"/>
                <a:gd name="T28" fmla="*/ 81 w 91"/>
                <a:gd name="T29" fmla="*/ 0 h 25"/>
                <a:gd name="T30" fmla="*/ 88 w 91"/>
                <a:gd name="T31" fmla="*/ 0 h 25"/>
                <a:gd name="T32" fmla="*/ 84 w 91"/>
                <a:gd name="T33" fmla="*/ 1 h 25"/>
                <a:gd name="T34" fmla="*/ 79 w 91"/>
                <a:gd name="T35" fmla="*/ 2 h 25"/>
                <a:gd name="T36" fmla="*/ 73 w 91"/>
                <a:gd name="T37" fmla="*/ 3 h 25"/>
                <a:gd name="T38" fmla="*/ 68 w 91"/>
                <a:gd name="T39" fmla="*/ 6 h 25"/>
                <a:gd name="T40" fmla="*/ 63 w 91"/>
                <a:gd name="T41" fmla="*/ 8 h 25"/>
                <a:gd name="T42" fmla="*/ 62 w 91"/>
                <a:gd name="T43" fmla="*/ 10 h 25"/>
                <a:gd name="T44" fmla="*/ 62 w 91"/>
                <a:gd name="T45" fmla="*/ 10 h 25"/>
                <a:gd name="T46" fmla="*/ 66 w 91"/>
                <a:gd name="T47" fmla="*/ 10 h 25"/>
                <a:gd name="T48" fmla="*/ 71 w 91"/>
                <a:gd name="T49" fmla="*/ 9 h 25"/>
                <a:gd name="T50" fmla="*/ 74 w 91"/>
                <a:gd name="T51" fmla="*/ 9 h 25"/>
                <a:gd name="T52" fmla="*/ 77 w 91"/>
                <a:gd name="T53" fmla="*/ 9 h 25"/>
                <a:gd name="T54" fmla="*/ 81 w 91"/>
                <a:gd name="T55" fmla="*/ 10 h 25"/>
                <a:gd name="T56" fmla="*/ 84 w 91"/>
                <a:gd name="T57" fmla="*/ 10 h 25"/>
                <a:gd name="T58" fmla="*/ 87 w 91"/>
                <a:gd name="T59" fmla="*/ 11 h 25"/>
                <a:gd name="T60" fmla="*/ 88 w 91"/>
                <a:gd name="T61" fmla="*/ 14 h 25"/>
                <a:gd name="T62" fmla="*/ 90 w 91"/>
                <a:gd name="T63" fmla="*/ 15 h 25"/>
                <a:gd name="T64" fmla="*/ 90 w 91"/>
                <a:gd name="T65" fmla="*/ 17 h 25"/>
                <a:gd name="T66" fmla="*/ 90 w 91"/>
                <a:gd name="T67" fmla="*/ 19 h 25"/>
                <a:gd name="T68" fmla="*/ 88 w 91"/>
                <a:gd name="T69" fmla="*/ 21 h 25"/>
                <a:gd name="T70" fmla="*/ 84 w 91"/>
                <a:gd name="T71" fmla="*/ 23 h 25"/>
                <a:gd name="T72" fmla="*/ 81 w 91"/>
                <a:gd name="T73" fmla="*/ 24 h 25"/>
                <a:gd name="T74" fmla="*/ 74 w 91"/>
                <a:gd name="T75" fmla="*/ 24 h 25"/>
                <a:gd name="T76" fmla="*/ 68 w 91"/>
                <a:gd name="T77" fmla="*/ 24 h 25"/>
                <a:gd name="T78" fmla="*/ 62 w 91"/>
                <a:gd name="T79" fmla="*/ 24 h 25"/>
                <a:gd name="T80" fmla="*/ 57 w 91"/>
                <a:gd name="T81" fmla="*/ 22 h 25"/>
                <a:gd name="T82" fmla="*/ 52 w 91"/>
                <a:gd name="T83" fmla="*/ 21 h 25"/>
                <a:gd name="T84" fmla="*/ 51 w 91"/>
                <a:gd name="T85" fmla="*/ 18 h 25"/>
                <a:gd name="T86" fmla="*/ 49 w 91"/>
                <a:gd name="T87" fmla="*/ 14 h 25"/>
                <a:gd name="T88" fmla="*/ 58 w 91"/>
                <a:gd name="T89" fmla="*/ 16 h 25"/>
                <a:gd name="T90" fmla="*/ 60 w 91"/>
                <a:gd name="T91" fmla="*/ 19 h 25"/>
                <a:gd name="T92" fmla="*/ 62 w 91"/>
                <a:gd name="T93" fmla="*/ 22 h 25"/>
                <a:gd name="T94" fmla="*/ 65 w 91"/>
                <a:gd name="T95" fmla="*/ 23 h 25"/>
                <a:gd name="T96" fmla="*/ 71 w 91"/>
                <a:gd name="T97" fmla="*/ 24 h 25"/>
                <a:gd name="T98" fmla="*/ 77 w 91"/>
                <a:gd name="T99" fmla="*/ 23 h 25"/>
                <a:gd name="T100" fmla="*/ 81 w 91"/>
                <a:gd name="T101" fmla="*/ 21 h 25"/>
                <a:gd name="T102" fmla="*/ 82 w 91"/>
                <a:gd name="T103" fmla="*/ 17 h 25"/>
                <a:gd name="T104" fmla="*/ 81 w 91"/>
                <a:gd name="T105" fmla="*/ 15 h 25"/>
                <a:gd name="T106" fmla="*/ 77 w 91"/>
                <a:gd name="T107" fmla="*/ 13 h 25"/>
                <a:gd name="T108" fmla="*/ 74 w 91"/>
                <a:gd name="T109" fmla="*/ 11 h 25"/>
                <a:gd name="T110" fmla="*/ 71 w 91"/>
                <a:gd name="T111" fmla="*/ 10 h 25"/>
                <a:gd name="T112" fmla="*/ 66 w 91"/>
                <a:gd name="T113" fmla="*/ 10 h 25"/>
                <a:gd name="T114" fmla="*/ 62 w 91"/>
                <a:gd name="T115" fmla="*/ 11 h 25"/>
                <a:gd name="T116" fmla="*/ 58 w 91"/>
                <a:gd name="T117" fmla="*/ 13 h 25"/>
                <a:gd name="T118" fmla="*/ 58 w 91"/>
                <a:gd name="T119" fmla="*/ 16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"/>
                <a:gd name="T181" fmla="*/ 0 h 25"/>
                <a:gd name="T182" fmla="*/ 91 w 91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" h="25">
                  <a:moveTo>
                    <a:pt x="30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27" y="24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3" y="16"/>
                  </a:lnTo>
                  <a:lnTo>
                    <a:pt x="25" y="16"/>
                  </a:lnTo>
                  <a:lnTo>
                    <a:pt x="25" y="3"/>
                  </a:lnTo>
                  <a:lnTo>
                    <a:pt x="49" y="13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2" y="8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0" y="5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8" y="6"/>
                  </a:lnTo>
                  <a:lnTo>
                    <a:pt x="65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9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7" y="22"/>
                  </a:lnTo>
                  <a:lnTo>
                    <a:pt x="84" y="23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7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68" y="24"/>
                  </a:lnTo>
                  <a:lnTo>
                    <a:pt x="65" y="24"/>
                  </a:lnTo>
                  <a:lnTo>
                    <a:pt x="62" y="24"/>
                  </a:lnTo>
                  <a:lnTo>
                    <a:pt x="58" y="23"/>
                  </a:lnTo>
                  <a:lnTo>
                    <a:pt x="57" y="22"/>
                  </a:lnTo>
                  <a:lnTo>
                    <a:pt x="54" y="22"/>
                  </a:lnTo>
                  <a:lnTo>
                    <a:pt x="52" y="21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5" y="23"/>
                  </a:lnTo>
                  <a:lnTo>
                    <a:pt x="68" y="24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1" y="16"/>
                  </a:lnTo>
                  <a:lnTo>
                    <a:pt x="81" y="15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1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5" y="11"/>
                  </a:lnTo>
                  <a:lnTo>
                    <a:pt x="62" y="11"/>
                  </a:lnTo>
                  <a:lnTo>
                    <a:pt x="60" y="11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30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29" name="Freeform 197"/>
            <p:cNvSpPr>
              <a:spLocks/>
            </p:cNvSpPr>
            <p:nvPr/>
          </p:nvSpPr>
          <p:spPr bwMode="auto">
            <a:xfrm>
              <a:off x="3382" y="2365"/>
              <a:ext cx="90" cy="26"/>
            </a:xfrm>
            <a:custGeom>
              <a:avLst/>
              <a:gdLst>
                <a:gd name="T0" fmla="*/ 0 w 90"/>
                <a:gd name="T1" fmla="*/ 24 h 26"/>
                <a:gd name="T2" fmla="*/ 3 w 90"/>
                <a:gd name="T3" fmla="*/ 21 h 26"/>
                <a:gd name="T4" fmla="*/ 10 w 90"/>
                <a:gd name="T5" fmla="*/ 20 h 26"/>
                <a:gd name="T6" fmla="*/ 14 w 90"/>
                <a:gd name="T7" fmla="*/ 18 h 26"/>
                <a:gd name="T8" fmla="*/ 17 w 90"/>
                <a:gd name="T9" fmla="*/ 17 h 26"/>
                <a:gd name="T10" fmla="*/ 21 w 90"/>
                <a:gd name="T11" fmla="*/ 15 h 26"/>
                <a:gd name="T12" fmla="*/ 24 w 90"/>
                <a:gd name="T13" fmla="*/ 14 h 26"/>
                <a:gd name="T14" fmla="*/ 25 w 90"/>
                <a:gd name="T15" fmla="*/ 12 h 26"/>
                <a:gd name="T16" fmla="*/ 29 w 90"/>
                <a:gd name="T17" fmla="*/ 11 h 26"/>
                <a:gd name="T18" fmla="*/ 29 w 90"/>
                <a:gd name="T19" fmla="*/ 8 h 26"/>
                <a:gd name="T20" fmla="*/ 29 w 90"/>
                <a:gd name="T21" fmla="*/ 6 h 26"/>
                <a:gd name="T22" fmla="*/ 25 w 90"/>
                <a:gd name="T23" fmla="*/ 4 h 26"/>
                <a:gd name="T24" fmla="*/ 22 w 90"/>
                <a:gd name="T25" fmla="*/ 4 h 26"/>
                <a:gd name="T26" fmla="*/ 19 w 90"/>
                <a:gd name="T27" fmla="*/ 4 h 26"/>
                <a:gd name="T28" fmla="*/ 16 w 90"/>
                <a:gd name="T29" fmla="*/ 4 h 26"/>
                <a:gd name="T30" fmla="*/ 11 w 90"/>
                <a:gd name="T31" fmla="*/ 4 h 26"/>
                <a:gd name="T32" fmla="*/ 6 w 90"/>
                <a:gd name="T33" fmla="*/ 4 h 26"/>
                <a:gd name="T34" fmla="*/ 3 w 90"/>
                <a:gd name="T35" fmla="*/ 6 h 26"/>
                <a:gd name="T36" fmla="*/ 0 w 90"/>
                <a:gd name="T37" fmla="*/ 7 h 26"/>
                <a:gd name="T38" fmla="*/ 2 w 90"/>
                <a:gd name="T39" fmla="*/ 5 h 26"/>
                <a:gd name="T40" fmla="*/ 5 w 90"/>
                <a:gd name="T41" fmla="*/ 4 h 26"/>
                <a:gd name="T42" fmla="*/ 6 w 90"/>
                <a:gd name="T43" fmla="*/ 1 h 26"/>
                <a:gd name="T44" fmla="*/ 10 w 90"/>
                <a:gd name="T45" fmla="*/ 1 h 26"/>
                <a:gd name="T46" fmla="*/ 13 w 90"/>
                <a:gd name="T47" fmla="*/ 1 h 26"/>
                <a:gd name="T48" fmla="*/ 16 w 90"/>
                <a:gd name="T49" fmla="*/ 0 h 26"/>
                <a:gd name="T50" fmla="*/ 19 w 90"/>
                <a:gd name="T51" fmla="*/ 0 h 26"/>
                <a:gd name="T52" fmla="*/ 25 w 90"/>
                <a:gd name="T53" fmla="*/ 1 h 26"/>
                <a:gd name="T54" fmla="*/ 29 w 90"/>
                <a:gd name="T55" fmla="*/ 1 h 26"/>
                <a:gd name="T56" fmla="*/ 32 w 90"/>
                <a:gd name="T57" fmla="*/ 1 h 26"/>
                <a:gd name="T58" fmla="*/ 35 w 90"/>
                <a:gd name="T59" fmla="*/ 4 h 26"/>
                <a:gd name="T60" fmla="*/ 37 w 90"/>
                <a:gd name="T61" fmla="*/ 6 h 26"/>
                <a:gd name="T62" fmla="*/ 37 w 90"/>
                <a:gd name="T63" fmla="*/ 8 h 26"/>
                <a:gd name="T64" fmla="*/ 33 w 90"/>
                <a:gd name="T65" fmla="*/ 11 h 26"/>
                <a:gd name="T66" fmla="*/ 32 w 90"/>
                <a:gd name="T67" fmla="*/ 12 h 26"/>
                <a:gd name="T68" fmla="*/ 29 w 90"/>
                <a:gd name="T69" fmla="*/ 14 h 26"/>
                <a:gd name="T70" fmla="*/ 25 w 90"/>
                <a:gd name="T71" fmla="*/ 15 h 26"/>
                <a:gd name="T72" fmla="*/ 19 w 90"/>
                <a:gd name="T73" fmla="*/ 18 h 26"/>
                <a:gd name="T74" fmla="*/ 16 w 90"/>
                <a:gd name="T75" fmla="*/ 19 h 26"/>
                <a:gd name="T76" fmla="*/ 13 w 90"/>
                <a:gd name="T77" fmla="*/ 20 h 26"/>
                <a:gd name="T78" fmla="*/ 11 w 90"/>
                <a:gd name="T79" fmla="*/ 21 h 26"/>
                <a:gd name="T80" fmla="*/ 32 w 90"/>
                <a:gd name="T81" fmla="*/ 21 h 26"/>
                <a:gd name="T82" fmla="*/ 35 w 90"/>
                <a:gd name="T83" fmla="*/ 21 h 26"/>
                <a:gd name="T84" fmla="*/ 38 w 90"/>
                <a:gd name="T85" fmla="*/ 21 h 26"/>
                <a:gd name="T86" fmla="*/ 41 w 90"/>
                <a:gd name="T87" fmla="*/ 19 h 26"/>
                <a:gd name="T88" fmla="*/ 38 w 90"/>
                <a:gd name="T89" fmla="*/ 24 h 26"/>
                <a:gd name="T90" fmla="*/ 62 w 90"/>
                <a:gd name="T91" fmla="*/ 25 h 26"/>
                <a:gd name="T92" fmla="*/ 59 w 90"/>
                <a:gd name="T93" fmla="*/ 4 h 26"/>
                <a:gd name="T94" fmla="*/ 56 w 90"/>
                <a:gd name="T95" fmla="*/ 4 h 26"/>
                <a:gd name="T96" fmla="*/ 52 w 90"/>
                <a:gd name="T97" fmla="*/ 5 h 26"/>
                <a:gd name="T98" fmla="*/ 51 w 90"/>
                <a:gd name="T99" fmla="*/ 6 h 26"/>
                <a:gd name="T100" fmla="*/ 48 w 90"/>
                <a:gd name="T101" fmla="*/ 7 h 26"/>
                <a:gd name="T102" fmla="*/ 48 w 90"/>
                <a:gd name="T103" fmla="*/ 5 h 26"/>
                <a:gd name="T104" fmla="*/ 51 w 90"/>
                <a:gd name="T105" fmla="*/ 4 h 26"/>
                <a:gd name="T106" fmla="*/ 52 w 90"/>
                <a:gd name="T107" fmla="*/ 2 h 26"/>
                <a:gd name="T108" fmla="*/ 89 w 90"/>
                <a:gd name="T109" fmla="*/ 1 h 26"/>
                <a:gd name="T110" fmla="*/ 62 w 90"/>
                <a:gd name="T111" fmla="*/ 25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0"/>
                <a:gd name="T169" fmla="*/ 0 h 26"/>
                <a:gd name="T170" fmla="*/ 90 w 90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0" h="26">
                  <a:moveTo>
                    <a:pt x="0" y="24"/>
                  </a:moveTo>
                  <a:lnTo>
                    <a:pt x="0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2" y="17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0" y="20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38" y="24"/>
                  </a:lnTo>
                  <a:lnTo>
                    <a:pt x="0" y="24"/>
                  </a:lnTo>
                  <a:lnTo>
                    <a:pt x="62" y="25"/>
                  </a:lnTo>
                  <a:lnTo>
                    <a:pt x="81" y="4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4"/>
                  </a:lnTo>
                  <a:lnTo>
                    <a:pt x="51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89" y="1"/>
                  </a:lnTo>
                  <a:lnTo>
                    <a:pt x="70" y="25"/>
                  </a:lnTo>
                  <a:lnTo>
                    <a:pt x="62" y="25"/>
                  </a:lnTo>
                  <a:lnTo>
                    <a:pt x="0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0" name="Freeform 198"/>
            <p:cNvSpPr>
              <a:spLocks/>
            </p:cNvSpPr>
            <p:nvPr/>
          </p:nvSpPr>
          <p:spPr bwMode="auto">
            <a:xfrm>
              <a:off x="3850" y="3290"/>
              <a:ext cx="90" cy="24"/>
            </a:xfrm>
            <a:custGeom>
              <a:avLst/>
              <a:gdLst>
                <a:gd name="T0" fmla="*/ 13 w 90"/>
                <a:gd name="T1" fmla="*/ 2 h 24"/>
                <a:gd name="T2" fmla="*/ 8 w 90"/>
                <a:gd name="T3" fmla="*/ 2 h 24"/>
                <a:gd name="T4" fmla="*/ 3 w 90"/>
                <a:gd name="T5" fmla="*/ 3 h 24"/>
                <a:gd name="T6" fmla="*/ 0 w 90"/>
                <a:gd name="T7" fmla="*/ 5 h 24"/>
                <a:gd name="T8" fmla="*/ 3 w 90"/>
                <a:gd name="T9" fmla="*/ 1 h 24"/>
                <a:gd name="T10" fmla="*/ 41 w 90"/>
                <a:gd name="T11" fmla="*/ 0 h 24"/>
                <a:gd name="T12" fmla="*/ 51 w 90"/>
                <a:gd name="T13" fmla="*/ 18 h 24"/>
                <a:gd name="T14" fmla="*/ 52 w 90"/>
                <a:gd name="T15" fmla="*/ 15 h 24"/>
                <a:gd name="T16" fmla="*/ 57 w 90"/>
                <a:gd name="T17" fmla="*/ 14 h 24"/>
                <a:gd name="T18" fmla="*/ 62 w 90"/>
                <a:gd name="T19" fmla="*/ 13 h 24"/>
                <a:gd name="T20" fmla="*/ 60 w 90"/>
                <a:gd name="T21" fmla="*/ 10 h 24"/>
                <a:gd name="T22" fmla="*/ 57 w 90"/>
                <a:gd name="T23" fmla="*/ 9 h 24"/>
                <a:gd name="T24" fmla="*/ 54 w 90"/>
                <a:gd name="T25" fmla="*/ 8 h 24"/>
                <a:gd name="T26" fmla="*/ 52 w 90"/>
                <a:gd name="T27" fmla="*/ 6 h 24"/>
                <a:gd name="T28" fmla="*/ 52 w 90"/>
                <a:gd name="T29" fmla="*/ 2 h 24"/>
                <a:gd name="T30" fmla="*/ 57 w 90"/>
                <a:gd name="T31" fmla="*/ 1 h 24"/>
                <a:gd name="T32" fmla="*/ 62 w 90"/>
                <a:gd name="T33" fmla="*/ 0 h 24"/>
                <a:gd name="T34" fmla="*/ 67 w 90"/>
                <a:gd name="T35" fmla="*/ 0 h 24"/>
                <a:gd name="T36" fmla="*/ 73 w 90"/>
                <a:gd name="T37" fmla="*/ 0 h 24"/>
                <a:gd name="T38" fmla="*/ 78 w 90"/>
                <a:gd name="T39" fmla="*/ 0 h 24"/>
                <a:gd name="T40" fmla="*/ 83 w 90"/>
                <a:gd name="T41" fmla="*/ 1 h 24"/>
                <a:gd name="T42" fmla="*/ 87 w 90"/>
                <a:gd name="T43" fmla="*/ 5 h 24"/>
                <a:gd name="T44" fmla="*/ 84 w 90"/>
                <a:gd name="T45" fmla="*/ 7 h 24"/>
                <a:gd name="T46" fmla="*/ 81 w 90"/>
                <a:gd name="T47" fmla="*/ 8 h 24"/>
                <a:gd name="T48" fmla="*/ 78 w 90"/>
                <a:gd name="T49" fmla="*/ 10 h 24"/>
                <a:gd name="T50" fmla="*/ 75 w 90"/>
                <a:gd name="T51" fmla="*/ 12 h 24"/>
                <a:gd name="T52" fmla="*/ 79 w 90"/>
                <a:gd name="T53" fmla="*/ 12 h 24"/>
                <a:gd name="T54" fmla="*/ 83 w 90"/>
                <a:gd name="T55" fmla="*/ 14 h 24"/>
                <a:gd name="T56" fmla="*/ 87 w 90"/>
                <a:gd name="T57" fmla="*/ 15 h 24"/>
                <a:gd name="T58" fmla="*/ 89 w 90"/>
                <a:gd name="T59" fmla="*/ 17 h 24"/>
                <a:gd name="T60" fmla="*/ 89 w 90"/>
                <a:gd name="T61" fmla="*/ 21 h 24"/>
                <a:gd name="T62" fmla="*/ 84 w 90"/>
                <a:gd name="T63" fmla="*/ 22 h 24"/>
                <a:gd name="T64" fmla="*/ 78 w 90"/>
                <a:gd name="T65" fmla="*/ 23 h 24"/>
                <a:gd name="T66" fmla="*/ 72 w 90"/>
                <a:gd name="T67" fmla="*/ 23 h 24"/>
                <a:gd name="T68" fmla="*/ 60 w 90"/>
                <a:gd name="T69" fmla="*/ 23 h 24"/>
                <a:gd name="T70" fmla="*/ 52 w 90"/>
                <a:gd name="T71" fmla="*/ 21 h 24"/>
                <a:gd name="T72" fmla="*/ 67 w 90"/>
                <a:gd name="T73" fmla="*/ 13 h 24"/>
                <a:gd name="T74" fmla="*/ 60 w 90"/>
                <a:gd name="T75" fmla="*/ 16 h 24"/>
                <a:gd name="T76" fmla="*/ 60 w 90"/>
                <a:gd name="T77" fmla="*/ 20 h 24"/>
                <a:gd name="T78" fmla="*/ 64 w 90"/>
                <a:gd name="T79" fmla="*/ 22 h 24"/>
                <a:gd name="T80" fmla="*/ 72 w 90"/>
                <a:gd name="T81" fmla="*/ 23 h 24"/>
                <a:gd name="T82" fmla="*/ 78 w 90"/>
                <a:gd name="T83" fmla="*/ 22 h 24"/>
                <a:gd name="T84" fmla="*/ 81 w 90"/>
                <a:gd name="T85" fmla="*/ 20 h 24"/>
                <a:gd name="T86" fmla="*/ 79 w 90"/>
                <a:gd name="T87" fmla="*/ 17 h 24"/>
                <a:gd name="T88" fmla="*/ 76 w 90"/>
                <a:gd name="T89" fmla="*/ 15 h 24"/>
                <a:gd name="T90" fmla="*/ 70 w 90"/>
                <a:gd name="T91" fmla="*/ 14 h 24"/>
                <a:gd name="T92" fmla="*/ 75 w 90"/>
                <a:gd name="T93" fmla="*/ 9 h 24"/>
                <a:gd name="T94" fmla="*/ 79 w 90"/>
                <a:gd name="T95" fmla="*/ 5 h 24"/>
                <a:gd name="T96" fmla="*/ 78 w 90"/>
                <a:gd name="T97" fmla="*/ 2 h 24"/>
                <a:gd name="T98" fmla="*/ 75 w 90"/>
                <a:gd name="T99" fmla="*/ 1 h 24"/>
                <a:gd name="T100" fmla="*/ 70 w 90"/>
                <a:gd name="T101" fmla="*/ 1 h 24"/>
                <a:gd name="T102" fmla="*/ 64 w 90"/>
                <a:gd name="T103" fmla="*/ 1 h 24"/>
                <a:gd name="T104" fmla="*/ 59 w 90"/>
                <a:gd name="T105" fmla="*/ 3 h 24"/>
                <a:gd name="T106" fmla="*/ 60 w 90"/>
                <a:gd name="T107" fmla="*/ 6 h 24"/>
                <a:gd name="T108" fmla="*/ 64 w 90"/>
                <a:gd name="T109" fmla="*/ 8 h 24"/>
                <a:gd name="T110" fmla="*/ 72 w 90"/>
                <a:gd name="T111" fmla="*/ 1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0"/>
                <a:gd name="T169" fmla="*/ 0 h 24"/>
                <a:gd name="T170" fmla="*/ 90 w 90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0" h="24">
                  <a:moveTo>
                    <a:pt x="16" y="22"/>
                  </a:moveTo>
                  <a:lnTo>
                    <a:pt x="3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1" y="0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6" y="7"/>
                  </a:lnTo>
                  <a:lnTo>
                    <a:pt x="84" y="7"/>
                  </a:lnTo>
                  <a:lnTo>
                    <a:pt x="84" y="8"/>
                  </a:lnTo>
                  <a:lnTo>
                    <a:pt x="83" y="8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8" y="10"/>
                  </a:lnTo>
                  <a:lnTo>
                    <a:pt x="76" y="10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3"/>
                  </a:lnTo>
                  <a:lnTo>
                    <a:pt x="81" y="13"/>
                  </a:lnTo>
                  <a:lnTo>
                    <a:pt x="83" y="14"/>
                  </a:lnTo>
                  <a:lnTo>
                    <a:pt x="84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20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4" y="22"/>
                  </a:lnTo>
                  <a:lnTo>
                    <a:pt x="83" y="23"/>
                  </a:lnTo>
                  <a:lnTo>
                    <a:pt x="81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1" y="18"/>
                  </a:lnTo>
                  <a:lnTo>
                    <a:pt x="67" y="13"/>
                  </a:lnTo>
                  <a:lnTo>
                    <a:pt x="64" y="14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8" y="22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5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7" y="13"/>
                  </a:lnTo>
                  <a:lnTo>
                    <a:pt x="72" y="10"/>
                  </a:lnTo>
                  <a:lnTo>
                    <a:pt x="75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7" y="8"/>
                  </a:lnTo>
                  <a:lnTo>
                    <a:pt x="68" y="9"/>
                  </a:lnTo>
                  <a:lnTo>
                    <a:pt x="72" y="10"/>
                  </a:lnTo>
                  <a:lnTo>
                    <a:pt x="16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1" name="Freeform 199"/>
            <p:cNvSpPr>
              <a:spLocks/>
            </p:cNvSpPr>
            <p:nvPr/>
          </p:nvSpPr>
          <p:spPr bwMode="auto">
            <a:xfrm>
              <a:off x="3378" y="2851"/>
              <a:ext cx="90" cy="25"/>
            </a:xfrm>
            <a:custGeom>
              <a:avLst/>
              <a:gdLst>
                <a:gd name="T0" fmla="*/ 35 w 90"/>
                <a:gd name="T1" fmla="*/ 0 h 25"/>
                <a:gd name="T2" fmla="*/ 45 w 90"/>
                <a:gd name="T3" fmla="*/ 16 h 25"/>
                <a:gd name="T4" fmla="*/ 35 w 90"/>
                <a:gd name="T5" fmla="*/ 18 h 25"/>
                <a:gd name="T6" fmla="*/ 27 w 90"/>
                <a:gd name="T7" fmla="*/ 24 h 25"/>
                <a:gd name="T8" fmla="*/ 0 w 90"/>
                <a:gd name="T9" fmla="*/ 18 h 25"/>
                <a:gd name="T10" fmla="*/ 32 w 90"/>
                <a:gd name="T11" fmla="*/ 0 h 25"/>
                <a:gd name="T12" fmla="*/ 3 w 90"/>
                <a:gd name="T13" fmla="*/ 16 h 25"/>
                <a:gd name="T14" fmla="*/ 27 w 90"/>
                <a:gd name="T15" fmla="*/ 3 h 25"/>
                <a:gd name="T16" fmla="*/ 81 w 90"/>
                <a:gd name="T17" fmla="*/ 16 h 25"/>
                <a:gd name="T18" fmla="*/ 81 w 90"/>
                <a:gd name="T19" fmla="*/ 14 h 25"/>
                <a:gd name="T20" fmla="*/ 78 w 90"/>
                <a:gd name="T21" fmla="*/ 14 h 25"/>
                <a:gd name="T22" fmla="*/ 75 w 90"/>
                <a:gd name="T23" fmla="*/ 11 h 25"/>
                <a:gd name="T24" fmla="*/ 70 w 90"/>
                <a:gd name="T25" fmla="*/ 11 h 25"/>
                <a:gd name="T26" fmla="*/ 65 w 90"/>
                <a:gd name="T27" fmla="*/ 10 h 25"/>
                <a:gd name="T28" fmla="*/ 60 w 90"/>
                <a:gd name="T29" fmla="*/ 10 h 25"/>
                <a:gd name="T30" fmla="*/ 54 w 90"/>
                <a:gd name="T31" fmla="*/ 10 h 25"/>
                <a:gd name="T32" fmla="*/ 52 w 90"/>
                <a:gd name="T33" fmla="*/ 9 h 25"/>
                <a:gd name="T34" fmla="*/ 84 w 90"/>
                <a:gd name="T35" fmla="*/ 1 h 25"/>
                <a:gd name="T36" fmla="*/ 87 w 90"/>
                <a:gd name="T37" fmla="*/ 1 h 25"/>
                <a:gd name="T38" fmla="*/ 89 w 90"/>
                <a:gd name="T39" fmla="*/ 0 h 25"/>
                <a:gd name="T40" fmla="*/ 86 w 90"/>
                <a:gd name="T41" fmla="*/ 3 h 25"/>
                <a:gd name="T42" fmla="*/ 64 w 90"/>
                <a:gd name="T43" fmla="*/ 3 h 25"/>
                <a:gd name="T44" fmla="*/ 64 w 90"/>
                <a:gd name="T45" fmla="*/ 7 h 25"/>
                <a:gd name="T46" fmla="*/ 68 w 90"/>
                <a:gd name="T47" fmla="*/ 8 h 25"/>
                <a:gd name="T48" fmla="*/ 75 w 90"/>
                <a:gd name="T49" fmla="*/ 8 h 25"/>
                <a:gd name="T50" fmla="*/ 79 w 90"/>
                <a:gd name="T51" fmla="*/ 9 h 25"/>
                <a:gd name="T52" fmla="*/ 83 w 90"/>
                <a:gd name="T53" fmla="*/ 10 h 25"/>
                <a:gd name="T54" fmla="*/ 86 w 90"/>
                <a:gd name="T55" fmla="*/ 11 h 25"/>
                <a:gd name="T56" fmla="*/ 87 w 90"/>
                <a:gd name="T57" fmla="*/ 14 h 25"/>
                <a:gd name="T58" fmla="*/ 89 w 90"/>
                <a:gd name="T59" fmla="*/ 16 h 25"/>
                <a:gd name="T60" fmla="*/ 89 w 90"/>
                <a:gd name="T61" fmla="*/ 18 h 25"/>
                <a:gd name="T62" fmla="*/ 86 w 90"/>
                <a:gd name="T63" fmla="*/ 19 h 25"/>
                <a:gd name="T64" fmla="*/ 83 w 90"/>
                <a:gd name="T65" fmla="*/ 22 h 25"/>
                <a:gd name="T66" fmla="*/ 78 w 90"/>
                <a:gd name="T67" fmla="*/ 23 h 25"/>
                <a:gd name="T68" fmla="*/ 73 w 90"/>
                <a:gd name="T69" fmla="*/ 24 h 25"/>
                <a:gd name="T70" fmla="*/ 67 w 90"/>
                <a:gd name="T71" fmla="*/ 24 h 25"/>
                <a:gd name="T72" fmla="*/ 60 w 90"/>
                <a:gd name="T73" fmla="*/ 24 h 25"/>
                <a:gd name="T74" fmla="*/ 57 w 90"/>
                <a:gd name="T75" fmla="*/ 24 h 25"/>
                <a:gd name="T76" fmla="*/ 52 w 90"/>
                <a:gd name="T77" fmla="*/ 24 h 25"/>
                <a:gd name="T78" fmla="*/ 51 w 90"/>
                <a:gd name="T79" fmla="*/ 23 h 25"/>
                <a:gd name="T80" fmla="*/ 52 w 90"/>
                <a:gd name="T81" fmla="*/ 22 h 25"/>
                <a:gd name="T82" fmla="*/ 56 w 90"/>
                <a:gd name="T83" fmla="*/ 22 h 25"/>
                <a:gd name="T84" fmla="*/ 59 w 90"/>
                <a:gd name="T85" fmla="*/ 22 h 25"/>
                <a:gd name="T86" fmla="*/ 62 w 90"/>
                <a:gd name="T87" fmla="*/ 22 h 25"/>
                <a:gd name="T88" fmla="*/ 64 w 90"/>
                <a:gd name="T89" fmla="*/ 23 h 25"/>
                <a:gd name="T90" fmla="*/ 65 w 90"/>
                <a:gd name="T91" fmla="*/ 24 h 25"/>
                <a:gd name="T92" fmla="*/ 68 w 90"/>
                <a:gd name="T93" fmla="*/ 24 h 25"/>
                <a:gd name="T94" fmla="*/ 75 w 90"/>
                <a:gd name="T95" fmla="*/ 23 h 25"/>
                <a:gd name="T96" fmla="*/ 78 w 90"/>
                <a:gd name="T97" fmla="*/ 22 h 25"/>
                <a:gd name="T98" fmla="*/ 81 w 90"/>
                <a:gd name="T99" fmla="*/ 19 h 25"/>
                <a:gd name="T100" fmla="*/ 81 w 90"/>
                <a:gd name="T101" fmla="*/ 17 h 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25"/>
                <a:gd name="T155" fmla="*/ 90 w 90"/>
                <a:gd name="T156" fmla="*/ 25 h 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3"/>
                  </a:lnTo>
                  <a:lnTo>
                    <a:pt x="3" y="16"/>
                  </a:lnTo>
                  <a:lnTo>
                    <a:pt x="27" y="16"/>
                  </a:lnTo>
                  <a:lnTo>
                    <a:pt x="27" y="3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1" y="15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7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64" y="1"/>
                  </a:lnTo>
                  <a:lnTo>
                    <a:pt x="84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4" y="3"/>
                  </a:lnTo>
                  <a:lnTo>
                    <a:pt x="64" y="3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5" y="8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83" y="10"/>
                  </a:lnTo>
                  <a:lnTo>
                    <a:pt x="84" y="10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3" y="22"/>
                  </a:lnTo>
                  <a:lnTo>
                    <a:pt x="79" y="23"/>
                  </a:lnTo>
                  <a:lnTo>
                    <a:pt x="78" y="23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0" y="24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5" y="23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2" name="Freeform 200"/>
            <p:cNvSpPr>
              <a:spLocks/>
            </p:cNvSpPr>
            <p:nvPr/>
          </p:nvSpPr>
          <p:spPr bwMode="auto">
            <a:xfrm>
              <a:off x="2911" y="2367"/>
              <a:ext cx="91" cy="24"/>
            </a:xfrm>
            <a:custGeom>
              <a:avLst/>
              <a:gdLst>
                <a:gd name="T0" fmla="*/ 5 w 91"/>
                <a:gd name="T1" fmla="*/ 21 h 24"/>
                <a:gd name="T2" fmla="*/ 16 w 91"/>
                <a:gd name="T3" fmla="*/ 17 h 24"/>
                <a:gd name="T4" fmla="*/ 22 w 91"/>
                <a:gd name="T5" fmla="*/ 14 h 24"/>
                <a:gd name="T6" fmla="*/ 28 w 91"/>
                <a:gd name="T7" fmla="*/ 10 h 24"/>
                <a:gd name="T8" fmla="*/ 30 w 91"/>
                <a:gd name="T9" fmla="*/ 6 h 24"/>
                <a:gd name="T10" fmla="*/ 25 w 91"/>
                <a:gd name="T11" fmla="*/ 3 h 24"/>
                <a:gd name="T12" fmla="*/ 17 w 91"/>
                <a:gd name="T13" fmla="*/ 2 h 24"/>
                <a:gd name="T14" fmla="*/ 8 w 91"/>
                <a:gd name="T15" fmla="*/ 3 h 24"/>
                <a:gd name="T16" fmla="*/ 3 w 91"/>
                <a:gd name="T17" fmla="*/ 7 h 24"/>
                <a:gd name="T18" fmla="*/ 3 w 91"/>
                <a:gd name="T19" fmla="*/ 3 h 24"/>
                <a:gd name="T20" fmla="*/ 9 w 91"/>
                <a:gd name="T21" fmla="*/ 0 h 24"/>
                <a:gd name="T22" fmla="*/ 16 w 91"/>
                <a:gd name="T23" fmla="*/ 0 h 24"/>
                <a:gd name="T24" fmla="*/ 24 w 91"/>
                <a:gd name="T25" fmla="*/ 0 h 24"/>
                <a:gd name="T26" fmla="*/ 32 w 91"/>
                <a:gd name="T27" fmla="*/ 0 h 24"/>
                <a:gd name="T28" fmla="*/ 38 w 91"/>
                <a:gd name="T29" fmla="*/ 3 h 24"/>
                <a:gd name="T30" fmla="*/ 36 w 91"/>
                <a:gd name="T31" fmla="*/ 8 h 24"/>
                <a:gd name="T32" fmla="*/ 32 w 91"/>
                <a:gd name="T33" fmla="*/ 13 h 24"/>
                <a:gd name="T34" fmla="*/ 24 w 91"/>
                <a:gd name="T35" fmla="*/ 15 h 24"/>
                <a:gd name="T36" fmla="*/ 17 w 91"/>
                <a:gd name="T37" fmla="*/ 17 h 24"/>
                <a:gd name="T38" fmla="*/ 11 w 91"/>
                <a:gd name="T39" fmla="*/ 20 h 24"/>
                <a:gd name="T40" fmla="*/ 36 w 91"/>
                <a:gd name="T41" fmla="*/ 21 h 24"/>
                <a:gd name="T42" fmla="*/ 41 w 91"/>
                <a:gd name="T43" fmla="*/ 18 h 24"/>
                <a:gd name="T44" fmla="*/ 0 w 91"/>
                <a:gd name="T45" fmla="*/ 23 h 24"/>
                <a:gd name="T46" fmla="*/ 52 w 91"/>
                <a:gd name="T47" fmla="*/ 8 h 24"/>
                <a:gd name="T48" fmla="*/ 60 w 91"/>
                <a:gd name="T49" fmla="*/ 3 h 24"/>
                <a:gd name="T50" fmla="*/ 71 w 91"/>
                <a:gd name="T51" fmla="*/ 1 h 24"/>
                <a:gd name="T52" fmla="*/ 85 w 91"/>
                <a:gd name="T53" fmla="*/ 0 h 24"/>
                <a:gd name="T54" fmla="*/ 79 w 91"/>
                <a:gd name="T55" fmla="*/ 1 h 24"/>
                <a:gd name="T56" fmla="*/ 68 w 91"/>
                <a:gd name="T57" fmla="*/ 5 h 24"/>
                <a:gd name="T58" fmla="*/ 62 w 91"/>
                <a:gd name="T59" fmla="*/ 9 h 24"/>
                <a:gd name="T60" fmla="*/ 66 w 91"/>
                <a:gd name="T61" fmla="*/ 9 h 24"/>
                <a:gd name="T62" fmla="*/ 74 w 91"/>
                <a:gd name="T63" fmla="*/ 8 h 24"/>
                <a:gd name="T64" fmla="*/ 81 w 91"/>
                <a:gd name="T65" fmla="*/ 9 h 24"/>
                <a:gd name="T66" fmla="*/ 88 w 91"/>
                <a:gd name="T67" fmla="*/ 12 h 24"/>
                <a:gd name="T68" fmla="*/ 90 w 91"/>
                <a:gd name="T69" fmla="*/ 16 h 24"/>
                <a:gd name="T70" fmla="*/ 88 w 91"/>
                <a:gd name="T71" fmla="*/ 21 h 24"/>
                <a:gd name="T72" fmla="*/ 82 w 91"/>
                <a:gd name="T73" fmla="*/ 23 h 24"/>
                <a:gd name="T74" fmla="*/ 71 w 91"/>
                <a:gd name="T75" fmla="*/ 23 h 24"/>
                <a:gd name="T76" fmla="*/ 58 w 91"/>
                <a:gd name="T77" fmla="*/ 22 h 24"/>
                <a:gd name="T78" fmla="*/ 51 w 91"/>
                <a:gd name="T79" fmla="*/ 18 h 24"/>
                <a:gd name="T80" fmla="*/ 49 w 91"/>
                <a:gd name="T81" fmla="*/ 14 h 24"/>
                <a:gd name="T82" fmla="*/ 58 w 91"/>
                <a:gd name="T83" fmla="*/ 17 h 24"/>
                <a:gd name="T84" fmla="*/ 63 w 91"/>
                <a:gd name="T85" fmla="*/ 22 h 24"/>
                <a:gd name="T86" fmla="*/ 73 w 91"/>
                <a:gd name="T87" fmla="*/ 23 h 24"/>
                <a:gd name="T88" fmla="*/ 82 w 91"/>
                <a:gd name="T89" fmla="*/ 17 h 24"/>
                <a:gd name="T90" fmla="*/ 81 w 91"/>
                <a:gd name="T91" fmla="*/ 14 h 24"/>
                <a:gd name="T92" fmla="*/ 76 w 91"/>
                <a:gd name="T93" fmla="*/ 12 h 24"/>
                <a:gd name="T94" fmla="*/ 68 w 91"/>
                <a:gd name="T95" fmla="*/ 10 h 24"/>
                <a:gd name="T96" fmla="*/ 60 w 91"/>
                <a:gd name="T97" fmla="*/ 10 h 24"/>
                <a:gd name="T98" fmla="*/ 58 w 91"/>
                <a:gd name="T99" fmla="*/ 15 h 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"/>
                <a:gd name="T151" fmla="*/ 0 h 24"/>
                <a:gd name="T152" fmla="*/ 91 w 91"/>
                <a:gd name="T153" fmla="*/ 24 h 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" h="24">
                  <a:moveTo>
                    <a:pt x="0" y="23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7" y="12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6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39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0" y="3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79" y="1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69" y="3"/>
                  </a:lnTo>
                  <a:lnTo>
                    <a:pt x="68" y="5"/>
                  </a:lnTo>
                  <a:lnTo>
                    <a:pt x="65" y="6"/>
                  </a:lnTo>
                  <a:lnTo>
                    <a:pt x="63" y="7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4" y="22"/>
                  </a:lnTo>
                  <a:lnTo>
                    <a:pt x="82" y="23"/>
                  </a:lnTo>
                  <a:lnTo>
                    <a:pt x="81" y="23"/>
                  </a:lnTo>
                  <a:lnTo>
                    <a:pt x="77" y="23"/>
                  </a:lnTo>
                  <a:lnTo>
                    <a:pt x="74" y="23"/>
                  </a:lnTo>
                  <a:lnTo>
                    <a:pt x="71" y="23"/>
                  </a:lnTo>
                  <a:lnTo>
                    <a:pt x="68" y="23"/>
                  </a:lnTo>
                  <a:lnTo>
                    <a:pt x="65" y="23"/>
                  </a:lnTo>
                  <a:lnTo>
                    <a:pt x="62" y="23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4" y="21"/>
                  </a:lnTo>
                  <a:lnTo>
                    <a:pt x="52" y="20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62" y="21"/>
                  </a:lnTo>
                  <a:lnTo>
                    <a:pt x="63" y="22"/>
                  </a:lnTo>
                  <a:lnTo>
                    <a:pt x="65" y="22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1" y="20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5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5" y="10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3" name="Freeform 201"/>
            <p:cNvSpPr>
              <a:spLocks/>
            </p:cNvSpPr>
            <p:nvPr/>
          </p:nvSpPr>
          <p:spPr bwMode="auto">
            <a:xfrm>
              <a:off x="2909" y="2851"/>
              <a:ext cx="93" cy="25"/>
            </a:xfrm>
            <a:custGeom>
              <a:avLst/>
              <a:gdLst>
                <a:gd name="T0" fmla="*/ 32 w 93"/>
                <a:gd name="T1" fmla="*/ 0 h 25"/>
                <a:gd name="T2" fmla="*/ 35 w 93"/>
                <a:gd name="T3" fmla="*/ 0 h 25"/>
                <a:gd name="T4" fmla="*/ 35 w 93"/>
                <a:gd name="T5" fmla="*/ 16 h 25"/>
                <a:gd name="T6" fmla="*/ 44 w 93"/>
                <a:gd name="T7" fmla="*/ 17 h 25"/>
                <a:gd name="T8" fmla="*/ 44 w 93"/>
                <a:gd name="T9" fmla="*/ 19 h 25"/>
                <a:gd name="T10" fmla="*/ 35 w 93"/>
                <a:gd name="T11" fmla="*/ 18 h 25"/>
                <a:gd name="T12" fmla="*/ 36 w 93"/>
                <a:gd name="T13" fmla="*/ 24 h 25"/>
                <a:gd name="T14" fmla="*/ 27 w 93"/>
                <a:gd name="T15" fmla="*/ 24 h 25"/>
                <a:gd name="T16" fmla="*/ 27 w 93"/>
                <a:gd name="T17" fmla="*/ 18 h 25"/>
                <a:gd name="T18" fmla="*/ 0 w 93"/>
                <a:gd name="T19" fmla="*/ 18 h 25"/>
                <a:gd name="T20" fmla="*/ 0 w 93"/>
                <a:gd name="T21" fmla="*/ 16 h 25"/>
                <a:gd name="T22" fmla="*/ 32 w 93"/>
                <a:gd name="T23" fmla="*/ 0 h 25"/>
                <a:gd name="T24" fmla="*/ 27 w 93"/>
                <a:gd name="T25" fmla="*/ 5 h 25"/>
                <a:gd name="T26" fmla="*/ 3 w 93"/>
                <a:gd name="T27" fmla="*/ 16 h 25"/>
                <a:gd name="T28" fmla="*/ 27 w 93"/>
                <a:gd name="T29" fmla="*/ 16 h 25"/>
                <a:gd name="T30" fmla="*/ 27 w 93"/>
                <a:gd name="T31" fmla="*/ 5 h 25"/>
                <a:gd name="T32" fmla="*/ 78 w 93"/>
                <a:gd name="T33" fmla="*/ 1 h 25"/>
                <a:gd name="T34" fmla="*/ 84 w 93"/>
                <a:gd name="T35" fmla="*/ 1 h 25"/>
                <a:gd name="T36" fmla="*/ 84 w 93"/>
                <a:gd name="T37" fmla="*/ 17 h 25"/>
                <a:gd name="T38" fmla="*/ 92 w 93"/>
                <a:gd name="T39" fmla="*/ 17 h 25"/>
                <a:gd name="T40" fmla="*/ 92 w 93"/>
                <a:gd name="T41" fmla="*/ 19 h 25"/>
                <a:gd name="T42" fmla="*/ 84 w 93"/>
                <a:gd name="T43" fmla="*/ 19 h 25"/>
                <a:gd name="T44" fmla="*/ 84 w 93"/>
                <a:gd name="T45" fmla="*/ 24 h 25"/>
                <a:gd name="T46" fmla="*/ 76 w 93"/>
                <a:gd name="T47" fmla="*/ 24 h 25"/>
                <a:gd name="T48" fmla="*/ 75 w 93"/>
                <a:gd name="T49" fmla="*/ 19 h 25"/>
                <a:gd name="T50" fmla="*/ 49 w 93"/>
                <a:gd name="T51" fmla="*/ 19 h 25"/>
                <a:gd name="T52" fmla="*/ 49 w 93"/>
                <a:gd name="T53" fmla="*/ 17 h 25"/>
                <a:gd name="T54" fmla="*/ 78 w 93"/>
                <a:gd name="T55" fmla="*/ 1 h 25"/>
                <a:gd name="T56" fmla="*/ 75 w 93"/>
                <a:gd name="T57" fmla="*/ 5 h 25"/>
                <a:gd name="T58" fmla="*/ 52 w 93"/>
                <a:gd name="T59" fmla="*/ 17 h 25"/>
                <a:gd name="T60" fmla="*/ 75 w 93"/>
                <a:gd name="T61" fmla="*/ 17 h 25"/>
                <a:gd name="T62" fmla="*/ 75 w 93"/>
                <a:gd name="T63" fmla="*/ 5 h 25"/>
                <a:gd name="T64" fmla="*/ 32 w 93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25"/>
                <a:gd name="T101" fmla="*/ 93 w 93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35" y="18"/>
                  </a:lnTo>
                  <a:lnTo>
                    <a:pt x="36" y="24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3" y="16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84" y="17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84" y="19"/>
                  </a:lnTo>
                  <a:lnTo>
                    <a:pt x="84" y="24"/>
                  </a:lnTo>
                  <a:lnTo>
                    <a:pt x="76" y="24"/>
                  </a:lnTo>
                  <a:lnTo>
                    <a:pt x="75" y="19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52" y="17"/>
                  </a:lnTo>
                  <a:lnTo>
                    <a:pt x="75" y="17"/>
                  </a:lnTo>
                  <a:lnTo>
                    <a:pt x="75" y="5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4" name="Freeform 202"/>
            <p:cNvSpPr>
              <a:spLocks/>
            </p:cNvSpPr>
            <p:nvPr/>
          </p:nvSpPr>
          <p:spPr bwMode="auto">
            <a:xfrm>
              <a:off x="2911" y="3290"/>
              <a:ext cx="91" cy="26"/>
            </a:xfrm>
            <a:custGeom>
              <a:avLst/>
              <a:gdLst>
                <a:gd name="T0" fmla="*/ 11 w 91"/>
                <a:gd name="T1" fmla="*/ 2 h 26"/>
                <a:gd name="T2" fmla="*/ 6 w 91"/>
                <a:gd name="T3" fmla="*/ 2 h 26"/>
                <a:gd name="T4" fmla="*/ 5 w 91"/>
                <a:gd name="T5" fmla="*/ 5 h 26"/>
                <a:gd name="T6" fmla="*/ 2 w 91"/>
                <a:gd name="T7" fmla="*/ 6 h 26"/>
                <a:gd name="T8" fmla="*/ 2 w 91"/>
                <a:gd name="T9" fmla="*/ 4 h 26"/>
                <a:gd name="T10" fmla="*/ 3 w 91"/>
                <a:gd name="T11" fmla="*/ 1 h 26"/>
                <a:gd name="T12" fmla="*/ 41 w 91"/>
                <a:gd name="T13" fmla="*/ 1 h 26"/>
                <a:gd name="T14" fmla="*/ 47 w 91"/>
                <a:gd name="T15" fmla="*/ 12 h 26"/>
                <a:gd name="T16" fmla="*/ 51 w 91"/>
                <a:gd name="T17" fmla="*/ 8 h 26"/>
                <a:gd name="T18" fmla="*/ 57 w 91"/>
                <a:gd name="T19" fmla="*/ 6 h 26"/>
                <a:gd name="T20" fmla="*/ 65 w 91"/>
                <a:gd name="T21" fmla="*/ 2 h 26"/>
                <a:gd name="T22" fmla="*/ 74 w 91"/>
                <a:gd name="T23" fmla="*/ 1 h 26"/>
                <a:gd name="T24" fmla="*/ 85 w 91"/>
                <a:gd name="T25" fmla="*/ 0 h 26"/>
                <a:gd name="T26" fmla="*/ 85 w 91"/>
                <a:gd name="T27" fmla="*/ 1 h 26"/>
                <a:gd name="T28" fmla="*/ 76 w 91"/>
                <a:gd name="T29" fmla="*/ 2 h 26"/>
                <a:gd name="T30" fmla="*/ 66 w 91"/>
                <a:gd name="T31" fmla="*/ 6 h 26"/>
                <a:gd name="T32" fmla="*/ 62 w 91"/>
                <a:gd name="T33" fmla="*/ 8 h 26"/>
                <a:gd name="T34" fmla="*/ 62 w 91"/>
                <a:gd name="T35" fmla="*/ 11 h 26"/>
                <a:gd name="T36" fmla="*/ 66 w 91"/>
                <a:gd name="T37" fmla="*/ 10 h 26"/>
                <a:gd name="T38" fmla="*/ 71 w 91"/>
                <a:gd name="T39" fmla="*/ 10 h 26"/>
                <a:gd name="T40" fmla="*/ 76 w 91"/>
                <a:gd name="T41" fmla="*/ 10 h 26"/>
                <a:gd name="T42" fmla="*/ 81 w 91"/>
                <a:gd name="T43" fmla="*/ 11 h 26"/>
                <a:gd name="T44" fmla="*/ 85 w 91"/>
                <a:gd name="T45" fmla="*/ 12 h 26"/>
                <a:gd name="T46" fmla="*/ 88 w 91"/>
                <a:gd name="T47" fmla="*/ 14 h 26"/>
                <a:gd name="T48" fmla="*/ 90 w 91"/>
                <a:gd name="T49" fmla="*/ 17 h 26"/>
                <a:gd name="T50" fmla="*/ 88 w 91"/>
                <a:gd name="T51" fmla="*/ 20 h 26"/>
                <a:gd name="T52" fmla="*/ 85 w 91"/>
                <a:gd name="T53" fmla="*/ 23 h 26"/>
                <a:gd name="T54" fmla="*/ 79 w 91"/>
                <a:gd name="T55" fmla="*/ 25 h 26"/>
                <a:gd name="T56" fmla="*/ 71 w 91"/>
                <a:gd name="T57" fmla="*/ 25 h 26"/>
                <a:gd name="T58" fmla="*/ 60 w 91"/>
                <a:gd name="T59" fmla="*/ 24 h 26"/>
                <a:gd name="T60" fmla="*/ 52 w 91"/>
                <a:gd name="T61" fmla="*/ 21 h 26"/>
                <a:gd name="T62" fmla="*/ 49 w 91"/>
                <a:gd name="T63" fmla="*/ 18 h 26"/>
                <a:gd name="T64" fmla="*/ 47 w 91"/>
                <a:gd name="T65" fmla="*/ 14 h 26"/>
                <a:gd name="T66" fmla="*/ 58 w 91"/>
                <a:gd name="T67" fmla="*/ 17 h 26"/>
                <a:gd name="T68" fmla="*/ 60 w 91"/>
                <a:gd name="T69" fmla="*/ 20 h 26"/>
                <a:gd name="T70" fmla="*/ 65 w 91"/>
                <a:gd name="T71" fmla="*/ 24 h 26"/>
                <a:gd name="T72" fmla="*/ 73 w 91"/>
                <a:gd name="T73" fmla="*/ 25 h 26"/>
                <a:gd name="T74" fmla="*/ 81 w 91"/>
                <a:gd name="T75" fmla="*/ 21 h 26"/>
                <a:gd name="T76" fmla="*/ 81 w 91"/>
                <a:gd name="T77" fmla="*/ 17 h 26"/>
                <a:gd name="T78" fmla="*/ 77 w 91"/>
                <a:gd name="T79" fmla="*/ 14 h 26"/>
                <a:gd name="T80" fmla="*/ 74 w 91"/>
                <a:gd name="T81" fmla="*/ 12 h 26"/>
                <a:gd name="T82" fmla="*/ 68 w 91"/>
                <a:gd name="T83" fmla="*/ 12 h 26"/>
                <a:gd name="T84" fmla="*/ 62 w 91"/>
                <a:gd name="T85" fmla="*/ 12 h 26"/>
                <a:gd name="T86" fmla="*/ 58 w 91"/>
                <a:gd name="T87" fmla="*/ 14 h 26"/>
                <a:gd name="T88" fmla="*/ 14 w 91"/>
                <a:gd name="T89" fmla="*/ 24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"/>
                <a:gd name="T136" fmla="*/ 0 h 26"/>
                <a:gd name="T137" fmla="*/ 91 w 91"/>
                <a:gd name="T138" fmla="*/ 26 h 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" h="26">
                  <a:moveTo>
                    <a:pt x="14" y="24"/>
                  </a:moveTo>
                  <a:lnTo>
                    <a:pt x="33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47" y="12"/>
                  </a:lnTo>
                  <a:lnTo>
                    <a:pt x="49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60" y="5"/>
                  </a:lnTo>
                  <a:lnTo>
                    <a:pt x="62" y="4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2"/>
                  </a:lnTo>
                  <a:lnTo>
                    <a:pt x="76" y="2"/>
                  </a:lnTo>
                  <a:lnTo>
                    <a:pt x="73" y="4"/>
                  </a:lnTo>
                  <a:lnTo>
                    <a:pt x="69" y="5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3" y="7"/>
                  </a:lnTo>
                  <a:lnTo>
                    <a:pt x="62" y="8"/>
                  </a:lnTo>
                  <a:lnTo>
                    <a:pt x="60" y="10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9" y="10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1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2" y="24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1" y="25"/>
                  </a:lnTo>
                  <a:lnTo>
                    <a:pt x="66" y="25"/>
                  </a:lnTo>
                  <a:lnTo>
                    <a:pt x="63" y="24"/>
                  </a:lnTo>
                  <a:lnTo>
                    <a:pt x="60" y="24"/>
                  </a:lnTo>
                  <a:lnTo>
                    <a:pt x="58" y="23"/>
                  </a:lnTo>
                  <a:lnTo>
                    <a:pt x="55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1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60" y="20"/>
                  </a:lnTo>
                  <a:lnTo>
                    <a:pt x="62" y="23"/>
                  </a:lnTo>
                  <a:lnTo>
                    <a:pt x="63" y="23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6" y="24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19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3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68" y="12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14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5" name="Freeform 203"/>
            <p:cNvSpPr>
              <a:spLocks/>
            </p:cNvSpPr>
            <p:nvPr/>
          </p:nvSpPr>
          <p:spPr bwMode="auto">
            <a:xfrm>
              <a:off x="3378" y="3290"/>
              <a:ext cx="93" cy="24"/>
            </a:xfrm>
            <a:custGeom>
              <a:avLst/>
              <a:gdLst>
                <a:gd name="T0" fmla="*/ 16 w 93"/>
                <a:gd name="T1" fmla="*/ 22 h 24"/>
                <a:gd name="T2" fmla="*/ 36 w 93"/>
                <a:gd name="T3" fmla="*/ 2 h 24"/>
                <a:gd name="T4" fmla="*/ 13 w 93"/>
                <a:gd name="T5" fmla="*/ 2 h 24"/>
                <a:gd name="T6" fmla="*/ 11 w 93"/>
                <a:gd name="T7" fmla="*/ 2 h 24"/>
                <a:gd name="T8" fmla="*/ 10 w 93"/>
                <a:gd name="T9" fmla="*/ 2 h 24"/>
                <a:gd name="T10" fmla="*/ 8 w 93"/>
                <a:gd name="T11" fmla="*/ 2 h 24"/>
                <a:gd name="T12" fmla="*/ 6 w 93"/>
                <a:gd name="T13" fmla="*/ 2 h 24"/>
                <a:gd name="T14" fmla="*/ 6 w 93"/>
                <a:gd name="T15" fmla="*/ 3 h 24"/>
                <a:gd name="T16" fmla="*/ 5 w 93"/>
                <a:gd name="T17" fmla="*/ 3 h 24"/>
                <a:gd name="T18" fmla="*/ 3 w 93"/>
                <a:gd name="T19" fmla="*/ 3 h 24"/>
                <a:gd name="T20" fmla="*/ 3 w 93"/>
                <a:gd name="T21" fmla="*/ 5 h 24"/>
                <a:gd name="T22" fmla="*/ 3 w 93"/>
                <a:gd name="T23" fmla="*/ 6 h 24"/>
                <a:gd name="T24" fmla="*/ 0 w 93"/>
                <a:gd name="T25" fmla="*/ 5 h 24"/>
                <a:gd name="T26" fmla="*/ 2 w 93"/>
                <a:gd name="T27" fmla="*/ 5 h 24"/>
                <a:gd name="T28" fmla="*/ 2 w 93"/>
                <a:gd name="T29" fmla="*/ 3 h 24"/>
                <a:gd name="T30" fmla="*/ 3 w 93"/>
                <a:gd name="T31" fmla="*/ 3 h 24"/>
                <a:gd name="T32" fmla="*/ 3 w 93"/>
                <a:gd name="T33" fmla="*/ 2 h 24"/>
                <a:gd name="T34" fmla="*/ 3 w 93"/>
                <a:gd name="T35" fmla="*/ 1 h 24"/>
                <a:gd name="T36" fmla="*/ 5 w 93"/>
                <a:gd name="T37" fmla="*/ 1 h 24"/>
                <a:gd name="T38" fmla="*/ 5 w 93"/>
                <a:gd name="T39" fmla="*/ 0 h 24"/>
                <a:gd name="T40" fmla="*/ 6 w 93"/>
                <a:gd name="T41" fmla="*/ 0 h 24"/>
                <a:gd name="T42" fmla="*/ 44 w 93"/>
                <a:gd name="T43" fmla="*/ 0 h 24"/>
                <a:gd name="T44" fmla="*/ 23 w 93"/>
                <a:gd name="T45" fmla="*/ 22 h 24"/>
                <a:gd name="T46" fmla="*/ 16 w 93"/>
                <a:gd name="T47" fmla="*/ 22 h 24"/>
                <a:gd name="T48" fmla="*/ 65 w 93"/>
                <a:gd name="T49" fmla="*/ 23 h 24"/>
                <a:gd name="T50" fmla="*/ 84 w 93"/>
                <a:gd name="T51" fmla="*/ 3 h 24"/>
                <a:gd name="T52" fmla="*/ 61 w 93"/>
                <a:gd name="T53" fmla="*/ 2 h 24"/>
                <a:gd name="T54" fmla="*/ 60 w 93"/>
                <a:gd name="T55" fmla="*/ 2 h 24"/>
                <a:gd name="T56" fmla="*/ 58 w 93"/>
                <a:gd name="T57" fmla="*/ 2 h 24"/>
                <a:gd name="T58" fmla="*/ 58 w 93"/>
                <a:gd name="T59" fmla="*/ 3 h 24"/>
                <a:gd name="T60" fmla="*/ 56 w 93"/>
                <a:gd name="T61" fmla="*/ 3 h 24"/>
                <a:gd name="T62" fmla="*/ 55 w 93"/>
                <a:gd name="T63" fmla="*/ 3 h 24"/>
                <a:gd name="T64" fmla="*/ 53 w 93"/>
                <a:gd name="T65" fmla="*/ 5 h 24"/>
                <a:gd name="T66" fmla="*/ 52 w 93"/>
                <a:gd name="T67" fmla="*/ 5 h 24"/>
                <a:gd name="T68" fmla="*/ 52 w 93"/>
                <a:gd name="T69" fmla="*/ 6 h 24"/>
                <a:gd name="T70" fmla="*/ 50 w 93"/>
                <a:gd name="T71" fmla="*/ 6 h 24"/>
                <a:gd name="T72" fmla="*/ 50 w 93"/>
                <a:gd name="T73" fmla="*/ 5 h 24"/>
                <a:gd name="T74" fmla="*/ 52 w 93"/>
                <a:gd name="T75" fmla="*/ 3 h 24"/>
                <a:gd name="T76" fmla="*/ 52 w 93"/>
                <a:gd name="T77" fmla="*/ 2 h 24"/>
                <a:gd name="T78" fmla="*/ 53 w 93"/>
                <a:gd name="T79" fmla="*/ 2 h 24"/>
                <a:gd name="T80" fmla="*/ 53 w 93"/>
                <a:gd name="T81" fmla="*/ 1 h 24"/>
                <a:gd name="T82" fmla="*/ 53 w 93"/>
                <a:gd name="T83" fmla="*/ 0 h 24"/>
                <a:gd name="T84" fmla="*/ 55 w 93"/>
                <a:gd name="T85" fmla="*/ 0 h 24"/>
                <a:gd name="T86" fmla="*/ 92 w 93"/>
                <a:gd name="T87" fmla="*/ 0 h 24"/>
                <a:gd name="T88" fmla="*/ 92 w 93"/>
                <a:gd name="T89" fmla="*/ 1 h 24"/>
                <a:gd name="T90" fmla="*/ 73 w 93"/>
                <a:gd name="T91" fmla="*/ 23 h 24"/>
                <a:gd name="T92" fmla="*/ 65 w 93"/>
                <a:gd name="T93" fmla="*/ 23 h 24"/>
                <a:gd name="T94" fmla="*/ 16 w 93"/>
                <a:gd name="T95" fmla="*/ 22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"/>
                <a:gd name="T145" fmla="*/ 0 h 24"/>
                <a:gd name="T146" fmla="*/ 93 w 93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" h="24">
                  <a:moveTo>
                    <a:pt x="16" y="22"/>
                  </a:moveTo>
                  <a:lnTo>
                    <a:pt x="36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44" y="0"/>
                  </a:lnTo>
                  <a:lnTo>
                    <a:pt x="23" y="22"/>
                  </a:lnTo>
                  <a:lnTo>
                    <a:pt x="16" y="22"/>
                  </a:lnTo>
                  <a:lnTo>
                    <a:pt x="65" y="23"/>
                  </a:lnTo>
                  <a:lnTo>
                    <a:pt x="84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73" y="23"/>
                  </a:lnTo>
                  <a:lnTo>
                    <a:pt x="65" y="23"/>
                  </a:lnTo>
                  <a:lnTo>
                    <a:pt x="16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6" name="Freeform 204"/>
            <p:cNvSpPr>
              <a:spLocks/>
            </p:cNvSpPr>
            <p:nvPr/>
          </p:nvSpPr>
          <p:spPr bwMode="auto">
            <a:xfrm>
              <a:off x="2422" y="2367"/>
              <a:ext cx="87" cy="24"/>
            </a:xfrm>
            <a:custGeom>
              <a:avLst/>
              <a:gdLst>
                <a:gd name="T0" fmla="*/ 0 w 87"/>
                <a:gd name="T1" fmla="*/ 16 h 24"/>
                <a:gd name="T2" fmla="*/ 3 w 87"/>
                <a:gd name="T3" fmla="*/ 15 h 24"/>
                <a:gd name="T4" fmla="*/ 6 w 87"/>
                <a:gd name="T5" fmla="*/ 14 h 24"/>
                <a:gd name="T6" fmla="*/ 13 w 87"/>
                <a:gd name="T7" fmla="*/ 12 h 24"/>
                <a:gd name="T8" fmla="*/ 9 w 87"/>
                <a:gd name="T9" fmla="*/ 10 h 24"/>
                <a:gd name="T10" fmla="*/ 6 w 87"/>
                <a:gd name="T11" fmla="*/ 9 h 24"/>
                <a:gd name="T12" fmla="*/ 3 w 87"/>
                <a:gd name="T13" fmla="*/ 8 h 24"/>
                <a:gd name="T14" fmla="*/ 0 w 87"/>
                <a:gd name="T15" fmla="*/ 7 h 24"/>
                <a:gd name="T16" fmla="*/ 2 w 87"/>
                <a:gd name="T17" fmla="*/ 3 h 24"/>
                <a:gd name="T18" fmla="*/ 3 w 87"/>
                <a:gd name="T19" fmla="*/ 1 h 24"/>
                <a:gd name="T20" fmla="*/ 8 w 87"/>
                <a:gd name="T21" fmla="*/ 0 h 24"/>
                <a:gd name="T22" fmla="*/ 13 w 87"/>
                <a:gd name="T23" fmla="*/ 0 h 24"/>
                <a:gd name="T24" fmla="*/ 17 w 87"/>
                <a:gd name="T25" fmla="*/ 0 h 24"/>
                <a:gd name="T26" fmla="*/ 25 w 87"/>
                <a:gd name="T27" fmla="*/ 0 h 24"/>
                <a:gd name="T28" fmla="*/ 30 w 87"/>
                <a:gd name="T29" fmla="*/ 0 h 24"/>
                <a:gd name="T30" fmla="*/ 34 w 87"/>
                <a:gd name="T31" fmla="*/ 3 h 24"/>
                <a:gd name="T32" fmla="*/ 33 w 87"/>
                <a:gd name="T33" fmla="*/ 7 h 24"/>
                <a:gd name="T34" fmla="*/ 28 w 87"/>
                <a:gd name="T35" fmla="*/ 8 h 24"/>
                <a:gd name="T36" fmla="*/ 23 w 87"/>
                <a:gd name="T37" fmla="*/ 10 h 24"/>
                <a:gd name="T38" fmla="*/ 25 w 87"/>
                <a:gd name="T39" fmla="*/ 10 h 24"/>
                <a:gd name="T40" fmla="*/ 30 w 87"/>
                <a:gd name="T41" fmla="*/ 13 h 24"/>
                <a:gd name="T42" fmla="*/ 34 w 87"/>
                <a:gd name="T43" fmla="*/ 15 h 24"/>
                <a:gd name="T44" fmla="*/ 36 w 87"/>
                <a:gd name="T45" fmla="*/ 20 h 24"/>
                <a:gd name="T46" fmla="*/ 31 w 87"/>
                <a:gd name="T47" fmla="*/ 22 h 24"/>
                <a:gd name="T48" fmla="*/ 27 w 87"/>
                <a:gd name="T49" fmla="*/ 23 h 24"/>
                <a:gd name="T50" fmla="*/ 19 w 87"/>
                <a:gd name="T51" fmla="*/ 23 h 24"/>
                <a:gd name="T52" fmla="*/ 9 w 87"/>
                <a:gd name="T53" fmla="*/ 23 h 24"/>
                <a:gd name="T54" fmla="*/ 2 w 87"/>
                <a:gd name="T55" fmla="*/ 21 h 24"/>
                <a:gd name="T56" fmla="*/ 14 w 87"/>
                <a:gd name="T57" fmla="*/ 13 h 24"/>
                <a:gd name="T58" fmla="*/ 8 w 87"/>
                <a:gd name="T59" fmla="*/ 16 h 24"/>
                <a:gd name="T60" fmla="*/ 8 w 87"/>
                <a:gd name="T61" fmla="*/ 20 h 24"/>
                <a:gd name="T62" fmla="*/ 13 w 87"/>
                <a:gd name="T63" fmla="*/ 22 h 24"/>
                <a:gd name="T64" fmla="*/ 19 w 87"/>
                <a:gd name="T65" fmla="*/ 23 h 24"/>
                <a:gd name="T66" fmla="*/ 25 w 87"/>
                <a:gd name="T67" fmla="*/ 22 h 24"/>
                <a:gd name="T68" fmla="*/ 30 w 87"/>
                <a:gd name="T69" fmla="*/ 20 h 24"/>
                <a:gd name="T70" fmla="*/ 28 w 87"/>
                <a:gd name="T71" fmla="*/ 17 h 24"/>
                <a:gd name="T72" fmla="*/ 25 w 87"/>
                <a:gd name="T73" fmla="*/ 15 h 24"/>
                <a:gd name="T74" fmla="*/ 17 w 87"/>
                <a:gd name="T75" fmla="*/ 13 h 24"/>
                <a:gd name="T76" fmla="*/ 23 w 87"/>
                <a:gd name="T77" fmla="*/ 8 h 24"/>
                <a:gd name="T78" fmla="*/ 28 w 87"/>
                <a:gd name="T79" fmla="*/ 3 h 24"/>
                <a:gd name="T80" fmla="*/ 25 w 87"/>
                <a:gd name="T81" fmla="*/ 1 h 24"/>
                <a:gd name="T82" fmla="*/ 20 w 87"/>
                <a:gd name="T83" fmla="*/ 0 h 24"/>
                <a:gd name="T84" fmla="*/ 16 w 87"/>
                <a:gd name="T85" fmla="*/ 0 h 24"/>
                <a:gd name="T86" fmla="*/ 11 w 87"/>
                <a:gd name="T87" fmla="*/ 1 h 24"/>
                <a:gd name="T88" fmla="*/ 8 w 87"/>
                <a:gd name="T89" fmla="*/ 3 h 24"/>
                <a:gd name="T90" fmla="*/ 9 w 87"/>
                <a:gd name="T91" fmla="*/ 6 h 24"/>
                <a:gd name="T92" fmla="*/ 16 w 87"/>
                <a:gd name="T93" fmla="*/ 8 h 24"/>
                <a:gd name="T94" fmla="*/ 59 w 87"/>
                <a:gd name="T95" fmla="*/ 23 h 24"/>
                <a:gd name="T96" fmla="*/ 55 w 87"/>
                <a:gd name="T97" fmla="*/ 3 h 24"/>
                <a:gd name="T98" fmla="*/ 50 w 87"/>
                <a:gd name="T99" fmla="*/ 3 h 24"/>
                <a:gd name="T100" fmla="*/ 47 w 87"/>
                <a:gd name="T101" fmla="*/ 5 h 24"/>
                <a:gd name="T102" fmla="*/ 44 w 87"/>
                <a:gd name="T103" fmla="*/ 6 h 24"/>
                <a:gd name="T104" fmla="*/ 45 w 87"/>
                <a:gd name="T105" fmla="*/ 3 h 24"/>
                <a:gd name="T106" fmla="*/ 48 w 87"/>
                <a:gd name="T107" fmla="*/ 2 h 24"/>
                <a:gd name="T108" fmla="*/ 86 w 87"/>
                <a:gd name="T109" fmla="*/ 0 h 24"/>
                <a:gd name="T110" fmla="*/ 59 w 87"/>
                <a:gd name="T111" fmla="*/ 23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"/>
                <a:gd name="T169" fmla="*/ 0 h 24"/>
                <a:gd name="T170" fmla="*/ 87 w 87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" h="24">
                  <a:moveTo>
                    <a:pt x="0" y="17"/>
                  </a:moveTo>
                  <a:lnTo>
                    <a:pt x="0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4" y="21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5" y="15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59" y="23"/>
                  </a:lnTo>
                  <a:lnTo>
                    <a:pt x="78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66" y="23"/>
                  </a:lnTo>
                  <a:lnTo>
                    <a:pt x="59" y="23"/>
                  </a:lnTo>
                  <a:lnTo>
                    <a:pt x="0" y="1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7" name="Freeform 205"/>
            <p:cNvSpPr>
              <a:spLocks/>
            </p:cNvSpPr>
            <p:nvPr/>
          </p:nvSpPr>
          <p:spPr bwMode="auto">
            <a:xfrm>
              <a:off x="2416" y="2851"/>
              <a:ext cx="90" cy="25"/>
            </a:xfrm>
            <a:custGeom>
              <a:avLst/>
              <a:gdLst>
                <a:gd name="T0" fmla="*/ 35 w 90"/>
                <a:gd name="T1" fmla="*/ 0 h 25"/>
                <a:gd name="T2" fmla="*/ 43 w 90"/>
                <a:gd name="T3" fmla="*/ 17 h 25"/>
                <a:gd name="T4" fmla="*/ 35 w 90"/>
                <a:gd name="T5" fmla="*/ 18 h 25"/>
                <a:gd name="T6" fmla="*/ 27 w 90"/>
                <a:gd name="T7" fmla="*/ 24 h 25"/>
                <a:gd name="T8" fmla="*/ 0 w 90"/>
                <a:gd name="T9" fmla="*/ 18 h 25"/>
                <a:gd name="T10" fmla="*/ 30 w 90"/>
                <a:gd name="T11" fmla="*/ 0 h 25"/>
                <a:gd name="T12" fmla="*/ 3 w 90"/>
                <a:gd name="T13" fmla="*/ 16 h 25"/>
                <a:gd name="T14" fmla="*/ 25 w 90"/>
                <a:gd name="T15" fmla="*/ 5 h 25"/>
                <a:gd name="T16" fmla="*/ 60 w 90"/>
                <a:gd name="T17" fmla="*/ 13 h 25"/>
                <a:gd name="T18" fmla="*/ 73 w 90"/>
                <a:gd name="T19" fmla="*/ 10 h 25"/>
                <a:gd name="T20" fmla="*/ 78 w 90"/>
                <a:gd name="T21" fmla="*/ 7 h 25"/>
                <a:gd name="T22" fmla="*/ 76 w 90"/>
                <a:gd name="T23" fmla="*/ 5 h 25"/>
                <a:gd name="T24" fmla="*/ 73 w 90"/>
                <a:gd name="T25" fmla="*/ 3 h 25"/>
                <a:gd name="T26" fmla="*/ 68 w 90"/>
                <a:gd name="T27" fmla="*/ 3 h 25"/>
                <a:gd name="T28" fmla="*/ 62 w 90"/>
                <a:gd name="T29" fmla="*/ 3 h 25"/>
                <a:gd name="T30" fmla="*/ 56 w 90"/>
                <a:gd name="T31" fmla="*/ 6 h 25"/>
                <a:gd name="T32" fmla="*/ 51 w 90"/>
                <a:gd name="T33" fmla="*/ 7 h 25"/>
                <a:gd name="T34" fmla="*/ 57 w 90"/>
                <a:gd name="T35" fmla="*/ 2 h 25"/>
                <a:gd name="T36" fmla="*/ 70 w 90"/>
                <a:gd name="T37" fmla="*/ 1 h 25"/>
                <a:gd name="T38" fmla="*/ 73 w 90"/>
                <a:gd name="T39" fmla="*/ 1 h 25"/>
                <a:gd name="T40" fmla="*/ 78 w 90"/>
                <a:gd name="T41" fmla="*/ 1 h 25"/>
                <a:gd name="T42" fmla="*/ 81 w 90"/>
                <a:gd name="T43" fmla="*/ 2 h 25"/>
                <a:gd name="T44" fmla="*/ 84 w 90"/>
                <a:gd name="T45" fmla="*/ 3 h 25"/>
                <a:gd name="T46" fmla="*/ 84 w 90"/>
                <a:gd name="T47" fmla="*/ 6 h 25"/>
                <a:gd name="T48" fmla="*/ 83 w 90"/>
                <a:gd name="T49" fmla="*/ 8 h 25"/>
                <a:gd name="T50" fmla="*/ 76 w 90"/>
                <a:gd name="T51" fmla="*/ 10 h 25"/>
                <a:gd name="T52" fmla="*/ 86 w 90"/>
                <a:gd name="T53" fmla="*/ 14 h 25"/>
                <a:gd name="T54" fmla="*/ 89 w 90"/>
                <a:gd name="T55" fmla="*/ 17 h 25"/>
                <a:gd name="T56" fmla="*/ 87 w 90"/>
                <a:gd name="T57" fmla="*/ 19 h 25"/>
                <a:gd name="T58" fmla="*/ 86 w 90"/>
                <a:gd name="T59" fmla="*/ 22 h 25"/>
                <a:gd name="T60" fmla="*/ 83 w 90"/>
                <a:gd name="T61" fmla="*/ 23 h 25"/>
                <a:gd name="T62" fmla="*/ 79 w 90"/>
                <a:gd name="T63" fmla="*/ 24 h 25"/>
                <a:gd name="T64" fmla="*/ 73 w 90"/>
                <a:gd name="T65" fmla="*/ 24 h 25"/>
                <a:gd name="T66" fmla="*/ 70 w 90"/>
                <a:gd name="T67" fmla="*/ 24 h 25"/>
                <a:gd name="T68" fmla="*/ 65 w 90"/>
                <a:gd name="T69" fmla="*/ 24 h 25"/>
                <a:gd name="T70" fmla="*/ 59 w 90"/>
                <a:gd name="T71" fmla="*/ 24 h 25"/>
                <a:gd name="T72" fmla="*/ 52 w 90"/>
                <a:gd name="T73" fmla="*/ 24 h 25"/>
                <a:gd name="T74" fmla="*/ 52 w 90"/>
                <a:gd name="T75" fmla="*/ 22 h 25"/>
                <a:gd name="T76" fmla="*/ 56 w 90"/>
                <a:gd name="T77" fmla="*/ 22 h 25"/>
                <a:gd name="T78" fmla="*/ 59 w 90"/>
                <a:gd name="T79" fmla="*/ 23 h 25"/>
                <a:gd name="T80" fmla="*/ 64 w 90"/>
                <a:gd name="T81" fmla="*/ 24 h 25"/>
                <a:gd name="T82" fmla="*/ 67 w 90"/>
                <a:gd name="T83" fmla="*/ 24 h 25"/>
                <a:gd name="T84" fmla="*/ 72 w 90"/>
                <a:gd name="T85" fmla="*/ 24 h 25"/>
                <a:gd name="T86" fmla="*/ 76 w 90"/>
                <a:gd name="T87" fmla="*/ 23 h 25"/>
                <a:gd name="T88" fmla="*/ 79 w 90"/>
                <a:gd name="T89" fmla="*/ 22 h 25"/>
                <a:gd name="T90" fmla="*/ 81 w 90"/>
                <a:gd name="T91" fmla="*/ 19 h 25"/>
                <a:gd name="T92" fmla="*/ 81 w 90"/>
                <a:gd name="T93" fmla="*/ 17 h 25"/>
                <a:gd name="T94" fmla="*/ 78 w 90"/>
                <a:gd name="T95" fmla="*/ 16 h 25"/>
                <a:gd name="T96" fmla="*/ 76 w 90"/>
                <a:gd name="T97" fmla="*/ 15 h 25"/>
                <a:gd name="T98" fmla="*/ 72 w 90"/>
                <a:gd name="T99" fmla="*/ 14 h 25"/>
                <a:gd name="T100" fmla="*/ 68 w 90"/>
                <a:gd name="T101" fmla="*/ 14 h 25"/>
                <a:gd name="T102" fmla="*/ 64 w 90"/>
                <a:gd name="T103" fmla="*/ 14 h 25"/>
                <a:gd name="T104" fmla="*/ 30 w 90"/>
                <a:gd name="T105" fmla="*/ 0 h 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"/>
                <a:gd name="T160" fmla="*/ 0 h 25"/>
                <a:gd name="T161" fmla="*/ 90 w 90"/>
                <a:gd name="T162" fmla="*/ 25 h 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" h="25">
                  <a:moveTo>
                    <a:pt x="30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7" y="24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25" y="5"/>
                  </a:lnTo>
                  <a:lnTo>
                    <a:pt x="3" y="16"/>
                  </a:lnTo>
                  <a:lnTo>
                    <a:pt x="25" y="16"/>
                  </a:lnTo>
                  <a:lnTo>
                    <a:pt x="25" y="5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8" y="11"/>
                  </a:lnTo>
                  <a:lnTo>
                    <a:pt x="73" y="10"/>
                  </a:lnTo>
                  <a:lnTo>
                    <a:pt x="76" y="9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2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6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4" y="5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3" y="8"/>
                  </a:lnTo>
                  <a:lnTo>
                    <a:pt x="79" y="9"/>
                  </a:lnTo>
                  <a:lnTo>
                    <a:pt x="76" y="10"/>
                  </a:lnTo>
                  <a:lnTo>
                    <a:pt x="81" y="11"/>
                  </a:lnTo>
                  <a:lnTo>
                    <a:pt x="86" y="14"/>
                  </a:lnTo>
                  <a:lnTo>
                    <a:pt x="87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6" y="22"/>
                  </a:lnTo>
                  <a:lnTo>
                    <a:pt x="84" y="22"/>
                  </a:lnTo>
                  <a:lnTo>
                    <a:pt x="83" y="23"/>
                  </a:lnTo>
                  <a:lnTo>
                    <a:pt x="81" y="23"/>
                  </a:lnTo>
                  <a:lnTo>
                    <a:pt x="79" y="24"/>
                  </a:lnTo>
                  <a:lnTo>
                    <a:pt x="76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4" y="24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8" y="15"/>
                  </a:lnTo>
                  <a:lnTo>
                    <a:pt x="76" y="15"/>
                  </a:lnTo>
                  <a:lnTo>
                    <a:pt x="73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0" y="14"/>
                  </a:lnTo>
                  <a:lnTo>
                    <a:pt x="30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8" name="Freeform 206"/>
            <p:cNvSpPr>
              <a:spLocks/>
            </p:cNvSpPr>
            <p:nvPr/>
          </p:nvSpPr>
          <p:spPr bwMode="auto">
            <a:xfrm>
              <a:off x="1950" y="2367"/>
              <a:ext cx="92" cy="24"/>
            </a:xfrm>
            <a:custGeom>
              <a:avLst/>
              <a:gdLst>
                <a:gd name="T0" fmla="*/ 2 w 92"/>
                <a:gd name="T1" fmla="*/ 22 h 24"/>
                <a:gd name="T2" fmla="*/ 6 w 92"/>
                <a:gd name="T3" fmla="*/ 20 h 24"/>
                <a:gd name="T4" fmla="*/ 13 w 92"/>
                <a:gd name="T5" fmla="*/ 17 h 24"/>
                <a:gd name="T6" fmla="*/ 16 w 92"/>
                <a:gd name="T7" fmla="*/ 16 h 24"/>
                <a:gd name="T8" fmla="*/ 19 w 92"/>
                <a:gd name="T9" fmla="*/ 15 h 24"/>
                <a:gd name="T10" fmla="*/ 22 w 92"/>
                <a:gd name="T11" fmla="*/ 14 h 24"/>
                <a:gd name="T12" fmla="*/ 24 w 92"/>
                <a:gd name="T13" fmla="*/ 12 h 24"/>
                <a:gd name="T14" fmla="*/ 27 w 92"/>
                <a:gd name="T15" fmla="*/ 10 h 24"/>
                <a:gd name="T16" fmla="*/ 29 w 92"/>
                <a:gd name="T17" fmla="*/ 8 h 24"/>
                <a:gd name="T18" fmla="*/ 29 w 92"/>
                <a:gd name="T19" fmla="*/ 6 h 24"/>
                <a:gd name="T20" fmla="*/ 27 w 92"/>
                <a:gd name="T21" fmla="*/ 5 h 24"/>
                <a:gd name="T22" fmla="*/ 24 w 92"/>
                <a:gd name="T23" fmla="*/ 3 h 24"/>
                <a:gd name="T24" fmla="*/ 21 w 92"/>
                <a:gd name="T25" fmla="*/ 2 h 24"/>
                <a:gd name="T26" fmla="*/ 18 w 92"/>
                <a:gd name="T27" fmla="*/ 2 h 24"/>
                <a:gd name="T28" fmla="*/ 13 w 92"/>
                <a:gd name="T29" fmla="*/ 2 h 24"/>
                <a:gd name="T30" fmla="*/ 8 w 92"/>
                <a:gd name="T31" fmla="*/ 2 h 24"/>
                <a:gd name="T32" fmla="*/ 5 w 92"/>
                <a:gd name="T33" fmla="*/ 3 h 24"/>
                <a:gd name="T34" fmla="*/ 3 w 92"/>
                <a:gd name="T35" fmla="*/ 6 h 24"/>
                <a:gd name="T36" fmla="*/ 0 w 92"/>
                <a:gd name="T37" fmla="*/ 7 h 24"/>
                <a:gd name="T38" fmla="*/ 0 w 92"/>
                <a:gd name="T39" fmla="*/ 5 h 24"/>
                <a:gd name="T40" fmla="*/ 3 w 92"/>
                <a:gd name="T41" fmla="*/ 2 h 24"/>
                <a:gd name="T42" fmla="*/ 5 w 92"/>
                <a:gd name="T43" fmla="*/ 1 h 24"/>
                <a:gd name="T44" fmla="*/ 8 w 92"/>
                <a:gd name="T45" fmla="*/ 0 h 24"/>
                <a:gd name="T46" fmla="*/ 11 w 92"/>
                <a:gd name="T47" fmla="*/ 0 h 24"/>
                <a:gd name="T48" fmla="*/ 14 w 92"/>
                <a:gd name="T49" fmla="*/ 0 h 24"/>
                <a:gd name="T50" fmla="*/ 18 w 92"/>
                <a:gd name="T51" fmla="*/ 0 h 24"/>
                <a:gd name="T52" fmla="*/ 22 w 92"/>
                <a:gd name="T53" fmla="*/ 0 h 24"/>
                <a:gd name="T54" fmla="*/ 27 w 92"/>
                <a:gd name="T55" fmla="*/ 0 h 24"/>
                <a:gd name="T56" fmla="*/ 30 w 92"/>
                <a:gd name="T57" fmla="*/ 0 h 24"/>
                <a:gd name="T58" fmla="*/ 34 w 92"/>
                <a:gd name="T59" fmla="*/ 2 h 24"/>
                <a:gd name="T60" fmla="*/ 37 w 92"/>
                <a:gd name="T61" fmla="*/ 3 h 24"/>
                <a:gd name="T62" fmla="*/ 37 w 92"/>
                <a:gd name="T63" fmla="*/ 6 h 24"/>
                <a:gd name="T64" fmla="*/ 37 w 92"/>
                <a:gd name="T65" fmla="*/ 8 h 24"/>
                <a:gd name="T66" fmla="*/ 34 w 92"/>
                <a:gd name="T67" fmla="*/ 10 h 24"/>
                <a:gd name="T68" fmla="*/ 30 w 92"/>
                <a:gd name="T69" fmla="*/ 13 h 24"/>
                <a:gd name="T70" fmla="*/ 27 w 92"/>
                <a:gd name="T71" fmla="*/ 14 h 24"/>
                <a:gd name="T72" fmla="*/ 22 w 92"/>
                <a:gd name="T73" fmla="*/ 15 h 24"/>
                <a:gd name="T74" fmla="*/ 19 w 92"/>
                <a:gd name="T75" fmla="*/ 16 h 24"/>
                <a:gd name="T76" fmla="*/ 16 w 92"/>
                <a:gd name="T77" fmla="*/ 17 h 24"/>
                <a:gd name="T78" fmla="*/ 13 w 92"/>
                <a:gd name="T79" fmla="*/ 20 h 24"/>
                <a:gd name="T80" fmla="*/ 8 w 92"/>
                <a:gd name="T81" fmla="*/ 21 h 24"/>
                <a:gd name="T82" fmla="*/ 34 w 92"/>
                <a:gd name="T83" fmla="*/ 21 h 24"/>
                <a:gd name="T84" fmla="*/ 37 w 92"/>
                <a:gd name="T85" fmla="*/ 21 h 24"/>
                <a:gd name="T86" fmla="*/ 38 w 92"/>
                <a:gd name="T87" fmla="*/ 20 h 24"/>
                <a:gd name="T88" fmla="*/ 42 w 92"/>
                <a:gd name="T89" fmla="*/ 18 h 24"/>
                <a:gd name="T90" fmla="*/ 37 w 92"/>
                <a:gd name="T91" fmla="*/ 23 h 24"/>
                <a:gd name="T92" fmla="*/ 77 w 92"/>
                <a:gd name="T93" fmla="*/ 0 h 24"/>
                <a:gd name="T94" fmla="*/ 81 w 92"/>
                <a:gd name="T95" fmla="*/ 16 h 24"/>
                <a:gd name="T96" fmla="*/ 91 w 92"/>
                <a:gd name="T97" fmla="*/ 18 h 24"/>
                <a:gd name="T98" fmla="*/ 83 w 92"/>
                <a:gd name="T99" fmla="*/ 23 h 24"/>
                <a:gd name="T100" fmla="*/ 72 w 92"/>
                <a:gd name="T101" fmla="*/ 17 h 24"/>
                <a:gd name="T102" fmla="*/ 46 w 92"/>
                <a:gd name="T103" fmla="*/ 16 h 24"/>
                <a:gd name="T104" fmla="*/ 72 w 92"/>
                <a:gd name="T105" fmla="*/ 3 h 24"/>
                <a:gd name="T106" fmla="*/ 72 w 92"/>
                <a:gd name="T107" fmla="*/ 16 h 24"/>
                <a:gd name="T108" fmla="*/ 0 w 92"/>
                <a:gd name="T109" fmla="*/ 23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"/>
                <a:gd name="T166" fmla="*/ 0 h 24"/>
                <a:gd name="T167" fmla="*/ 92 w 92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" h="24">
                  <a:moveTo>
                    <a:pt x="0" y="23"/>
                  </a:moveTo>
                  <a:lnTo>
                    <a:pt x="2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10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4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37" y="23"/>
                  </a:lnTo>
                  <a:lnTo>
                    <a:pt x="0" y="23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16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81" y="17"/>
                  </a:lnTo>
                  <a:lnTo>
                    <a:pt x="83" y="23"/>
                  </a:lnTo>
                  <a:lnTo>
                    <a:pt x="73" y="23"/>
                  </a:lnTo>
                  <a:lnTo>
                    <a:pt x="72" y="17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77" y="0"/>
                  </a:lnTo>
                  <a:lnTo>
                    <a:pt x="72" y="3"/>
                  </a:lnTo>
                  <a:lnTo>
                    <a:pt x="49" y="16"/>
                  </a:lnTo>
                  <a:lnTo>
                    <a:pt x="72" y="16"/>
                  </a:lnTo>
                  <a:lnTo>
                    <a:pt x="72" y="3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39" name="Freeform 207"/>
            <p:cNvSpPr>
              <a:spLocks/>
            </p:cNvSpPr>
            <p:nvPr/>
          </p:nvSpPr>
          <p:spPr bwMode="auto">
            <a:xfrm>
              <a:off x="1947" y="2851"/>
              <a:ext cx="95" cy="25"/>
            </a:xfrm>
            <a:custGeom>
              <a:avLst/>
              <a:gdLst>
                <a:gd name="T0" fmla="*/ 35 w 95"/>
                <a:gd name="T1" fmla="*/ 0 h 25"/>
                <a:gd name="T2" fmla="*/ 45 w 95"/>
                <a:gd name="T3" fmla="*/ 17 h 25"/>
                <a:gd name="T4" fmla="*/ 35 w 95"/>
                <a:gd name="T5" fmla="*/ 18 h 25"/>
                <a:gd name="T6" fmla="*/ 27 w 95"/>
                <a:gd name="T7" fmla="*/ 24 h 25"/>
                <a:gd name="T8" fmla="*/ 0 w 95"/>
                <a:gd name="T9" fmla="*/ 18 h 25"/>
                <a:gd name="T10" fmla="*/ 32 w 95"/>
                <a:gd name="T11" fmla="*/ 0 h 25"/>
                <a:gd name="T12" fmla="*/ 5 w 95"/>
                <a:gd name="T13" fmla="*/ 16 h 25"/>
                <a:gd name="T14" fmla="*/ 27 w 95"/>
                <a:gd name="T15" fmla="*/ 5 h 25"/>
                <a:gd name="T16" fmla="*/ 53 w 95"/>
                <a:gd name="T17" fmla="*/ 23 h 25"/>
                <a:gd name="T18" fmla="*/ 57 w 95"/>
                <a:gd name="T19" fmla="*/ 21 h 25"/>
                <a:gd name="T20" fmla="*/ 64 w 95"/>
                <a:gd name="T21" fmla="*/ 19 h 25"/>
                <a:gd name="T22" fmla="*/ 67 w 95"/>
                <a:gd name="T23" fmla="*/ 17 h 25"/>
                <a:gd name="T24" fmla="*/ 70 w 95"/>
                <a:gd name="T25" fmla="*/ 16 h 25"/>
                <a:gd name="T26" fmla="*/ 72 w 95"/>
                <a:gd name="T27" fmla="*/ 15 h 25"/>
                <a:gd name="T28" fmla="*/ 75 w 95"/>
                <a:gd name="T29" fmla="*/ 14 h 25"/>
                <a:gd name="T30" fmla="*/ 78 w 95"/>
                <a:gd name="T31" fmla="*/ 13 h 25"/>
                <a:gd name="T32" fmla="*/ 80 w 95"/>
                <a:gd name="T33" fmla="*/ 10 h 25"/>
                <a:gd name="T34" fmla="*/ 80 w 95"/>
                <a:gd name="T35" fmla="*/ 8 h 25"/>
                <a:gd name="T36" fmla="*/ 78 w 95"/>
                <a:gd name="T37" fmla="*/ 6 h 25"/>
                <a:gd name="T38" fmla="*/ 75 w 95"/>
                <a:gd name="T39" fmla="*/ 6 h 25"/>
                <a:gd name="T40" fmla="*/ 72 w 95"/>
                <a:gd name="T41" fmla="*/ 5 h 25"/>
                <a:gd name="T42" fmla="*/ 69 w 95"/>
                <a:gd name="T43" fmla="*/ 3 h 25"/>
                <a:gd name="T44" fmla="*/ 64 w 95"/>
                <a:gd name="T45" fmla="*/ 3 h 25"/>
                <a:gd name="T46" fmla="*/ 59 w 95"/>
                <a:gd name="T47" fmla="*/ 5 h 25"/>
                <a:gd name="T48" fmla="*/ 56 w 95"/>
                <a:gd name="T49" fmla="*/ 6 h 25"/>
                <a:gd name="T50" fmla="*/ 53 w 95"/>
                <a:gd name="T51" fmla="*/ 8 h 25"/>
                <a:gd name="T52" fmla="*/ 51 w 95"/>
                <a:gd name="T53" fmla="*/ 7 h 25"/>
                <a:gd name="T54" fmla="*/ 54 w 95"/>
                <a:gd name="T55" fmla="*/ 5 h 25"/>
                <a:gd name="T56" fmla="*/ 57 w 95"/>
                <a:gd name="T57" fmla="*/ 2 h 25"/>
                <a:gd name="T58" fmla="*/ 61 w 95"/>
                <a:gd name="T59" fmla="*/ 2 h 25"/>
                <a:gd name="T60" fmla="*/ 64 w 95"/>
                <a:gd name="T61" fmla="*/ 1 h 25"/>
                <a:gd name="T62" fmla="*/ 67 w 95"/>
                <a:gd name="T63" fmla="*/ 1 h 25"/>
                <a:gd name="T64" fmla="*/ 70 w 95"/>
                <a:gd name="T65" fmla="*/ 1 h 25"/>
                <a:gd name="T66" fmla="*/ 75 w 95"/>
                <a:gd name="T67" fmla="*/ 1 h 25"/>
                <a:gd name="T68" fmla="*/ 80 w 95"/>
                <a:gd name="T69" fmla="*/ 2 h 25"/>
                <a:gd name="T70" fmla="*/ 83 w 95"/>
                <a:gd name="T71" fmla="*/ 2 h 25"/>
                <a:gd name="T72" fmla="*/ 86 w 95"/>
                <a:gd name="T73" fmla="*/ 3 h 25"/>
                <a:gd name="T74" fmla="*/ 88 w 95"/>
                <a:gd name="T75" fmla="*/ 6 h 25"/>
                <a:gd name="T76" fmla="*/ 88 w 95"/>
                <a:gd name="T77" fmla="*/ 8 h 25"/>
                <a:gd name="T78" fmla="*/ 86 w 95"/>
                <a:gd name="T79" fmla="*/ 10 h 25"/>
                <a:gd name="T80" fmla="*/ 84 w 95"/>
                <a:gd name="T81" fmla="*/ 13 h 25"/>
                <a:gd name="T82" fmla="*/ 81 w 95"/>
                <a:gd name="T83" fmla="*/ 14 h 25"/>
                <a:gd name="T84" fmla="*/ 78 w 95"/>
                <a:gd name="T85" fmla="*/ 15 h 25"/>
                <a:gd name="T86" fmla="*/ 72 w 95"/>
                <a:gd name="T87" fmla="*/ 17 h 25"/>
                <a:gd name="T88" fmla="*/ 69 w 95"/>
                <a:gd name="T89" fmla="*/ 18 h 25"/>
                <a:gd name="T90" fmla="*/ 67 w 95"/>
                <a:gd name="T91" fmla="*/ 19 h 25"/>
                <a:gd name="T92" fmla="*/ 64 w 95"/>
                <a:gd name="T93" fmla="*/ 21 h 25"/>
                <a:gd name="T94" fmla="*/ 61 w 95"/>
                <a:gd name="T95" fmla="*/ 22 h 25"/>
                <a:gd name="T96" fmla="*/ 83 w 95"/>
                <a:gd name="T97" fmla="*/ 22 h 25"/>
                <a:gd name="T98" fmla="*/ 86 w 95"/>
                <a:gd name="T99" fmla="*/ 22 h 25"/>
                <a:gd name="T100" fmla="*/ 89 w 95"/>
                <a:gd name="T101" fmla="*/ 21 h 25"/>
                <a:gd name="T102" fmla="*/ 92 w 95"/>
                <a:gd name="T103" fmla="*/ 19 h 25"/>
                <a:gd name="T104" fmla="*/ 88 w 95"/>
                <a:gd name="T105" fmla="*/ 24 h 25"/>
                <a:gd name="T106" fmla="*/ 32 w 95"/>
                <a:gd name="T107" fmla="*/ 0 h 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"/>
                <a:gd name="T163" fmla="*/ 0 h 25"/>
                <a:gd name="T164" fmla="*/ 95 w 95"/>
                <a:gd name="T165" fmla="*/ 25 h 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5" y="16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51" y="24"/>
                  </a:lnTo>
                  <a:lnTo>
                    <a:pt x="53" y="23"/>
                  </a:lnTo>
                  <a:lnTo>
                    <a:pt x="56" y="22"/>
                  </a:lnTo>
                  <a:lnTo>
                    <a:pt x="57" y="21"/>
                  </a:lnTo>
                  <a:lnTo>
                    <a:pt x="61" y="19"/>
                  </a:lnTo>
                  <a:lnTo>
                    <a:pt x="64" y="19"/>
                  </a:lnTo>
                  <a:lnTo>
                    <a:pt x="65" y="18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2" y="15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6" y="13"/>
                  </a:lnTo>
                  <a:lnTo>
                    <a:pt x="78" y="13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5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6" y="10"/>
                  </a:lnTo>
                  <a:lnTo>
                    <a:pt x="84" y="11"/>
                  </a:lnTo>
                  <a:lnTo>
                    <a:pt x="84" y="13"/>
                  </a:lnTo>
                  <a:lnTo>
                    <a:pt x="83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78" y="15"/>
                  </a:lnTo>
                  <a:lnTo>
                    <a:pt x="75" y="16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9" y="18"/>
                  </a:lnTo>
                  <a:lnTo>
                    <a:pt x="69" y="19"/>
                  </a:lnTo>
                  <a:lnTo>
                    <a:pt x="67" y="19"/>
                  </a:lnTo>
                  <a:lnTo>
                    <a:pt x="65" y="19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1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9" y="21"/>
                  </a:lnTo>
                  <a:lnTo>
                    <a:pt x="91" y="21"/>
                  </a:lnTo>
                  <a:lnTo>
                    <a:pt x="92" y="19"/>
                  </a:lnTo>
                  <a:lnTo>
                    <a:pt x="94" y="21"/>
                  </a:lnTo>
                  <a:lnTo>
                    <a:pt x="88" y="24"/>
                  </a:lnTo>
                  <a:lnTo>
                    <a:pt x="51" y="24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0" name="Freeform 208"/>
            <p:cNvSpPr>
              <a:spLocks/>
            </p:cNvSpPr>
            <p:nvPr/>
          </p:nvSpPr>
          <p:spPr bwMode="auto">
            <a:xfrm>
              <a:off x="2418" y="3290"/>
              <a:ext cx="88" cy="26"/>
            </a:xfrm>
            <a:custGeom>
              <a:avLst/>
              <a:gdLst>
                <a:gd name="T0" fmla="*/ 33 w 88"/>
                <a:gd name="T1" fmla="*/ 4 h 26"/>
                <a:gd name="T2" fmla="*/ 9 w 88"/>
                <a:gd name="T3" fmla="*/ 2 h 26"/>
                <a:gd name="T4" fmla="*/ 6 w 88"/>
                <a:gd name="T5" fmla="*/ 2 h 26"/>
                <a:gd name="T6" fmla="*/ 5 w 88"/>
                <a:gd name="T7" fmla="*/ 4 h 26"/>
                <a:gd name="T8" fmla="*/ 3 w 88"/>
                <a:gd name="T9" fmla="*/ 5 h 26"/>
                <a:gd name="T10" fmla="*/ 2 w 88"/>
                <a:gd name="T11" fmla="*/ 6 h 26"/>
                <a:gd name="T12" fmla="*/ 0 w 88"/>
                <a:gd name="T13" fmla="*/ 5 h 26"/>
                <a:gd name="T14" fmla="*/ 2 w 88"/>
                <a:gd name="T15" fmla="*/ 2 h 26"/>
                <a:gd name="T16" fmla="*/ 3 w 88"/>
                <a:gd name="T17" fmla="*/ 1 h 26"/>
                <a:gd name="T18" fmla="*/ 40 w 88"/>
                <a:gd name="T19" fmla="*/ 0 h 26"/>
                <a:gd name="T20" fmla="*/ 21 w 88"/>
                <a:gd name="T21" fmla="*/ 24 h 26"/>
                <a:gd name="T22" fmla="*/ 79 w 88"/>
                <a:gd name="T23" fmla="*/ 18 h 26"/>
                <a:gd name="T24" fmla="*/ 79 w 88"/>
                <a:gd name="T25" fmla="*/ 15 h 26"/>
                <a:gd name="T26" fmla="*/ 76 w 88"/>
                <a:gd name="T27" fmla="*/ 14 h 26"/>
                <a:gd name="T28" fmla="*/ 74 w 88"/>
                <a:gd name="T29" fmla="*/ 13 h 26"/>
                <a:gd name="T30" fmla="*/ 70 w 88"/>
                <a:gd name="T31" fmla="*/ 12 h 26"/>
                <a:gd name="T32" fmla="*/ 65 w 88"/>
                <a:gd name="T33" fmla="*/ 12 h 26"/>
                <a:gd name="T34" fmla="*/ 60 w 88"/>
                <a:gd name="T35" fmla="*/ 11 h 26"/>
                <a:gd name="T36" fmla="*/ 54 w 88"/>
                <a:gd name="T37" fmla="*/ 10 h 26"/>
                <a:gd name="T38" fmla="*/ 51 w 88"/>
                <a:gd name="T39" fmla="*/ 10 h 26"/>
                <a:gd name="T40" fmla="*/ 62 w 88"/>
                <a:gd name="T41" fmla="*/ 1 h 26"/>
                <a:gd name="T42" fmla="*/ 84 w 88"/>
                <a:gd name="T43" fmla="*/ 1 h 26"/>
                <a:gd name="T44" fmla="*/ 85 w 88"/>
                <a:gd name="T45" fmla="*/ 0 h 26"/>
                <a:gd name="T46" fmla="*/ 84 w 88"/>
                <a:gd name="T47" fmla="*/ 4 h 26"/>
                <a:gd name="T48" fmla="*/ 62 w 88"/>
                <a:gd name="T49" fmla="*/ 4 h 26"/>
                <a:gd name="T50" fmla="*/ 62 w 88"/>
                <a:gd name="T51" fmla="*/ 7 h 26"/>
                <a:gd name="T52" fmla="*/ 66 w 88"/>
                <a:gd name="T53" fmla="*/ 8 h 26"/>
                <a:gd name="T54" fmla="*/ 71 w 88"/>
                <a:gd name="T55" fmla="*/ 8 h 26"/>
                <a:gd name="T56" fmla="*/ 76 w 88"/>
                <a:gd name="T57" fmla="*/ 10 h 26"/>
                <a:gd name="T58" fmla="*/ 79 w 88"/>
                <a:gd name="T59" fmla="*/ 11 h 26"/>
                <a:gd name="T60" fmla="*/ 82 w 88"/>
                <a:gd name="T61" fmla="*/ 12 h 26"/>
                <a:gd name="T62" fmla="*/ 84 w 88"/>
                <a:gd name="T63" fmla="*/ 13 h 26"/>
                <a:gd name="T64" fmla="*/ 85 w 88"/>
                <a:gd name="T65" fmla="*/ 15 h 26"/>
                <a:gd name="T66" fmla="*/ 85 w 88"/>
                <a:gd name="T67" fmla="*/ 18 h 26"/>
                <a:gd name="T68" fmla="*/ 84 w 88"/>
                <a:gd name="T69" fmla="*/ 20 h 26"/>
                <a:gd name="T70" fmla="*/ 81 w 88"/>
                <a:gd name="T71" fmla="*/ 23 h 26"/>
                <a:gd name="T72" fmla="*/ 76 w 88"/>
                <a:gd name="T73" fmla="*/ 24 h 26"/>
                <a:gd name="T74" fmla="*/ 70 w 88"/>
                <a:gd name="T75" fmla="*/ 25 h 26"/>
                <a:gd name="T76" fmla="*/ 63 w 88"/>
                <a:gd name="T77" fmla="*/ 25 h 26"/>
                <a:gd name="T78" fmla="*/ 59 w 88"/>
                <a:gd name="T79" fmla="*/ 24 h 26"/>
                <a:gd name="T80" fmla="*/ 54 w 88"/>
                <a:gd name="T81" fmla="*/ 24 h 26"/>
                <a:gd name="T82" fmla="*/ 51 w 88"/>
                <a:gd name="T83" fmla="*/ 24 h 26"/>
                <a:gd name="T84" fmla="*/ 47 w 88"/>
                <a:gd name="T85" fmla="*/ 23 h 26"/>
                <a:gd name="T86" fmla="*/ 51 w 88"/>
                <a:gd name="T87" fmla="*/ 21 h 26"/>
                <a:gd name="T88" fmla="*/ 54 w 88"/>
                <a:gd name="T89" fmla="*/ 21 h 26"/>
                <a:gd name="T90" fmla="*/ 57 w 88"/>
                <a:gd name="T91" fmla="*/ 23 h 26"/>
                <a:gd name="T92" fmla="*/ 60 w 88"/>
                <a:gd name="T93" fmla="*/ 23 h 26"/>
                <a:gd name="T94" fmla="*/ 62 w 88"/>
                <a:gd name="T95" fmla="*/ 24 h 26"/>
                <a:gd name="T96" fmla="*/ 65 w 88"/>
                <a:gd name="T97" fmla="*/ 24 h 26"/>
                <a:gd name="T98" fmla="*/ 68 w 88"/>
                <a:gd name="T99" fmla="*/ 24 h 26"/>
                <a:gd name="T100" fmla="*/ 74 w 88"/>
                <a:gd name="T101" fmla="*/ 23 h 26"/>
                <a:gd name="T102" fmla="*/ 78 w 88"/>
                <a:gd name="T103" fmla="*/ 21 h 26"/>
                <a:gd name="T104" fmla="*/ 79 w 88"/>
                <a:gd name="T105" fmla="*/ 19 h 26"/>
                <a:gd name="T106" fmla="*/ 14 w 88"/>
                <a:gd name="T107" fmla="*/ 24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8"/>
                <a:gd name="T163" fmla="*/ 0 h 26"/>
                <a:gd name="T164" fmla="*/ 88 w 88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8" h="26">
                  <a:moveTo>
                    <a:pt x="14" y="24"/>
                  </a:moveTo>
                  <a:lnTo>
                    <a:pt x="33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4" y="13"/>
                  </a:lnTo>
                  <a:lnTo>
                    <a:pt x="71" y="12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5" y="12"/>
                  </a:lnTo>
                  <a:lnTo>
                    <a:pt x="63" y="11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62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62" y="4"/>
                  </a:lnTo>
                  <a:lnTo>
                    <a:pt x="57" y="6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5" y="14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4" y="19"/>
                  </a:lnTo>
                  <a:lnTo>
                    <a:pt x="84" y="20"/>
                  </a:lnTo>
                  <a:lnTo>
                    <a:pt x="82" y="21"/>
                  </a:lnTo>
                  <a:lnTo>
                    <a:pt x="81" y="23"/>
                  </a:lnTo>
                  <a:lnTo>
                    <a:pt x="78" y="23"/>
                  </a:lnTo>
                  <a:lnTo>
                    <a:pt x="76" y="24"/>
                  </a:lnTo>
                  <a:lnTo>
                    <a:pt x="71" y="25"/>
                  </a:lnTo>
                  <a:lnTo>
                    <a:pt x="70" y="25"/>
                  </a:lnTo>
                  <a:lnTo>
                    <a:pt x="66" y="25"/>
                  </a:lnTo>
                  <a:lnTo>
                    <a:pt x="63" y="25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5" y="24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4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71" y="24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8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14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1" name="Freeform 209"/>
            <p:cNvSpPr>
              <a:spLocks/>
            </p:cNvSpPr>
            <p:nvPr/>
          </p:nvSpPr>
          <p:spPr bwMode="auto">
            <a:xfrm>
              <a:off x="1479" y="2365"/>
              <a:ext cx="86" cy="26"/>
            </a:xfrm>
            <a:custGeom>
              <a:avLst/>
              <a:gdLst>
                <a:gd name="T0" fmla="*/ 2 w 86"/>
                <a:gd name="T1" fmla="*/ 23 h 26"/>
                <a:gd name="T2" fmla="*/ 8 w 86"/>
                <a:gd name="T3" fmla="*/ 20 h 26"/>
                <a:gd name="T4" fmla="*/ 16 w 86"/>
                <a:gd name="T5" fmla="*/ 18 h 26"/>
                <a:gd name="T6" fmla="*/ 20 w 86"/>
                <a:gd name="T7" fmla="*/ 15 h 26"/>
                <a:gd name="T8" fmla="*/ 24 w 86"/>
                <a:gd name="T9" fmla="*/ 13 h 26"/>
                <a:gd name="T10" fmla="*/ 28 w 86"/>
                <a:gd name="T11" fmla="*/ 10 h 26"/>
                <a:gd name="T12" fmla="*/ 28 w 86"/>
                <a:gd name="T13" fmla="*/ 6 h 26"/>
                <a:gd name="T14" fmla="*/ 24 w 86"/>
                <a:gd name="T15" fmla="*/ 4 h 26"/>
                <a:gd name="T16" fmla="*/ 19 w 86"/>
                <a:gd name="T17" fmla="*/ 4 h 26"/>
                <a:gd name="T18" fmla="*/ 13 w 86"/>
                <a:gd name="T19" fmla="*/ 4 h 26"/>
                <a:gd name="T20" fmla="*/ 6 w 86"/>
                <a:gd name="T21" fmla="*/ 4 h 26"/>
                <a:gd name="T22" fmla="*/ 2 w 86"/>
                <a:gd name="T23" fmla="*/ 7 h 26"/>
                <a:gd name="T24" fmla="*/ 2 w 86"/>
                <a:gd name="T25" fmla="*/ 5 h 26"/>
                <a:gd name="T26" fmla="*/ 5 w 86"/>
                <a:gd name="T27" fmla="*/ 2 h 26"/>
                <a:gd name="T28" fmla="*/ 9 w 86"/>
                <a:gd name="T29" fmla="*/ 1 h 26"/>
                <a:gd name="T30" fmla="*/ 16 w 86"/>
                <a:gd name="T31" fmla="*/ 0 h 26"/>
                <a:gd name="T32" fmla="*/ 22 w 86"/>
                <a:gd name="T33" fmla="*/ 0 h 26"/>
                <a:gd name="T34" fmla="*/ 28 w 86"/>
                <a:gd name="T35" fmla="*/ 1 h 26"/>
                <a:gd name="T36" fmla="*/ 33 w 86"/>
                <a:gd name="T37" fmla="*/ 2 h 26"/>
                <a:gd name="T38" fmla="*/ 36 w 86"/>
                <a:gd name="T39" fmla="*/ 6 h 26"/>
                <a:gd name="T40" fmla="*/ 35 w 86"/>
                <a:gd name="T41" fmla="*/ 10 h 26"/>
                <a:gd name="T42" fmla="*/ 31 w 86"/>
                <a:gd name="T43" fmla="*/ 12 h 26"/>
                <a:gd name="T44" fmla="*/ 25 w 86"/>
                <a:gd name="T45" fmla="*/ 15 h 26"/>
                <a:gd name="T46" fmla="*/ 20 w 86"/>
                <a:gd name="T47" fmla="*/ 17 h 26"/>
                <a:gd name="T48" fmla="*/ 16 w 86"/>
                <a:gd name="T49" fmla="*/ 19 h 26"/>
                <a:gd name="T50" fmla="*/ 11 w 86"/>
                <a:gd name="T51" fmla="*/ 21 h 26"/>
                <a:gd name="T52" fmla="*/ 31 w 86"/>
                <a:gd name="T53" fmla="*/ 21 h 26"/>
                <a:gd name="T54" fmla="*/ 36 w 86"/>
                <a:gd name="T55" fmla="*/ 21 h 26"/>
                <a:gd name="T56" fmla="*/ 39 w 86"/>
                <a:gd name="T57" fmla="*/ 19 h 26"/>
                <a:gd name="T58" fmla="*/ 0 w 86"/>
                <a:gd name="T59" fmla="*/ 24 h 26"/>
                <a:gd name="T60" fmla="*/ 65 w 86"/>
                <a:gd name="T61" fmla="*/ 12 h 26"/>
                <a:gd name="T62" fmla="*/ 76 w 86"/>
                <a:gd name="T63" fmla="*/ 6 h 26"/>
                <a:gd name="T64" fmla="*/ 69 w 86"/>
                <a:gd name="T65" fmla="*/ 4 h 26"/>
                <a:gd name="T66" fmla="*/ 63 w 86"/>
                <a:gd name="T67" fmla="*/ 2 h 26"/>
                <a:gd name="T68" fmla="*/ 52 w 86"/>
                <a:gd name="T69" fmla="*/ 5 h 26"/>
                <a:gd name="T70" fmla="*/ 50 w 86"/>
                <a:gd name="T71" fmla="*/ 4 h 26"/>
                <a:gd name="T72" fmla="*/ 68 w 86"/>
                <a:gd name="T73" fmla="*/ 1 h 26"/>
                <a:gd name="T74" fmla="*/ 72 w 86"/>
                <a:gd name="T75" fmla="*/ 1 h 26"/>
                <a:gd name="T76" fmla="*/ 77 w 86"/>
                <a:gd name="T77" fmla="*/ 1 h 26"/>
                <a:gd name="T78" fmla="*/ 82 w 86"/>
                <a:gd name="T79" fmla="*/ 4 h 26"/>
                <a:gd name="T80" fmla="*/ 80 w 86"/>
                <a:gd name="T81" fmla="*/ 8 h 26"/>
                <a:gd name="T82" fmla="*/ 79 w 86"/>
                <a:gd name="T83" fmla="*/ 12 h 26"/>
                <a:gd name="T84" fmla="*/ 85 w 86"/>
                <a:gd name="T85" fmla="*/ 18 h 26"/>
                <a:gd name="T86" fmla="*/ 83 w 86"/>
                <a:gd name="T87" fmla="*/ 21 h 26"/>
                <a:gd name="T88" fmla="*/ 77 w 86"/>
                <a:gd name="T89" fmla="*/ 24 h 26"/>
                <a:gd name="T90" fmla="*/ 71 w 86"/>
                <a:gd name="T91" fmla="*/ 25 h 26"/>
                <a:gd name="T92" fmla="*/ 65 w 86"/>
                <a:gd name="T93" fmla="*/ 25 h 26"/>
                <a:gd name="T94" fmla="*/ 55 w 86"/>
                <a:gd name="T95" fmla="*/ 25 h 26"/>
                <a:gd name="T96" fmla="*/ 47 w 86"/>
                <a:gd name="T97" fmla="*/ 24 h 26"/>
                <a:gd name="T98" fmla="*/ 52 w 86"/>
                <a:gd name="T99" fmla="*/ 23 h 26"/>
                <a:gd name="T100" fmla="*/ 58 w 86"/>
                <a:gd name="T101" fmla="*/ 24 h 26"/>
                <a:gd name="T102" fmla="*/ 65 w 86"/>
                <a:gd name="T103" fmla="*/ 24 h 26"/>
                <a:gd name="T104" fmla="*/ 71 w 86"/>
                <a:gd name="T105" fmla="*/ 24 h 26"/>
                <a:gd name="T106" fmla="*/ 77 w 86"/>
                <a:gd name="T107" fmla="*/ 21 h 26"/>
                <a:gd name="T108" fmla="*/ 79 w 86"/>
                <a:gd name="T109" fmla="*/ 18 h 26"/>
                <a:gd name="T110" fmla="*/ 76 w 86"/>
                <a:gd name="T111" fmla="*/ 15 h 26"/>
                <a:gd name="T112" fmla="*/ 71 w 86"/>
                <a:gd name="T113" fmla="*/ 14 h 26"/>
                <a:gd name="T114" fmla="*/ 65 w 86"/>
                <a:gd name="T115" fmla="*/ 13 h 26"/>
                <a:gd name="T116" fmla="*/ 58 w 86"/>
                <a:gd name="T117" fmla="*/ 13 h 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"/>
                <a:gd name="T178" fmla="*/ 0 h 26"/>
                <a:gd name="T179" fmla="*/ 86 w 86"/>
                <a:gd name="T180" fmla="*/ 26 h 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" h="26">
                  <a:moveTo>
                    <a:pt x="0" y="24"/>
                  </a:moveTo>
                  <a:lnTo>
                    <a:pt x="0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5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3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20"/>
                  </a:lnTo>
                  <a:lnTo>
                    <a:pt x="36" y="24"/>
                  </a:lnTo>
                  <a:lnTo>
                    <a:pt x="0" y="24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5" y="12"/>
                  </a:lnTo>
                  <a:lnTo>
                    <a:pt x="69" y="10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4"/>
                  </a:lnTo>
                  <a:lnTo>
                    <a:pt x="52" y="5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0" y="6"/>
                  </a:lnTo>
                  <a:lnTo>
                    <a:pt x="80" y="8"/>
                  </a:lnTo>
                  <a:lnTo>
                    <a:pt x="77" y="10"/>
                  </a:lnTo>
                  <a:lnTo>
                    <a:pt x="72" y="11"/>
                  </a:lnTo>
                  <a:lnTo>
                    <a:pt x="79" y="12"/>
                  </a:lnTo>
                  <a:lnTo>
                    <a:pt x="82" y="13"/>
                  </a:lnTo>
                  <a:lnTo>
                    <a:pt x="85" y="15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5" y="20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0" y="23"/>
                  </a:lnTo>
                  <a:lnTo>
                    <a:pt x="77" y="24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5" y="25"/>
                  </a:lnTo>
                  <a:lnTo>
                    <a:pt x="52" y="25"/>
                  </a:lnTo>
                  <a:lnTo>
                    <a:pt x="50" y="24"/>
                  </a:lnTo>
                  <a:lnTo>
                    <a:pt x="47" y="24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8" y="24"/>
                  </a:lnTo>
                  <a:lnTo>
                    <a:pt x="60" y="24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9" y="24"/>
                  </a:lnTo>
                  <a:lnTo>
                    <a:pt x="71" y="24"/>
                  </a:lnTo>
                  <a:lnTo>
                    <a:pt x="74" y="24"/>
                  </a:lnTo>
                  <a:lnTo>
                    <a:pt x="76" y="23"/>
                  </a:lnTo>
                  <a:lnTo>
                    <a:pt x="77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7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4" y="14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8" y="13"/>
                  </a:lnTo>
                  <a:lnTo>
                    <a:pt x="0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2" name="Freeform 210"/>
            <p:cNvSpPr>
              <a:spLocks/>
            </p:cNvSpPr>
            <p:nvPr/>
          </p:nvSpPr>
          <p:spPr bwMode="auto">
            <a:xfrm>
              <a:off x="1475" y="2851"/>
              <a:ext cx="86" cy="25"/>
            </a:xfrm>
            <a:custGeom>
              <a:avLst/>
              <a:gdLst>
                <a:gd name="T0" fmla="*/ 31 w 86"/>
                <a:gd name="T1" fmla="*/ 0 h 25"/>
                <a:gd name="T2" fmla="*/ 35 w 86"/>
                <a:gd name="T3" fmla="*/ 0 h 25"/>
                <a:gd name="T4" fmla="*/ 35 w 86"/>
                <a:gd name="T5" fmla="*/ 16 h 25"/>
                <a:gd name="T6" fmla="*/ 43 w 86"/>
                <a:gd name="T7" fmla="*/ 16 h 25"/>
                <a:gd name="T8" fmla="*/ 43 w 86"/>
                <a:gd name="T9" fmla="*/ 18 h 25"/>
                <a:gd name="T10" fmla="*/ 35 w 86"/>
                <a:gd name="T11" fmla="*/ 18 h 25"/>
                <a:gd name="T12" fmla="*/ 36 w 86"/>
                <a:gd name="T13" fmla="*/ 24 h 25"/>
                <a:gd name="T14" fmla="*/ 27 w 86"/>
                <a:gd name="T15" fmla="*/ 24 h 25"/>
                <a:gd name="T16" fmla="*/ 25 w 86"/>
                <a:gd name="T17" fmla="*/ 18 h 25"/>
                <a:gd name="T18" fmla="*/ 0 w 86"/>
                <a:gd name="T19" fmla="*/ 18 h 25"/>
                <a:gd name="T20" fmla="*/ 0 w 86"/>
                <a:gd name="T21" fmla="*/ 16 h 25"/>
                <a:gd name="T22" fmla="*/ 31 w 86"/>
                <a:gd name="T23" fmla="*/ 0 h 25"/>
                <a:gd name="T24" fmla="*/ 25 w 86"/>
                <a:gd name="T25" fmla="*/ 3 h 25"/>
                <a:gd name="T26" fmla="*/ 3 w 86"/>
                <a:gd name="T27" fmla="*/ 16 h 25"/>
                <a:gd name="T28" fmla="*/ 25 w 86"/>
                <a:gd name="T29" fmla="*/ 16 h 25"/>
                <a:gd name="T30" fmla="*/ 25 w 86"/>
                <a:gd name="T31" fmla="*/ 3 h 25"/>
                <a:gd name="T32" fmla="*/ 57 w 86"/>
                <a:gd name="T33" fmla="*/ 24 h 25"/>
                <a:gd name="T34" fmla="*/ 58 w 86"/>
                <a:gd name="T35" fmla="*/ 24 h 25"/>
                <a:gd name="T36" fmla="*/ 61 w 86"/>
                <a:gd name="T37" fmla="*/ 24 h 25"/>
                <a:gd name="T38" fmla="*/ 63 w 86"/>
                <a:gd name="T39" fmla="*/ 24 h 25"/>
                <a:gd name="T40" fmla="*/ 65 w 86"/>
                <a:gd name="T41" fmla="*/ 24 h 25"/>
                <a:gd name="T42" fmla="*/ 66 w 86"/>
                <a:gd name="T43" fmla="*/ 23 h 25"/>
                <a:gd name="T44" fmla="*/ 66 w 86"/>
                <a:gd name="T45" fmla="*/ 22 h 25"/>
                <a:gd name="T46" fmla="*/ 66 w 86"/>
                <a:gd name="T47" fmla="*/ 21 h 25"/>
                <a:gd name="T48" fmla="*/ 66 w 86"/>
                <a:gd name="T49" fmla="*/ 5 h 25"/>
                <a:gd name="T50" fmla="*/ 66 w 86"/>
                <a:gd name="T51" fmla="*/ 3 h 25"/>
                <a:gd name="T52" fmla="*/ 65 w 86"/>
                <a:gd name="T53" fmla="*/ 3 h 25"/>
                <a:gd name="T54" fmla="*/ 63 w 86"/>
                <a:gd name="T55" fmla="*/ 3 h 25"/>
                <a:gd name="T56" fmla="*/ 61 w 86"/>
                <a:gd name="T57" fmla="*/ 3 h 25"/>
                <a:gd name="T58" fmla="*/ 60 w 86"/>
                <a:gd name="T59" fmla="*/ 3 h 25"/>
                <a:gd name="T60" fmla="*/ 58 w 86"/>
                <a:gd name="T61" fmla="*/ 5 h 25"/>
                <a:gd name="T62" fmla="*/ 57 w 86"/>
                <a:gd name="T63" fmla="*/ 5 h 25"/>
                <a:gd name="T64" fmla="*/ 57 w 86"/>
                <a:gd name="T65" fmla="*/ 3 h 25"/>
                <a:gd name="T66" fmla="*/ 74 w 86"/>
                <a:gd name="T67" fmla="*/ 0 h 25"/>
                <a:gd name="T68" fmla="*/ 74 w 86"/>
                <a:gd name="T69" fmla="*/ 21 h 25"/>
                <a:gd name="T70" fmla="*/ 74 w 86"/>
                <a:gd name="T71" fmla="*/ 22 h 25"/>
                <a:gd name="T72" fmla="*/ 74 w 86"/>
                <a:gd name="T73" fmla="*/ 23 h 25"/>
                <a:gd name="T74" fmla="*/ 76 w 86"/>
                <a:gd name="T75" fmla="*/ 24 h 25"/>
                <a:gd name="T76" fmla="*/ 77 w 86"/>
                <a:gd name="T77" fmla="*/ 24 h 25"/>
                <a:gd name="T78" fmla="*/ 79 w 86"/>
                <a:gd name="T79" fmla="*/ 24 h 25"/>
                <a:gd name="T80" fmla="*/ 80 w 86"/>
                <a:gd name="T81" fmla="*/ 24 h 25"/>
                <a:gd name="T82" fmla="*/ 82 w 86"/>
                <a:gd name="T83" fmla="*/ 24 h 25"/>
                <a:gd name="T84" fmla="*/ 83 w 86"/>
                <a:gd name="T85" fmla="*/ 24 h 25"/>
                <a:gd name="T86" fmla="*/ 85 w 86"/>
                <a:gd name="T87" fmla="*/ 24 h 25"/>
                <a:gd name="T88" fmla="*/ 57 w 86"/>
                <a:gd name="T89" fmla="*/ 24 h 25"/>
                <a:gd name="T90" fmla="*/ 31 w 86"/>
                <a:gd name="T91" fmla="*/ 0 h 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25"/>
                <a:gd name="T140" fmla="*/ 86 w 86"/>
                <a:gd name="T141" fmla="*/ 25 h 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25">
                  <a:moveTo>
                    <a:pt x="31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35" y="18"/>
                  </a:lnTo>
                  <a:lnTo>
                    <a:pt x="36" y="24"/>
                  </a:lnTo>
                  <a:lnTo>
                    <a:pt x="27" y="24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3" y="16"/>
                  </a:lnTo>
                  <a:lnTo>
                    <a:pt x="25" y="16"/>
                  </a:lnTo>
                  <a:lnTo>
                    <a:pt x="25" y="3"/>
                  </a:lnTo>
                  <a:lnTo>
                    <a:pt x="57" y="24"/>
                  </a:lnTo>
                  <a:lnTo>
                    <a:pt x="58" y="24"/>
                  </a:lnTo>
                  <a:lnTo>
                    <a:pt x="61" y="24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3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4" y="23"/>
                  </a:lnTo>
                  <a:lnTo>
                    <a:pt x="76" y="24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2" y="24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57" y="24"/>
                  </a:lnTo>
                  <a:lnTo>
                    <a:pt x="31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3" name="Freeform 211"/>
            <p:cNvSpPr>
              <a:spLocks/>
            </p:cNvSpPr>
            <p:nvPr/>
          </p:nvSpPr>
          <p:spPr bwMode="auto">
            <a:xfrm>
              <a:off x="1478" y="3290"/>
              <a:ext cx="87" cy="24"/>
            </a:xfrm>
            <a:custGeom>
              <a:avLst/>
              <a:gdLst>
                <a:gd name="T0" fmla="*/ 33 w 87"/>
                <a:gd name="T1" fmla="*/ 2 h 24"/>
                <a:gd name="T2" fmla="*/ 9 w 87"/>
                <a:gd name="T3" fmla="*/ 2 h 24"/>
                <a:gd name="T4" fmla="*/ 6 w 87"/>
                <a:gd name="T5" fmla="*/ 2 h 24"/>
                <a:gd name="T6" fmla="*/ 3 w 87"/>
                <a:gd name="T7" fmla="*/ 3 h 24"/>
                <a:gd name="T8" fmla="*/ 2 w 87"/>
                <a:gd name="T9" fmla="*/ 5 h 24"/>
                <a:gd name="T10" fmla="*/ 0 w 87"/>
                <a:gd name="T11" fmla="*/ 5 h 24"/>
                <a:gd name="T12" fmla="*/ 2 w 87"/>
                <a:gd name="T13" fmla="*/ 3 h 24"/>
                <a:gd name="T14" fmla="*/ 3 w 87"/>
                <a:gd name="T15" fmla="*/ 2 h 24"/>
                <a:gd name="T16" fmla="*/ 5 w 87"/>
                <a:gd name="T17" fmla="*/ 0 h 24"/>
                <a:gd name="T18" fmla="*/ 20 w 87"/>
                <a:gd name="T19" fmla="*/ 22 h 24"/>
                <a:gd name="T20" fmla="*/ 59 w 87"/>
                <a:gd name="T21" fmla="*/ 12 h 24"/>
                <a:gd name="T22" fmla="*/ 70 w 87"/>
                <a:gd name="T23" fmla="*/ 9 h 24"/>
                <a:gd name="T24" fmla="*/ 75 w 87"/>
                <a:gd name="T25" fmla="*/ 6 h 24"/>
                <a:gd name="T26" fmla="*/ 73 w 87"/>
                <a:gd name="T27" fmla="*/ 3 h 24"/>
                <a:gd name="T28" fmla="*/ 70 w 87"/>
                <a:gd name="T29" fmla="*/ 2 h 24"/>
                <a:gd name="T30" fmla="*/ 67 w 87"/>
                <a:gd name="T31" fmla="*/ 2 h 24"/>
                <a:gd name="T32" fmla="*/ 61 w 87"/>
                <a:gd name="T33" fmla="*/ 2 h 24"/>
                <a:gd name="T34" fmla="*/ 53 w 87"/>
                <a:gd name="T35" fmla="*/ 3 h 24"/>
                <a:gd name="T36" fmla="*/ 48 w 87"/>
                <a:gd name="T37" fmla="*/ 6 h 24"/>
                <a:gd name="T38" fmla="*/ 55 w 87"/>
                <a:gd name="T39" fmla="*/ 1 h 24"/>
                <a:gd name="T40" fmla="*/ 67 w 87"/>
                <a:gd name="T41" fmla="*/ 0 h 24"/>
                <a:gd name="T42" fmla="*/ 70 w 87"/>
                <a:gd name="T43" fmla="*/ 0 h 24"/>
                <a:gd name="T44" fmla="*/ 75 w 87"/>
                <a:gd name="T45" fmla="*/ 0 h 24"/>
                <a:gd name="T46" fmla="*/ 78 w 87"/>
                <a:gd name="T47" fmla="*/ 1 h 24"/>
                <a:gd name="T48" fmla="*/ 81 w 87"/>
                <a:gd name="T49" fmla="*/ 2 h 24"/>
                <a:gd name="T50" fmla="*/ 83 w 87"/>
                <a:gd name="T51" fmla="*/ 3 h 24"/>
                <a:gd name="T52" fmla="*/ 81 w 87"/>
                <a:gd name="T53" fmla="*/ 6 h 24"/>
                <a:gd name="T54" fmla="*/ 77 w 87"/>
                <a:gd name="T55" fmla="*/ 8 h 24"/>
                <a:gd name="T56" fmla="*/ 78 w 87"/>
                <a:gd name="T57" fmla="*/ 12 h 24"/>
                <a:gd name="T58" fmla="*/ 84 w 87"/>
                <a:gd name="T59" fmla="*/ 14 h 24"/>
                <a:gd name="T60" fmla="*/ 86 w 87"/>
                <a:gd name="T61" fmla="*/ 17 h 24"/>
                <a:gd name="T62" fmla="*/ 84 w 87"/>
                <a:gd name="T63" fmla="*/ 18 h 24"/>
                <a:gd name="T64" fmla="*/ 83 w 87"/>
                <a:gd name="T65" fmla="*/ 20 h 24"/>
                <a:gd name="T66" fmla="*/ 80 w 87"/>
                <a:gd name="T67" fmla="*/ 22 h 24"/>
                <a:gd name="T68" fmla="*/ 77 w 87"/>
                <a:gd name="T69" fmla="*/ 22 h 24"/>
                <a:gd name="T70" fmla="*/ 72 w 87"/>
                <a:gd name="T71" fmla="*/ 23 h 24"/>
                <a:gd name="T72" fmla="*/ 67 w 87"/>
                <a:gd name="T73" fmla="*/ 23 h 24"/>
                <a:gd name="T74" fmla="*/ 63 w 87"/>
                <a:gd name="T75" fmla="*/ 23 h 24"/>
                <a:gd name="T76" fmla="*/ 56 w 87"/>
                <a:gd name="T77" fmla="*/ 23 h 24"/>
                <a:gd name="T78" fmla="*/ 50 w 87"/>
                <a:gd name="T79" fmla="*/ 22 h 24"/>
                <a:gd name="T80" fmla="*/ 50 w 87"/>
                <a:gd name="T81" fmla="*/ 21 h 24"/>
                <a:gd name="T82" fmla="*/ 53 w 87"/>
                <a:gd name="T83" fmla="*/ 21 h 24"/>
                <a:gd name="T84" fmla="*/ 56 w 87"/>
                <a:gd name="T85" fmla="*/ 21 h 24"/>
                <a:gd name="T86" fmla="*/ 61 w 87"/>
                <a:gd name="T87" fmla="*/ 22 h 24"/>
                <a:gd name="T88" fmla="*/ 66 w 87"/>
                <a:gd name="T89" fmla="*/ 23 h 24"/>
                <a:gd name="T90" fmla="*/ 69 w 87"/>
                <a:gd name="T91" fmla="*/ 23 h 24"/>
                <a:gd name="T92" fmla="*/ 73 w 87"/>
                <a:gd name="T93" fmla="*/ 22 h 24"/>
                <a:gd name="T94" fmla="*/ 77 w 87"/>
                <a:gd name="T95" fmla="*/ 21 h 24"/>
                <a:gd name="T96" fmla="*/ 78 w 87"/>
                <a:gd name="T97" fmla="*/ 18 h 24"/>
                <a:gd name="T98" fmla="*/ 78 w 87"/>
                <a:gd name="T99" fmla="*/ 16 h 24"/>
                <a:gd name="T100" fmla="*/ 77 w 87"/>
                <a:gd name="T101" fmla="*/ 15 h 24"/>
                <a:gd name="T102" fmla="*/ 73 w 87"/>
                <a:gd name="T103" fmla="*/ 14 h 24"/>
                <a:gd name="T104" fmla="*/ 69 w 87"/>
                <a:gd name="T105" fmla="*/ 13 h 24"/>
                <a:gd name="T106" fmla="*/ 66 w 87"/>
                <a:gd name="T107" fmla="*/ 12 h 24"/>
                <a:gd name="T108" fmla="*/ 61 w 87"/>
                <a:gd name="T109" fmla="*/ 12 h 24"/>
                <a:gd name="T110" fmla="*/ 14 w 87"/>
                <a:gd name="T111" fmla="*/ 22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"/>
                <a:gd name="T169" fmla="*/ 0 h 24"/>
                <a:gd name="T170" fmla="*/ 87 w 87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" h="24">
                  <a:moveTo>
                    <a:pt x="14" y="22"/>
                  </a:moveTo>
                  <a:lnTo>
                    <a:pt x="3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41" y="0"/>
                  </a:lnTo>
                  <a:lnTo>
                    <a:pt x="20" y="22"/>
                  </a:lnTo>
                  <a:lnTo>
                    <a:pt x="14" y="22"/>
                  </a:lnTo>
                  <a:lnTo>
                    <a:pt x="59" y="12"/>
                  </a:lnTo>
                  <a:lnTo>
                    <a:pt x="66" y="10"/>
                  </a:lnTo>
                  <a:lnTo>
                    <a:pt x="70" y="9"/>
                  </a:lnTo>
                  <a:lnTo>
                    <a:pt x="73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56" y="2"/>
                  </a:lnTo>
                  <a:lnTo>
                    <a:pt x="53" y="3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1" y="6"/>
                  </a:lnTo>
                  <a:lnTo>
                    <a:pt x="80" y="7"/>
                  </a:lnTo>
                  <a:lnTo>
                    <a:pt x="77" y="8"/>
                  </a:lnTo>
                  <a:lnTo>
                    <a:pt x="72" y="9"/>
                  </a:lnTo>
                  <a:lnTo>
                    <a:pt x="78" y="12"/>
                  </a:lnTo>
                  <a:lnTo>
                    <a:pt x="83" y="13"/>
                  </a:lnTo>
                  <a:lnTo>
                    <a:pt x="84" y="14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4" y="18"/>
                  </a:lnTo>
                  <a:lnTo>
                    <a:pt x="84" y="20"/>
                  </a:lnTo>
                  <a:lnTo>
                    <a:pt x="83" y="20"/>
                  </a:lnTo>
                  <a:lnTo>
                    <a:pt x="81" y="21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3" y="23"/>
                  </a:lnTo>
                  <a:lnTo>
                    <a:pt x="72" y="23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8" y="22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77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2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14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4" name="Freeform 212"/>
            <p:cNvSpPr>
              <a:spLocks/>
            </p:cNvSpPr>
            <p:nvPr/>
          </p:nvSpPr>
          <p:spPr bwMode="auto">
            <a:xfrm>
              <a:off x="1006" y="3290"/>
              <a:ext cx="93" cy="24"/>
            </a:xfrm>
            <a:custGeom>
              <a:avLst/>
              <a:gdLst>
                <a:gd name="T0" fmla="*/ 35 w 93"/>
                <a:gd name="T1" fmla="*/ 2 h 24"/>
                <a:gd name="T2" fmla="*/ 10 w 93"/>
                <a:gd name="T3" fmla="*/ 2 h 24"/>
                <a:gd name="T4" fmla="*/ 6 w 93"/>
                <a:gd name="T5" fmla="*/ 2 h 24"/>
                <a:gd name="T6" fmla="*/ 5 w 93"/>
                <a:gd name="T7" fmla="*/ 3 h 24"/>
                <a:gd name="T8" fmla="*/ 3 w 93"/>
                <a:gd name="T9" fmla="*/ 5 h 24"/>
                <a:gd name="T10" fmla="*/ 0 w 93"/>
                <a:gd name="T11" fmla="*/ 5 h 24"/>
                <a:gd name="T12" fmla="*/ 2 w 93"/>
                <a:gd name="T13" fmla="*/ 3 h 24"/>
                <a:gd name="T14" fmla="*/ 3 w 93"/>
                <a:gd name="T15" fmla="*/ 2 h 24"/>
                <a:gd name="T16" fmla="*/ 5 w 93"/>
                <a:gd name="T17" fmla="*/ 1 h 24"/>
                <a:gd name="T18" fmla="*/ 6 w 93"/>
                <a:gd name="T19" fmla="*/ 0 h 24"/>
                <a:gd name="T20" fmla="*/ 22 w 93"/>
                <a:gd name="T21" fmla="*/ 22 h 24"/>
                <a:gd name="T22" fmla="*/ 49 w 93"/>
                <a:gd name="T23" fmla="*/ 23 h 24"/>
                <a:gd name="T24" fmla="*/ 52 w 93"/>
                <a:gd name="T25" fmla="*/ 22 h 24"/>
                <a:gd name="T26" fmla="*/ 57 w 93"/>
                <a:gd name="T27" fmla="*/ 20 h 24"/>
                <a:gd name="T28" fmla="*/ 62 w 93"/>
                <a:gd name="T29" fmla="*/ 18 h 24"/>
                <a:gd name="T30" fmla="*/ 67 w 93"/>
                <a:gd name="T31" fmla="*/ 16 h 24"/>
                <a:gd name="T32" fmla="*/ 70 w 93"/>
                <a:gd name="T33" fmla="*/ 15 h 24"/>
                <a:gd name="T34" fmla="*/ 73 w 93"/>
                <a:gd name="T35" fmla="*/ 14 h 24"/>
                <a:gd name="T36" fmla="*/ 75 w 93"/>
                <a:gd name="T37" fmla="*/ 12 h 24"/>
                <a:gd name="T38" fmla="*/ 78 w 93"/>
                <a:gd name="T39" fmla="*/ 10 h 24"/>
                <a:gd name="T40" fmla="*/ 78 w 93"/>
                <a:gd name="T41" fmla="*/ 8 h 24"/>
                <a:gd name="T42" fmla="*/ 78 w 93"/>
                <a:gd name="T43" fmla="*/ 6 h 24"/>
                <a:gd name="T44" fmla="*/ 75 w 93"/>
                <a:gd name="T45" fmla="*/ 5 h 24"/>
                <a:gd name="T46" fmla="*/ 73 w 93"/>
                <a:gd name="T47" fmla="*/ 3 h 24"/>
                <a:gd name="T48" fmla="*/ 70 w 93"/>
                <a:gd name="T49" fmla="*/ 2 h 24"/>
                <a:gd name="T50" fmla="*/ 67 w 93"/>
                <a:gd name="T51" fmla="*/ 2 h 24"/>
                <a:gd name="T52" fmla="*/ 63 w 93"/>
                <a:gd name="T53" fmla="*/ 2 h 24"/>
                <a:gd name="T54" fmla="*/ 59 w 93"/>
                <a:gd name="T55" fmla="*/ 2 h 24"/>
                <a:gd name="T56" fmla="*/ 56 w 93"/>
                <a:gd name="T57" fmla="*/ 5 h 24"/>
                <a:gd name="T58" fmla="*/ 54 w 93"/>
                <a:gd name="T59" fmla="*/ 6 h 24"/>
                <a:gd name="T60" fmla="*/ 49 w 93"/>
                <a:gd name="T61" fmla="*/ 7 h 24"/>
                <a:gd name="T62" fmla="*/ 51 w 93"/>
                <a:gd name="T63" fmla="*/ 5 h 24"/>
                <a:gd name="T64" fmla="*/ 52 w 93"/>
                <a:gd name="T65" fmla="*/ 3 h 24"/>
                <a:gd name="T66" fmla="*/ 56 w 93"/>
                <a:gd name="T67" fmla="*/ 2 h 24"/>
                <a:gd name="T68" fmla="*/ 59 w 93"/>
                <a:gd name="T69" fmla="*/ 1 h 24"/>
                <a:gd name="T70" fmla="*/ 63 w 93"/>
                <a:gd name="T71" fmla="*/ 0 h 24"/>
                <a:gd name="T72" fmla="*/ 67 w 93"/>
                <a:gd name="T73" fmla="*/ 0 h 24"/>
                <a:gd name="T74" fmla="*/ 70 w 93"/>
                <a:gd name="T75" fmla="*/ 0 h 24"/>
                <a:gd name="T76" fmla="*/ 75 w 93"/>
                <a:gd name="T77" fmla="*/ 0 h 24"/>
                <a:gd name="T78" fmla="*/ 78 w 93"/>
                <a:gd name="T79" fmla="*/ 1 h 24"/>
                <a:gd name="T80" fmla="*/ 82 w 93"/>
                <a:gd name="T81" fmla="*/ 2 h 24"/>
                <a:gd name="T82" fmla="*/ 86 w 93"/>
                <a:gd name="T83" fmla="*/ 3 h 24"/>
                <a:gd name="T84" fmla="*/ 87 w 93"/>
                <a:gd name="T85" fmla="*/ 6 h 24"/>
                <a:gd name="T86" fmla="*/ 87 w 93"/>
                <a:gd name="T87" fmla="*/ 8 h 24"/>
                <a:gd name="T88" fmla="*/ 84 w 93"/>
                <a:gd name="T89" fmla="*/ 9 h 24"/>
                <a:gd name="T90" fmla="*/ 82 w 93"/>
                <a:gd name="T91" fmla="*/ 12 h 24"/>
                <a:gd name="T92" fmla="*/ 81 w 93"/>
                <a:gd name="T93" fmla="*/ 13 h 24"/>
                <a:gd name="T94" fmla="*/ 76 w 93"/>
                <a:gd name="T95" fmla="*/ 14 h 24"/>
                <a:gd name="T96" fmla="*/ 71 w 93"/>
                <a:gd name="T97" fmla="*/ 16 h 24"/>
                <a:gd name="T98" fmla="*/ 68 w 93"/>
                <a:gd name="T99" fmla="*/ 17 h 24"/>
                <a:gd name="T100" fmla="*/ 65 w 93"/>
                <a:gd name="T101" fmla="*/ 18 h 24"/>
                <a:gd name="T102" fmla="*/ 62 w 93"/>
                <a:gd name="T103" fmla="*/ 20 h 24"/>
                <a:gd name="T104" fmla="*/ 59 w 93"/>
                <a:gd name="T105" fmla="*/ 20 h 24"/>
                <a:gd name="T106" fmla="*/ 82 w 93"/>
                <a:gd name="T107" fmla="*/ 21 h 24"/>
                <a:gd name="T108" fmla="*/ 86 w 93"/>
                <a:gd name="T109" fmla="*/ 21 h 24"/>
                <a:gd name="T110" fmla="*/ 87 w 93"/>
                <a:gd name="T111" fmla="*/ 20 h 24"/>
                <a:gd name="T112" fmla="*/ 90 w 93"/>
                <a:gd name="T113" fmla="*/ 18 h 24"/>
                <a:gd name="T114" fmla="*/ 87 w 93"/>
                <a:gd name="T115" fmla="*/ 23 h 24"/>
                <a:gd name="T116" fmla="*/ 49 w 93"/>
                <a:gd name="T117" fmla="*/ 23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"/>
                <a:gd name="T178" fmla="*/ 0 h 24"/>
                <a:gd name="T179" fmla="*/ 93 w 93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" h="24">
                  <a:moveTo>
                    <a:pt x="16" y="22"/>
                  </a:moveTo>
                  <a:lnTo>
                    <a:pt x="35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41" y="0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49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8"/>
                  </a:lnTo>
                  <a:lnTo>
                    <a:pt x="62" y="18"/>
                  </a:lnTo>
                  <a:lnTo>
                    <a:pt x="65" y="17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7" y="3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8" y="1"/>
                  </a:lnTo>
                  <a:lnTo>
                    <a:pt x="81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81" y="13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3" y="15"/>
                  </a:lnTo>
                  <a:lnTo>
                    <a:pt x="71" y="16"/>
                  </a:lnTo>
                  <a:lnTo>
                    <a:pt x="70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5" y="18"/>
                  </a:lnTo>
                  <a:lnTo>
                    <a:pt x="63" y="20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9" y="20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87" y="23"/>
                  </a:lnTo>
                  <a:lnTo>
                    <a:pt x="51" y="23"/>
                  </a:lnTo>
                  <a:lnTo>
                    <a:pt x="49" y="23"/>
                  </a:lnTo>
                  <a:lnTo>
                    <a:pt x="16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5" name="Freeform 213"/>
            <p:cNvSpPr>
              <a:spLocks/>
            </p:cNvSpPr>
            <p:nvPr/>
          </p:nvSpPr>
          <p:spPr bwMode="auto">
            <a:xfrm>
              <a:off x="1006" y="2851"/>
              <a:ext cx="95" cy="25"/>
            </a:xfrm>
            <a:custGeom>
              <a:avLst/>
              <a:gdLst>
                <a:gd name="T0" fmla="*/ 35 w 95"/>
                <a:gd name="T1" fmla="*/ 0 h 25"/>
                <a:gd name="T2" fmla="*/ 45 w 95"/>
                <a:gd name="T3" fmla="*/ 16 h 25"/>
                <a:gd name="T4" fmla="*/ 35 w 95"/>
                <a:gd name="T5" fmla="*/ 18 h 25"/>
                <a:gd name="T6" fmla="*/ 27 w 95"/>
                <a:gd name="T7" fmla="*/ 24 h 25"/>
                <a:gd name="T8" fmla="*/ 0 w 95"/>
                <a:gd name="T9" fmla="*/ 18 h 25"/>
                <a:gd name="T10" fmla="*/ 32 w 95"/>
                <a:gd name="T11" fmla="*/ 0 h 25"/>
                <a:gd name="T12" fmla="*/ 5 w 95"/>
                <a:gd name="T13" fmla="*/ 16 h 25"/>
                <a:gd name="T14" fmla="*/ 27 w 95"/>
                <a:gd name="T15" fmla="*/ 3 h 25"/>
                <a:gd name="T16" fmla="*/ 49 w 95"/>
                <a:gd name="T17" fmla="*/ 11 h 25"/>
                <a:gd name="T18" fmla="*/ 51 w 95"/>
                <a:gd name="T19" fmla="*/ 8 h 25"/>
                <a:gd name="T20" fmla="*/ 53 w 95"/>
                <a:gd name="T21" fmla="*/ 6 h 25"/>
                <a:gd name="T22" fmla="*/ 56 w 95"/>
                <a:gd name="T23" fmla="*/ 3 h 25"/>
                <a:gd name="T24" fmla="*/ 61 w 95"/>
                <a:gd name="T25" fmla="*/ 2 h 25"/>
                <a:gd name="T26" fmla="*/ 69 w 95"/>
                <a:gd name="T27" fmla="*/ 0 h 25"/>
                <a:gd name="T28" fmla="*/ 75 w 95"/>
                <a:gd name="T29" fmla="*/ 0 h 25"/>
                <a:gd name="T30" fmla="*/ 81 w 95"/>
                <a:gd name="T31" fmla="*/ 2 h 25"/>
                <a:gd name="T32" fmla="*/ 86 w 95"/>
                <a:gd name="T33" fmla="*/ 3 h 25"/>
                <a:gd name="T34" fmla="*/ 89 w 95"/>
                <a:gd name="T35" fmla="*/ 6 h 25"/>
                <a:gd name="T36" fmla="*/ 92 w 95"/>
                <a:gd name="T37" fmla="*/ 8 h 25"/>
                <a:gd name="T38" fmla="*/ 94 w 95"/>
                <a:gd name="T39" fmla="*/ 11 h 25"/>
                <a:gd name="T40" fmla="*/ 94 w 95"/>
                <a:gd name="T41" fmla="*/ 14 h 25"/>
                <a:gd name="T42" fmla="*/ 94 w 95"/>
                <a:gd name="T43" fmla="*/ 16 h 25"/>
                <a:gd name="T44" fmla="*/ 91 w 95"/>
                <a:gd name="T45" fmla="*/ 18 h 25"/>
                <a:gd name="T46" fmla="*/ 89 w 95"/>
                <a:gd name="T47" fmla="*/ 19 h 25"/>
                <a:gd name="T48" fmla="*/ 88 w 95"/>
                <a:gd name="T49" fmla="*/ 22 h 25"/>
                <a:gd name="T50" fmla="*/ 84 w 95"/>
                <a:gd name="T51" fmla="*/ 23 h 25"/>
                <a:gd name="T52" fmla="*/ 81 w 95"/>
                <a:gd name="T53" fmla="*/ 24 h 25"/>
                <a:gd name="T54" fmla="*/ 75 w 95"/>
                <a:gd name="T55" fmla="*/ 24 h 25"/>
                <a:gd name="T56" fmla="*/ 70 w 95"/>
                <a:gd name="T57" fmla="*/ 24 h 25"/>
                <a:gd name="T58" fmla="*/ 64 w 95"/>
                <a:gd name="T59" fmla="*/ 24 h 25"/>
                <a:gd name="T60" fmla="*/ 57 w 95"/>
                <a:gd name="T61" fmla="*/ 23 h 25"/>
                <a:gd name="T62" fmla="*/ 54 w 95"/>
                <a:gd name="T63" fmla="*/ 21 h 25"/>
                <a:gd name="T64" fmla="*/ 51 w 95"/>
                <a:gd name="T65" fmla="*/ 17 h 25"/>
                <a:gd name="T66" fmla="*/ 49 w 95"/>
                <a:gd name="T67" fmla="*/ 15 h 25"/>
                <a:gd name="T68" fmla="*/ 59 w 95"/>
                <a:gd name="T69" fmla="*/ 13 h 25"/>
                <a:gd name="T70" fmla="*/ 64 w 95"/>
                <a:gd name="T71" fmla="*/ 21 h 25"/>
                <a:gd name="T72" fmla="*/ 72 w 95"/>
                <a:gd name="T73" fmla="*/ 24 h 25"/>
                <a:gd name="T74" fmla="*/ 75 w 95"/>
                <a:gd name="T75" fmla="*/ 23 h 25"/>
                <a:gd name="T76" fmla="*/ 80 w 95"/>
                <a:gd name="T77" fmla="*/ 22 h 25"/>
                <a:gd name="T78" fmla="*/ 81 w 95"/>
                <a:gd name="T79" fmla="*/ 19 h 25"/>
                <a:gd name="T80" fmla="*/ 83 w 95"/>
                <a:gd name="T81" fmla="*/ 17 h 25"/>
                <a:gd name="T82" fmla="*/ 84 w 95"/>
                <a:gd name="T83" fmla="*/ 15 h 25"/>
                <a:gd name="T84" fmla="*/ 84 w 95"/>
                <a:gd name="T85" fmla="*/ 13 h 25"/>
                <a:gd name="T86" fmla="*/ 83 w 95"/>
                <a:gd name="T87" fmla="*/ 10 h 25"/>
                <a:gd name="T88" fmla="*/ 83 w 95"/>
                <a:gd name="T89" fmla="*/ 7 h 25"/>
                <a:gd name="T90" fmla="*/ 81 w 95"/>
                <a:gd name="T91" fmla="*/ 6 h 25"/>
                <a:gd name="T92" fmla="*/ 78 w 95"/>
                <a:gd name="T93" fmla="*/ 3 h 25"/>
                <a:gd name="T94" fmla="*/ 75 w 95"/>
                <a:gd name="T95" fmla="*/ 2 h 25"/>
                <a:gd name="T96" fmla="*/ 72 w 95"/>
                <a:gd name="T97" fmla="*/ 1 h 25"/>
                <a:gd name="T98" fmla="*/ 69 w 95"/>
                <a:gd name="T99" fmla="*/ 2 h 25"/>
                <a:gd name="T100" fmla="*/ 65 w 95"/>
                <a:gd name="T101" fmla="*/ 3 h 25"/>
                <a:gd name="T102" fmla="*/ 64 w 95"/>
                <a:gd name="T103" fmla="*/ 5 h 25"/>
                <a:gd name="T104" fmla="*/ 61 w 95"/>
                <a:gd name="T105" fmla="*/ 7 h 25"/>
                <a:gd name="T106" fmla="*/ 59 w 95"/>
                <a:gd name="T107" fmla="*/ 9 h 25"/>
                <a:gd name="T108" fmla="*/ 59 w 95"/>
                <a:gd name="T109" fmla="*/ 13 h 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5"/>
                <a:gd name="T166" fmla="*/ 0 h 25"/>
                <a:gd name="T167" fmla="*/ 95 w 95"/>
                <a:gd name="T168" fmla="*/ 25 h 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5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3"/>
                  </a:lnTo>
                  <a:lnTo>
                    <a:pt x="5" y="16"/>
                  </a:lnTo>
                  <a:lnTo>
                    <a:pt x="27" y="16"/>
                  </a:lnTo>
                  <a:lnTo>
                    <a:pt x="27" y="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4" y="1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8" y="1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91" y="7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2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21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4" y="23"/>
                  </a:lnTo>
                  <a:lnTo>
                    <a:pt x="83" y="24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0" y="24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59" y="24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4" y="21"/>
                  </a:lnTo>
                  <a:lnTo>
                    <a:pt x="53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9" y="13"/>
                  </a:lnTo>
                  <a:lnTo>
                    <a:pt x="61" y="17"/>
                  </a:lnTo>
                  <a:lnTo>
                    <a:pt x="64" y="21"/>
                  </a:lnTo>
                  <a:lnTo>
                    <a:pt x="67" y="23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78" y="23"/>
                  </a:lnTo>
                  <a:lnTo>
                    <a:pt x="80" y="22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3" y="10"/>
                  </a:lnTo>
                  <a:lnTo>
                    <a:pt x="83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0" y="5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9" y="2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5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3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6" name="Freeform 214"/>
            <p:cNvSpPr>
              <a:spLocks/>
            </p:cNvSpPr>
            <p:nvPr/>
          </p:nvSpPr>
          <p:spPr bwMode="auto">
            <a:xfrm>
              <a:off x="1009" y="2365"/>
              <a:ext cx="92" cy="26"/>
            </a:xfrm>
            <a:custGeom>
              <a:avLst/>
              <a:gdLst>
                <a:gd name="T0" fmla="*/ 5 w 92"/>
                <a:gd name="T1" fmla="*/ 21 h 26"/>
                <a:gd name="T2" fmla="*/ 14 w 92"/>
                <a:gd name="T3" fmla="*/ 18 h 26"/>
                <a:gd name="T4" fmla="*/ 21 w 92"/>
                <a:gd name="T5" fmla="*/ 15 h 26"/>
                <a:gd name="T6" fmla="*/ 26 w 92"/>
                <a:gd name="T7" fmla="*/ 12 h 26"/>
                <a:gd name="T8" fmla="*/ 29 w 92"/>
                <a:gd name="T9" fmla="*/ 7 h 26"/>
                <a:gd name="T10" fmla="*/ 24 w 92"/>
                <a:gd name="T11" fmla="*/ 4 h 26"/>
                <a:gd name="T12" fmla="*/ 18 w 92"/>
                <a:gd name="T13" fmla="*/ 4 h 26"/>
                <a:gd name="T14" fmla="*/ 8 w 92"/>
                <a:gd name="T15" fmla="*/ 4 h 26"/>
                <a:gd name="T16" fmla="*/ 3 w 92"/>
                <a:gd name="T17" fmla="*/ 6 h 26"/>
                <a:gd name="T18" fmla="*/ 2 w 92"/>
                <a:gd name="T19" fmla="*/ 6 h 26"/>
                <a:gd name="T20" fmla="*/ 5 w 92"/>
                <a:gd name="T21" fmla="*/ 4 h 26"/>
                <a:gd name="T22" fmla="*/ 10 w 92"/>
                <a:gd name="T23" fmla="*/ 1 h 26"/>
                <a:gd name="T24" fmla="*/ 16 w 92"/>
                <a:gd name="T25" fmla="*/ 0 h 26"/>
                <a:gd name="T26" fmla="*/ 24 w 92"/>
                <a:gd name="T27" fmla="*/ 1 h 26"/>
                <a:gd name="T28" fmla="*/ 32 w 92"/>
                <a:gd name="T29" fmla="*/ 1 h 26"/>
                <a:gd name="T30" fmla="*/ 37 w 92"/>
                <a:gd name="T31" fmla="*/ 5 h 26"/>
                <a:gd name="T32" fmla="*/ 37 w 92"/>
                <a:gd name="T33" fmla="*/ 10 h 26"/>
                <a:gd name="T34" fmla="*/ 32 w 92"/>
                <a:gd name="T35" fmla="*/ 12 h 26"/>
                <a:gd name="T36" fmla="*/ 24 w 92"/>
                <a:gd name="T37" fmla="*/ 15 h 26"/>
                <a:gd name="T38" fmla="*/ 18 w 92"/>
                <a:gd name="T39" fmla="*/ 19 h 26"/>
                <a:gd name="T40" fmla="*/ 11 w 92"/>
                <a:gd name="T41" fmla="*/ 21 h 26"/>
                <a:gd name="T42" fmla="*/ 34 w 92"/>
                <a:gd name="T43" fmla="*/ 21 h 26"/>
                <a:gd name="T44" fmla="*/ 38 w 92"/>
                <a:gd name="T45" fmla="*/ 20 h 26"/>
                <a:gd name="T46" fmla="*/ 38 w 92"/>
                <a:gd name="T47" fmla="*/ 24 h 26"/>
                <a:gd name="T48" fmla="*/ 51 w 92"/>
                <a:gd name="T49" fmla="*/ 24 h 26"/>
                <a:gd name="T50" fmla="*/ 61 w 92"/>
                <a:gd name="T51" fmla="*/ 19 h 26"/>
                <a:gd name="T52" fmla="*/ 67 w 92"/>
                <a:gd name="T53" fmla="*/ 17 h 26"/>
                <a:gd name="T54" fmla="*/ 73 w 92"/>
                <a:gd name="T55" fmla="*/ 13 h 26"/>
                <a:gd name="T56" fmla="*/ 77 w 92"/>
                <a:gd name="T57" fmla="*/ 10 h 26"/>
                <a:gd name="T58" fmla="*/ 75 w 92"/>
                <a:gd name="T59" fmla="*/ 5 h 26"/>
                <a:gd name="T60" fmla="*/ 69 w 92"/>
                <a:gd name="T61" fmla="*/ 4 h 26"/>
                <a:gd name="T62" fmla="*/ 62 w 92"/>
                <a:gd name="T63" fmla="*/ 4 h 26"/>
                <a:gd name="T64" fmla="*/ 54 w 92"/>
                <a:gd name="T65" fmla="*/ 5 h 26"/>
                <a:gd name="T66" fmla="*/ 48 w 92"/>
                <a:gd name="T67" fmla="*/ 8 h 26"/>
                <a:gd name="T68" fmla="*/ 51 w 92"/>
                <a:gd name="T69" fmla="*/ 4 h 26"/>
                <a:gd name="T70" fmla="*/ 57 w 92"/>
                <a:gd name="T71" fmla="*/ 1 h 26"/>
                <a:gd name="T72" fmla="*/ 67 w 92"/>
                <a:gd name="T73" fmla="*/ 1 h 26"/>
                <a:gd name="T74" fmla="*/ 75 w 92"/>
                <a:gd name="T75" fmla="*/ 1 h 26"/>
                <a:gd name="T76" fmla="*/ 81 w 92"/>
                <a:gd name="T77" fmla="*/ 4 h 26"/>
                <a:gd name="T78" fmla="*/ 86 w 92"/>
                <a:gd name="T79" fmla="*/ 6 h 26"/>
                <a:gd name="T80" fmla="*/ 83 w 92"/>
                <a:gd name="T81" fmla="*/ 11 h 26"/>
                <a:gd name="T82" fmla="*/ 80 w 92"/>
                <a:gd name="T83" fmla="*/ 14 h 26"/>
                <a:gd name="T84" fmla="*/ 70 w 92"/>
                <a:gd name="T85" fmla="*/ 17 h 26"/>
                <a:gd name="T86" fmla="*/ 64 w 92"/>
                <a:gd name="T87" fmla="*/ 20 h 26"/>
                <a:gd name="T88" fmla="*/ 57 w 92"/>
                <a:gd name="T89" fmla="*/ 21 h 26"/>
                <a:gd name="T90" fmla="*/ 83 w 92"/>
                <a:gd name="T91" fmla="*/ 23 h 26"/>
                <a:gd name="T92" fmla="*/ 91 w 92"/>
                <a:gd name="T93" fmla="*/ 20 h 26"/>
                <a:gd name="T94" fmla="*/ 0 w 92"/>
                <a:gd name="T95" fmla="*/ 24 h 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2"/>
                <a:gd name="T145" fmla="*/ 0 h 26"/>
                <a:gd name="T146" fmla="*/ 92 w 92"/>
                <a:gd name="T147" fmla="*/ 26 h 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2" h="26">
                  <a:moveTo>
                    <a:pt x="0" y="24"/>
                  </a:moveTo>
                  <a:lnTo>
                    <a:pt x="2" y="24"/>
                  </a:lnTo>
                  <a:lnTo>
                    <a:pt x="2" y="23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5" y="10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38" y="24"/>
                  </a:lnTo>
                  <a:lnTo>
                    <a:pt x="0" y="24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3" y="23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61" y="19"/>
                  </a:lnTo>
                  <a:lnTo>
                    <a:pt x="64" y="19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9" y="15"/>
                  </a:lnTo>
                  <a:lnTo>
                    <a:pt x="70" y="15"/>
                  </a:lnTo>
                  <a:lnTo>
                    <a:pt x="72" y="14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7" y="8"/>
                  </a:lnTo>
                  <a:lnTo>
                    <a:pt x="77" y="7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70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80" y="1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3" y="4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8"/>
                  </a:lnTo>
                  <a:lnTo>
                    <a:pt x="85" y="10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1" y="12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7"/>
                  </a:lnTo>
                  <a:lnTo>
                    <a:pt x="69" y="18"/>
                  </a:lnTo>
                  <a:lnTo>
                    <a:pt x="67" y="18"/>
                  </a:lnTo>
                  <a:lnTo>
                    <a:pt x="65" y="19"/>
                  </a:lnTo>
                  <a:lnTo>
                    <a:pt x="64" y="20"/>
                  </a:lnTo>
                  <a:lnTo>
                    <a:pt x="62" y="21"/>
                  </a:lnTo>
                  <a:lnTo>
                    <a:pt x="61" y="21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7" y="23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6" y="21"/>
                  </a:lnTo>
                  <a:lnTo>
                    <a:pt x="88" y="21"/>
                  </a:lnTo>
                  <a:lnTo>
                    <a:pt x="91" y="20"/>
                  </a:lnTo>
                  <a:lnTo>
                    <a:pt x="86" y="25"/>
                  </a:lnTo>
                  <a:lnTo>
                    <a:pt x="49" y="25"/>
                  </a:lnTo>
                  <a:lnTo>
                    <a:pt x="48" y="25"/>
                  </a:lnTo>
                  <a:lnTo>
                    <a:pt x="0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7" name="Freeform 215"/>
            <p:cNvSpPr>
              <a:spLocks/>
            </p:cNvSpPr>
            <p:nvPr/>
          </p:nvSpPr>
          <p:spPr bwMode="auto">
            <a:xfrm>
              <a:off x="515" y="2367"/>
              <a:ext cx="85" cy="24"/>
            </a:xfrm>
            <a:custGeom>
              <a:avLst/>
              <a:gdLst>
                <a:gd name="T0" fmla="*/ 3 w 85"/>
                <a:gd name="T1" fmla="*/ 22 h 24"/>
                <a:gd name="T2" fmla="*/ 8 w 85"/>
                <a:gd name="T3" fmla="*/ 20 h 24"/>
                <a:gd name="T4" fmla="*/ 13 w 85"/>
                <a:gd name="T5" fmla="*/ 17 h 24"/>
                <a:gd name="T6" fmla="*/ 17 w 85"/>
                <a:gd name="T7" fmla="*/ 16 h 24"/>
                <a:gd name="T8" fmla="*/ 21 w 85"/>
                <a:gd name="T9" fmla="*/ 15 h 24"/>
                <a:gd name="T10" fmla="*/ 24 w 85"/>
                <a:gd name="T11" fmla="*/ 14 h 24"/>
                <a:gd name="T12" fmla="*/ 25 w 85"/>
                <a:gd name="T13" fmla="*/ 12 h 24"/>
                <a:gd name="T14" fmla="*/ 27 w 85"/>
                <a:gd name="T15" fmla="*/ 10 h 24"/>
                <a:gd name="T16" fmla="*/ 30 w 85"/>
                <a:gd name="T17" fmla="*/ 8 h 24"/>
                <a:gd name="T18" fmla="*/ 30 w 85"/>
                <a:gd name="T19" fmla="*/ 6 h 24"/>
                <a:gd name="T20" fmla="*/ 27 w 85"/>
                <a:gd name="T21" fmla="*/ 3 h 24"/>
                <a:gd name="T22" fmla="*/ 24 w 85"/>
                <a:gd name="T23" fmla="*/ 2 h 24"/>
                <a:gd name="T24" fmla="*/ 21 w 85"/>
                <a:gd name="T25" fmla="*/ 2 h 24"/>
                <a:gd name="T26" fmla="*/ 16 w 85"/>
                <a:gd name="T27" fmla="*/ 2 h 24"/>
                <a:gd name="T28" fmla="*/ 11 w 85"/>
                <a:gd name="T29" fmla="*/ 2 h 24"/>
                <a:gd name="T30" fmla="*/ 8 w 85"/>
                <a:gd name="T31" fmla="*/ 3 h 24"/>
                <a:gd name="T32" fmla="*/ 6 w 85"/>
                <a:gd name="T33" fmla="*/ 5 h 24"/>
                <a:gd name="T34" fmla="*/ 3 w 85"/>
                <a:gd name="T35" fmla="*/ 7 h 24"/>
                <a:gd name="T36" fmla="*/ 0 w 85"/>
                <a:gd name="T37" fmla="*/ 6 h 24"/>
                <a:gd name="T38" fmla="*/ 3 w 85"/>
                <a:gd name="T39" fmla="*/ 3 h 24"/>
                <a:gd name="T40" fmla="*/ 6 w 85"/>
                <a:gd name="T41" fmla="*/ 2 h 24"/>
                <a:gd name="T42" fmla="*/ 8 w 85"/>
                <a:gd name="T43" fmla="*/ 1 h 24"/>
                <a:gd name="T44" fmla="*/ 11 w 85"/>
                <a:gd name="T45" fmla="*/ 0 h 24"/>
                <a:gd name="T46" fmla="*/ 14 w 85"/>
                <a:gd name="T47" fmla="*/ 0 h 24"/>
                <a:gd name="T48" fmla="*/ 17 w 85"/>
                <a:gd name="T49" fmla="*/ 0 h 24"/>
                <a:gd name="T50" fmla="*/ 22 w 85"/>
                <a:gd name="T51" fmla="*/ 0 h 24"/>
                <a:gd name="T52" fmla="*/ 25 w 85"/>
                <a:gd name="T53" fmla="*/ 0 h 24"/>
                <a:gd name="T54" fmla="*/ 30 w 85"/>
                <a:gd name="T55" fmla="*/ 0 h 24"/>
                <a:gd name="T56" fmla="*/ 33 w 85"/>
                <a:gd name="T57" fmla="*/ 1 h 24"/>
                <a:gd name="T58" fmla="*/ 36 w 85"/>
                <a:gd name="T59" fmla="*/ 2 h 24"/>
                <a:gd name="T60" fmla="*/ 38 w 85"/>
                <a:gd name="T61" fmla="*/ 5 h 24"/>
                <a:gd name="T62" fmla="*/ 38 w 85"/>
                <a:gd name="T63" fmla="*/ 7 h 24"/>
                <a:gd name="T64" fmla="*/ 36 w 85"/>
                <a:gd name="T65" fmla="*/ 9 h 24"/>
                <a:gd name="T66" fmla="*/ 32 w 85"/>
                <a:gd name="T67" fmla="*/ 12 h 24"/>
                <a:gd name="T68" fmla="*/ 29 w 85"/>
                <a:gd name="T69" fmla="*/ 13 h 24"/>
                <a:gd name="T70" fmla="*/ 25 w 85"/>
                <a:gd name="T71" fmla="*/ 14 h 24"/>
                <a:gd name="T72" fmla="*/ 22 w 85"/>
                <a:gd name="T73" fmla="*/ 16 h 24"/>
                <a:gd name="T74" fmla="*/ 19 w 85"/>
                <a:gd name="T75" fmla="*/ 17 h 24"/>
                <a:gd name="T76" fmla="*/ 16 w 85"/>
                <a:gd name="T77" fmla="*/ 18 h 24"/>
                <a:gd name="T78" fmla="*/ 13 w 85"/>
                <a:gd name="T79" fmla="*/ 20 h 24"/>
                <a:gd name="T80" fmla="*/ 10 w 85"/>
                <a:gd name="T81" fmla="*/ 21 h 24"/>
                <a:gd name="T82" fmla="*/ 35 w 85"/>
                <a:gd name="T83" fmla="*/ 21 h 24"/>
                <a:gd name="T84" fmla="*/ 38 w 85"/>
                <a:gd name="T85" fmla="*/ 21 h 24"/>
                <a:gd name="T86" fmla="*/ 40 w 85"/>
                <a:gd name="T87" fmla="*/ 20 h 24"/>
                <a:gd name="T88" fmla="*/ 43 w 85"/>
                <a:gd name="T89" fmla="*/ 18 h 24"/>
                <a:gd name="T90" fmla="*/ 2 w 85"/>
                <a:gd name="T91" fmla="*/ 23 h 24"/>
                <a:gd name="T92" fmla="*/ 57 w 85"/>
                <a:gd name="T93" fmla="*/ 23 h 24"/>
                <a:gd name="T94" fmla="*/ 60 w 85"/>
                <a:gd name="T95" fmla="*/ 23 h 24"/>
                <a:gd name="T96" fmla="*/ 63 w 85"/>
                <a:gd name="T97" fmla="*/ 23 h 24"/>
                <a:gd name="T98" fmla="*/ 67 w 85"/>
                <a:gd name="T99" fmla="*/ 22 h 24"/>
                <a:gd name="T100" fmla="*/ 67 w 85"/>
                <a:gd name="T101" fmla="*/ 3 h 24"/>
                <a:gd name="T102" fmla="*/ 65 w 85"/>
                <a:gd name="T103" fmla="*/ 2 h 24"/>
                <a:gd name="T104" fmla="*/ 60 w 85"/>
                <a:gd name="T105" fmla="*/ 2 h 24"/>
                <a:gd name="T106" fmla="*/ 57 w 85"/>
                <a:gd name="T107" fmla="*/ 3 h 24"/>
                <a:gd name="T108" fmla="*/ 74 w 85"/>
                <a:gd name="T109" fmla="*/ 21 h 24"/>
                <a:gd name="T110" fmla="*/ 74 w 85"/>
                <a:gd name="T111" fmla="*/ 23 h 24"/>
                <a:gd name="T112" fmla="*/ 78 w 85"/>
                <a:gd name="T113" fmla="*/ 23 h 24"/>
                <a:gd name="T114" fmla="*/ 84 w 85"/>
                <a:gd name="T115" fmla="*/ 23 h 24"/>
                <a:gd name="T116" fmla="*/ 0 w 85"/>
                <a:gd name="T117" fmla="*/ 23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"/>
                <a:gd name="T178" fmla="*/ 0 h 24"/>
                <a:gd name="T179" fmla="*/ 85 w 85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" h="24">
                  <a:moveTo>
                    <a:pt x="0" y="23"/>
                  </a:moveTo>
                  <a:lnTo>
                    <a:pt x="3" y="22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0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57" y="23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3" y="23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7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9" y="3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4" y="23"/>
                  </a:lnTo>
                  <a:lnTo>
                    <a:pt x="57" y="23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8" name="Freeform 216"/>
            <p:cNvSpPr>
              <a:spLocks/>
            </p:cNvSpPr>
            <p:nvPr/>
          </p:nvSpPr>
          <p:spPr bwMode="auto">
            <a:xfrm>
              <a:off x="518" y="2851"/>
              <a:ext cx="89" cy="27"/>
            </a:xfrm>
            <a:custGeom>
              <a:avLst/>
              <a:gdLst>
                <a:gd name="T0" fmla="*/ 21 w 89"/>
                <a:gd name="T1" fmla="*/ 11 h 27"/>
                <a:gd name="T2" fmla="*/ 24 w 89"/>
                <a:gd name="T3" fmla="*/ 6 h 27"/>
                <a:gd name="T4" fmla="*/ 19 w 89"/>
                <a:gd name="T5" fmla="*/ 4 h 27"/>
                <a:gd name="T6" fmla="*/ 6 w 89"/>
                <a:gd name="T7" fmla="*/ 4 h 27"/>
                <a:gd name="T8" fmla="*/ 6 w 89"/>
                <a:gd name="T9" fmla="*/ 2 h 27"/>
                <a:gd name="T10" fmla="*/ 22 w 89"/>
                <a:gd name="T11" fmla="*/ 0 h 27"/>
                <a:gd name="T12" fmla="*/ 32 w 89"/>
                <a:gd name="T13" fmla="*/ 2 h 27"/>
                <a:gd name="T14" fmla="*/ 32 w 89"/>
                <a:gd name="T15" fmla="*/ 7 h 27"/>
                <a:gd name="T16" fmla="*/ 29 w 89"/>
                <a:gd name="T17" fmla="*/ 12 h 27"/>
                <a:gd name="T18" fmla="*/ 37 w 89"/>
                <a:gd name="T19" fmla="*/ 19 h 27"/>
                <a:gd name="T20" fmla="*/ 32 w 89"/>
                <a:gd name="T21" fmla="*/ 22 h 27"/>
                <a:gd name="T22" fmla="*/ 24 w 89"/>
                <a:gd name="T23" fmla="*/ 25 h 27"/>
                <a:gd name="T24" fmla="*/ 13 w 89"/>
                <a:gd name="T25" fmla="*/ 25 h 27"/>
                <a:gd name="T26" fmla="*/ 2 w 89"/>
                <a:gd name="T27" fmla="*/ 24 h 27"/>
                <a:gd name="T28" fmla="*/ 3 w 89"/>
                <a:gd name="T29" fmla="*/ 22 h 27"/>
                <a:gd name="T30" fmla="*/ 11 w 89"/>
                <a:gd name="T31" fmla="*/ 24 h 27"/>
                <a:gd name="T32" fmla="*/ 21 w 89"/>
                <a:gd name="T33" fmla="*/ 25 h 27"/>
                <a:gd name="T34" fmla="*/ 27 w 89"/>
                <a:gd name="T35" fmla="*/ 22 h 27"/>
                <a:gd name="T36" fmla="*/ 29 w 89"/>
                <a:gd name="T37" fmla="*/ 18 h 27"/>
                <a:gd name="T38" fmla="*/ 22 w 89"/>
                <a:gd name="T39" fmla="*/ 14 h 27"/>
                <a:gd name="T40" fmla="*/ 13 w 89"/>
                <a:gd name="T41" fmla="*/ 13 h 27"/>
                <a:gd name="T42" fmla="*/ 53 w 89"/>
                <a:gd name="T43" fmla="*/ 25 h 27"/>
                <a:gd name="T44" fmla="*/ 67 w 89"/>
                <a:gd name="T45" fmla="*/ 22 h 27"/>
                <a:gd name="T46" fmla="*/ 75 w 89"/>
                <a:gd name="T47" fmla="*/ 18 h 27"/>
                <a:gd name="T48" fmla="*/ 75 w 89"/>
                <a:gd name="T49" fmla="*/ 15 h 27"/>
                <a:gd name="T50" fmla="*/ 69 w 89"/>
                <a:gd name="T51" fmla="*/ 17 h 27"/>
                <a:gd name="T52" fmla="*/ 61 w 89"/>
                <a:gd name="T53" fmla="*/ 17 h 27"/>
                <a:gd name="T54" fmla="*/ 50 w 89"/>
                <a:gd name="T55" fmla="*/ 14 h 27"/>
                <a:gd name="T56" fmla="*/ 46 w 89"/>
                <a:gd name="T57" fmla="*/ 8 h 27"/>
                <a:gd name="T58" fmla="*/ 50 w 89"/>
                <a:gd name="T59" fmla="*/ 5 h 27"/>
                <a:gd name="T60" fmla="*/ 58 w 89"/>
                <a:gd name="T61" fmla="*/ 1 h 27"/>
                <a:gd name="T62" fmla="*/ 69 w 89"/>
                <a:gd name="T63" fmla="*/ 1 h 27"/>
                <a:gd name="T64" fmla="*/ 77 w 89"/>
                <a:gd name="T65" fmla="*/ 2 h 27"/>
                <a:gd name="T66" fmla="*/ 83 w 89"/>
                <a:gd name="T67" fmla="*/ 6 h 27"/>
                <a:gd name="T68" fmla="*/ 88 w 89"/>
                <a:gd name="T69" fmla="*/ 9 h 27"/>
                <a:gd name="T70" fmla="*/ 86 w 89"/>
                <a:gd name="T71" fmla="*/ 14 h 27"/>
                <a:gd name="T72" fmla="*/ 83 w 89"/>
                <a:gd name="T73" fmla="*/ 19 h 27"/>
                <a:gd name="T74" fmla="*/ 75 w 89"/>
                <a:gd name="T75" fmla="*/ 22 h 27"/>
                <a:gd name="T76" fmla="*/ 64 w 89"/>
                <a:gd name="T77" fmla="*/ 25 h 27"/>
                <a:gd name="T78" fmla="*/ 53 w 89"/>
                <a:gd name="T79" fmla="*/ 25 h 27"/>
                <a:gd name="T80" fmla="*/ 78 w 89"/>
                <a:gd name="T81" fmla="*/ 14 h 27"/>
                <a:gd name="T82" fmla="*/ 78 w 89"/>
                <a:gd name="T83" fmla="*/ 8 h 27"/>
                <a:gd name="T84" fmla="*/ 72 w 89"/>
                <a:gd name="T85" fmla="*/ 2 h 27"/>
                <a:gd name="T86" fmla="*/ 62 w 89"/>
                <a:gd name="T87" fmla="*/ 2 h 27"/>
                <a:gd name="T88" fmla="*/ 56 w 89"/>
                <a:gd name="T89" fmla="*/ 6 h 27"/>
                <a:gd name="T90" fmla="*/ 56 w 89"/>
                <a:gd name="T91" fmla="*/ 11 h 27"/>
                <a:gd name="T92" fmla="*/ 61 w 89"/>
                <a:gd name="T93" fmla="*/ 14 h 27"/>
                <a:gd name="T94" fmla="*/ 70 w 89"/>
                <a:gd name="T95" fmla="*/ 15 h 27"/>
                <a:gd name="T96" fmla="*/ 8 w 89"/>
                <a:gd name="T97" fmla="*/ 13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27"/>
                <a:gd name="T149" fmla="*/ 89 w 8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27">
                  <a:moveTo>
                    <a:pt x="8" y="13"/>
                  </a:moveTo>
                  <a:lnTo>
                    <a:pt x="8" y="13"/>
                  </a:lnTo>
                  <a:lnTo>
                    <a:pt x="16" y="12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3" y="5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2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29" y="12"/>
                  </a:lnTo>
                  <a:lnTo>
                    <a:pt x="34" y="13"/>
                  </a:lnTo>
                  <a:lnTo>
                    <a:pt x="35" y="15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7" y="22"/>
                  </a:lnTo>
                  <a:lnTo>
                    <a:pt x="69" y="21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6" y="17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56" y="17"/>
                  </a:lnTo>
                  <a:lnTo>
                    <a:pt x="53" y="15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48" y="13"/>
                  </a:lnTo>
                  <a:lnTo>
                    <a:pt x="46" y="12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1" y="4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6" y="8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6" y="14"/>
                  </a:lnTo>
                  <a:lnTo>
                    <a:pt x="86" y="15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3" y="19"/>
                  </a:lnTo>
                  <a:lnTo>
                    <a:pt x="82" y="20"/>
                  </a:lnTo>
                  <a:lnTo>
                    <a:pt x="80" y="21"/>
                  </a:lnTo>
                  <a:lnTo>
                    <a:pt x="78" y="21"/>
                  </a:lnTo>
                  <a:lnTo>
                    <a:pt x="75" y="22"/>
                  </a:lnTo>
                  <a:lnTo>
                    <a:pt x="72" y="24"/>
                  </a:lnTo>
                  <a:lnTo>
                    <a:pt x="69" y="24"/>
                  </a:lnTo>
                  <a:lnTo>
                    <a:pt x="67" y="25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56" y="25"/>
                  </a:lnTo>
                  <a:lnTo>
                    <a:pt x="53" y="25"/>
                  </a:lnTo>
                  <a:lnTo>
                    <a:pt x="51" y="26"/>
                  </a:lnTo>
                  <a:lnTo>
                    <a:pt x="50" y="25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9" y="4"/>
                  </a:lnTo>
                  <a:lnTo>
                    <a:pt x="58" y="4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8" y="13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" y="1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49" name="Freeform 217"/>
            <p:cNvSpPr>
              <a:spLocks/>
            </p:cNvSpPr>
            <p:nvPr/>
          </p:nvSpPr>
          <p:spPr bwMode="auto">
            <a:xfrm>
              <a:off x="506" y="3703"/>
              <a:ext cx="88" cy="25"/>
            </a:xfrm>
            <a:custGeom>
              <a:avLst/>
              <a:gdLst>
                <a:gd name="T0" fmla="*/ 0 w 88"/>
                <a:gd name="T1" fmla="*/ 16 h 25"/>
                <a:gd name="T2" fmla="*/ 5 w 88"/>
                <a:gd name="T3" fmla="*/ 14 h 25"/>
                <a:gd name="T4" fmla="*/ 13 w 88"/>
                <a:gd name="T5" fmla="*/ 11 h 25"/>
                <a:gd name="T6" fmla="*/ 6 w 88"/>
                <a:gd name="T7" fmla="*/ 10 h 25"/>
                <a:gd name="T8" fmla="*/ 2 w 88"/>
                <a:gd name="T9" fmla="*/ 8 h 25"/>
                <a:gd name="T10" fmla="*/ 2 w 88"/>
                <a:gd name="T11" fmla="*/ 5 h 25"/>
                <a:gd name="T12" fmla="*/ 6 w 88"/>
                <a:gd name="T13" fmla="*/ 1 h 25"/>
                <a:gd name="T14" fmla="*/ 13 w 88"/>
                <a:gd name="T15" fmla="*/ 0 h 25"/>
                <a:gd name="T16" fmla="*/ 22 w 88"/>
                <a:gd name="T17" fmla="*/ 0 h 25"/>
                <a:gd name="T18" fmla="*/ 30 w 88"/>
                <a:gd name="T19" fmla="*/ 1 h 25"/>
                <a:gd name="T20" fmla="*/ 35 w 88"/>
                <a:gd name="T21" fmla="*/ 5 h 25"/>
                <a:gd name="T22" fmla="*/ 32 w 88"/>
                <a:gd name="T23" fmla="*/ 8 h 25"/>
                <a:gd name="T24" fmla="*/ 24 w 88"/>
                <a:gd name="T25" fmla="*/ 10 h 25"/>
                <a:gd name="T26" fmla="*/ 28 w 88"/>
                <a:gd name="T27" fmla="*/ 11 h 25"/>
                <a:gd name="T28" fmla="*/ 33 w 88"/>
                <a:gd name="T29" fmla="*/ 14 h 25"/>
                <a:gd name="T30" fmla="*/ 36 w 88"/>
                <a:gd name="T31" fmla="*/ 17 h 25"/>
                <a:gd name="T32" fmla="*/ 36 w 88"/>
                <a:gd name="T33" fmla="*/ 21 h 25"/>
                <a:gd name="T34" fmla="*/ 30 w 88"/>
                <a:gd name="T35" fmla="*/ 23 h 25"/>
                <a:gd name="T36" fmla="*/ 21 w 88"/>
                <a:gd name="T37" fmla="*/ 23 h 25"/>
                <a:gd name="T38" fmla="*/ 6 w 88"/>
                <a:gd name="T39" fmla="*/ 23 h 25"/>
                <a:gd name="T40" fmla="*/ 0 w 88"/>
                <a:gd name="T41" fmla="*/ 18 h 25"/>
                <a:gd name="T42" fmla="*/ 8 w 88"/>
                <a:gd name="T43" fmla="*/ 16 h 25"/>
                <a:gd name="T44" fmla="*/ 9 w 88"/>
                <a:gd name="T45" fmla="*/ 21 h 25"/>
                <a:gd name="T46" fmla="*/ 16 w 88"/>
                <a:gd name="T47" fmla="*/ 23 h 25"/>
                <a:gd name="T48" fmla="*/ 25 w 88"/>
                <a:gd name="T49" fmla="*/ 22 h 25"/>
                <a:gd name="T50" fmla="*/ 30 w 88"/>
                <a:gd name="T51" fmla="*/ 18 h 25"/>
                <a:gd name="T52" fmla="*/ 27 w 88"/>
                <a:gd name="T53" fmla="*/ 16 h 25"/>
                <a:gd name="T54" fmla="*/ 17 w 88"/>
                <a:gd name="T55" fmla="*/ 14 h 25"/>
                <a:gd name="T56" fmla="*/ 27 w 88"/>
                <a:gd name="T57" fmla="*/ 8 h 25"/>
                <a:gd name="T58" fmla="*/ 28 w 88"/>
                <a:gd name="T59" fmla="*/ 2 h 25"/>
                <a:gd name="T60" fmla="*/ 22 w 88"/>
                <a:gd name="T61" fmla="*/ 1 h 25"/>
                <a:gd name="T62" fmla="*/ 16 w 88"/>
                <a:gd name="T63" fmla="*/ 1 h 25"/>
                <a:gd name="T64" fmla="*/ 9 w 88"/>
                <a:gd name="T65" fmla="*/ 2 h 25"/>
                <a:gd name="T66" fmla="*/ 9 w 88"/>
                <a:gd name="T67" fmla="*/ 7 h 25"/>
                <a:gd name="T68" fmla="*/ 17 w 88"/>
                <a:gd name="T69" fmla="*/ 9 h 25"/>
                <a:gd name="T70" fmla="*/ 57 w 88"/>
                <a:gd name="T71" fmla="*/ 23 h 25"/>
                <a:gd name="T72" fmla="*/ 68 w 88"/>
                <a:gd name="T73" fmla="*/ 19 h 25"/>
                <a:gd name="T74" fmla="*/ 76 w 88"/>
                <a:gd name="T75" fmla="*/ 16 h 25"/>
                <a:gd name="T76" fmla="*/ 74 w 88"/>
                <a:gd name="T77" fmla="*/ 14 h 25"/>
                <a:gd name="T78" fmla="*/ 68 w 88"/>
                <a:gd name="T79" fmla="*/ 16 h 25"/>
                <a:gd name="T80" fmla="*/ 60 w 88"/>
                <a:gd name="T81" fmla="*/ 16 h 25"/>
                <a:gd name="T82" fmla="*/ 49 w 88"/>
                <a:gd name="T83" fmla="*/ 13 h 25"/>
                <a:gd name="T84" fmla="*/ 47 w 88"/>
                <a:gd name="T85" fmla="*/ 7 h 25"/>
                <a:gd name="T86" fmla="*/ 51 w 88"/>
                <a:gd name="T87" fmla="*/ 2 h 25"/>
                <a:gd name="T88" fmla="*/ 60 w 88"/>
                <a:gd name="T89" fmla="*/ 1 h 25"/>
                <a:gd name="T90" fmla="*/ 71 w 88"/>
                <a:gd name="T91" fmla="*/ 1 h 25"/>
                <a:gd name="T92" fmla="*/ 79 w 88"/>
                <a:gd name="T93" fmla="*/ 2 h 25"/>
                <a:gd name="T94" fmla="*/ 84 w 88"/>
                <a:gd name="T95" fmla="*/ 6 h 25"/>
                <a:gd name="T96" fmla="*/ 87 w 88"/>
                <a:gd name="T97" fmla="*/ 9 h 25"/>
                <a:gd name="T98" fmla="*/ 85 w 88"/>
                <a:gd name="T99" fmla="*/ 14 h 25"/>
                <a:gd name="T100" fmla="*/ 81 w 88"/>
                <a:gd name="T101" fmla="*/ 18 h 25"/>
                <a:gd name="T102" fmla="*/ 71 w 88"/>
                <a:gd name="T103" fmla="*/ 22 h 25"/>
                <a:gd name="T104" fmla="*/ 62 w 88"/>
                <a:gd name="T105" fmla="*/ 24 h 25"/>
                <a:gd name="T106" fmla="*/ 51 w 88"/>
                <a:gd name="T107" fmla="*/ 24 h 25"/>
                <a:gd name="T108" fmla="*/ 78 w 88"/>
                <a:gd name="T109" fmla="*/ 13 h 25"/>
                <a:gd name="T110" fmla="*/ 78 w 88"/>
                <a:gd name="T111" fmla="*/ 7 h 25"/>
                <a:gd name="T112" fmla="*/ 73 w 88"/>
                <a:gd name="T113" fmla="*/ 2 h 25"/>
                <a:gd name="T114" fmla="*/ 60 w 88"/>
                <a:gd name="T115" fmla="*/ 2 h 25"/>
                <a:gd name="T116" fmla="*/ 55 w 88"/>
                <a:gd name="T117" fmla="*/ 6 h 25"/>
                <a:gd name="T118" fmla="*/ 57 w 88"/>
                <a:gd name="T119" fmla="*/ 11 h 25"/>
                <a:gd name="T120" fmla="*/ 65 w 88"/>
                <a:gd name="T121" fmla="*/ 14 h 25"/>
                <a:gd name="T122" fmla="*/ 74 w 88"/>
                <a:gd name="T123" fmla="*/ 14 h 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"/>
                <a:gd name="T187" fmla="*/ 0 h 25"/>
                <a:gd name="T188" fmla="*/ 88 w 88"/>
                <a:gd name="T189" fmla="*/ 25 h 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" h="25">
                  <a:moveTo>
                    <a:pt x="0" y="18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21" y="10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21" y="10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7" y="23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6" y="21"/>
                  </a:lnTo>
                  <a:lnTo>
                    <a:pt x="68" y="19"/>
                  </a:lnTo>
                  <a:lnTo>
                    <a:pt x="71" y="19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6" y="16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70" y="15"/>
                  </a:lnTo>
                  <a:lnTo>
                    <a:pt x="68" y="16"/>
                  </a:lnTo>
                  <a:lnTo>
                    <a:pt x="66" y="16"/>
                  </a:lnTo>
                  <a:lnTo>
                    <a:pt x="65" y="16"/>
                  </a:lnTo>
                  <a:lnTo>
                    <a:pt x="63" y="16"/>
                  </a:lnTo>
                  <a:lnTo>
                    <a:pt x="60" y="16"/>
                  </a:lnTo>
                  <a:lnTo>
                    <a:pt x="55" y="15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4" y="6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5" y="14"/>
                  </a:lnTo>
                  <a:lnTo>
                    <a:pt x="85" y="15"/>
                  </a:lnTo>
                  <a:lnTo>
                    <a:pt x="84" y="16"/>
                  </a:lnTo>
                  <a:lnTo>
                    <a:pt x="82" y="17"/>
                  </a:lnTo>
                  <a:lnTo>
                    <a:pt x="81" y="18"/>
                  </a:lnTo>
                  <a:lnTo>
                    <a:pt x="79" y="19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8" y="22"/>
                  </a:lnTo>
                  <a:lnTo>
                    <a:pt x="66" y="23"/>
                  </a:lnTo>
                  <a:lnTo>
                    <a:pt x="63" y="24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5" y="24"/>
                  </a:lnTo>
                  <a:lnTo>
                    <a:pt x="52" y="24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8" y="13"/>
                  </a:lnTo>
                  <a:lnTo>
                    <a:pt x="78" y="11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7" y="11"/>
                  </a:lnTo>
                  <a:lnTo>
                    <a:pt x="59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0" y="18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0" name="Freeform 218"/>
            <p:cNvSpPr>
              <a:spLocks/>
            </p:cNvSpPr>
            <p:nvPr/>
          </p:nvSpPr>
          <p:spPr bwMode="auto">
            <a:xfrm>
              <a:off x="515" y="3290"/>
              <a:ext cx="89" cy="26"/>
            </a:xfrm>
            <a:custGeom>
              <a:avLst/>
              <a:gdLst>
                <a:gd name="T0" fmla="*/ 31 w 89"/>
                <a:gd name="T1" fmla="*/ 17 h 26"/>
                <a:gd name="T2" fmla="*/ 30 w 89"/>
                <a:gd name="T3" fmla="*/ 14 h 26"/>
                <a:gd name="T4" fmla="*/ 27 w 89"/>
                <a:gd name="T5" fmla="*/ 13 h 26"/>
                <a:gd name="T6" fmla="*/ 24 w 89"/>
                <a:gd name="T7" fmla="*/ 12 h 26"/>
                <a:gd name="T8" fmla="*/ 20 w 89"/>
                <a:gd name="T9" fmla="*/ 11 h 26"/>
                <a:gd name="T10" fmla="*/ 16 w 89"/>
                <a:gd name="T11" fmla="*/ 10 h 26"/>
                <a:gd name="T12" fmla="*/ 9 w 89"/>
                <a:gd name="T13" fmla="*/ 10 h 26"/>
                <a:gd name="T14" fmla="*/ 3 w 89"/>
                <a:gd name="T15" fmla="*/ 10 h 26"/>
                <a:gd name="T16" fmla="*/ 14 w 89"/>
                <a:gd name="T17" fmla="*/ 0 h 26"/>
                <a:gd name="T18" fmla="*/ 35 w 89"/>
                <a:gd name="T19" fmla="*/ 0 h 26"/>
                <a:gd name="T20" fmla="*/ 38 w 89"/>
                <a:gd name="T21" fmla="*/ 0 h 26"/>
                <a:gd name="T22" fmla="*/ 36 w 89"/>
                <a:gd name="T23" fmla="*/ 2 h 26"/>
                <a:gd name="T24" fmla="*/ 35 w 89"/>
                <a:gd name="T25" fmla="*/ 4 h 26"/>
                <a:gd name="T26" fmla="*/ 9 w 89"/>
                <a:gd name="T27" fmla="*/ 6 h 26"/>
                <a:gd name="T28" fmla="*/ 17 w 89"/>
                <a:gd name="T29" fmla="*/ 6 h 26"/>
                <a:gd name="T30" fmla="*/ 22 w 89"/>
                <a:gd name="T31" fmla="*/ 7 h 26"/>
                <a:gd name="T32" fmla="*/ 25 w 89"/>
                <a:gd name="T33" fmla="*/ 8 h 26"/>
                <a:gd name="T34" fmla="*/ 30 w 89"/>
                <a:gd name="T35" fmla="*/ 10 h 26"/>
                <a:gd name="T36" fmla="*/ 35 w 89"/>
                <a:gd name="T37" fmla="*/ 11 h 26"/>
                <a:gd name="T38" fmla="*/ 36 w 89"/>
                <a:gd name="T39" fmla="*/ 12 h 26"/>
                <a:gd name="T40" fmla="*/ 38 w 89"/>
                <a:gd name="T41" fmla="*/ 14 h 26"/>
                <a:gd name="T42" fmla="*/ 38 w 89"/>
                <a:gd name="T43" fmla="*/ 17 h 26"/>
                <a:gd name="T44" fmla="*/ 38 w 89"/>
                <a:gd name="T45" fmla="*/ 19 h 26"/>
                <a:gd name="T46" fmla="*/ 35 w 89"/>
                <a:gd name="T47" fmla="*/ 21 h 26"/>
                <a:gd name="T48" fmla="*/ 30 w 89"/>
                <a:gd name="T49" fmla="*/ 23 h 26"/>
                <a:gd name="T50" fmla="*/ 24 w 89"/>
                <a:gd name="T51" fmla="*/ 24 h 26"/>
                <a:gd name="T52" fmla="*/ 19 w 89"/>
                <a:gd name="T53" fmla="*/ 24 h 26"/>
                <a:gd name="T54" fmla="*/ 13 w 89"/>
                <a:gd name="T55" fmla="*/ 24 h 26"/>
                <a:gd name="T56" fmla="*/ 8 w 89"/>
                <a:gd name="T57" fmla="*/ 24 h 26"/>
                <a:gd name="T58" fmla="*/ 5 w 89"/>
                <a:gd name="T59" fmla="*/ 24 h 26"/>
                <a:gd name="T60" fmla="*/ 2 w 89"/>
                <a:gd name="T61" fmla="*/ 23 h 26"/>
                <a:gd name="T62" fmla="*/ 0 w 89"/>
                <a:gd name="T63" fmla="*/ 21 h 26"/>
                <a:gd name="T64" fmla="*/ 5 w 89"/>
                <a:gd name="T65" fmla="*/ 21 h 26"/>
                <a:gd name="T66" fmla="*/ 8 w 89"/>
                <a:gd name="T67" fmla="*/ 21 h 26"/>
                <a:gd name="T68" fmla="*/ 9 w 89"/>
                <a:gd name="T69" fmla="*/ 23 h 26"/>
                <a:gd name="T70" fmla="*/ 13 w 89"/>
                <a:gd name="T71" fmla="*/ 23 h 26"/>
                <a:gd name="T72" fmla="*/ 16 w 89"/>
                <a:gd name="T73" fmla="*/ 23 h 26"/>
                <a:gd name="T74" fmla="*/ 19 w 89"/>
                <a:gd name="T75" fmla="*/ 23 h 26"/>
                <a:gd name="T76" fmla="*/ 24 w 89"/>
                <a:gd name="T77" fmla="*/ 23 h 26"/>
                <a:gd name="T78" fmla="*/ 27 w 89"/>
                <a:gd name="T79" fmla="*/ 21 h 26"/>
                <a:gd name="T80" fmla="*/ 30 w 89"/>
                <a:gd name="T81" fmla="*/ 20 h 26"/>
                <a:gd name="T82" fmla="*/ 31 w 89"/>
                <a:gd name="T83" fmla="*/ 17 h 26"/>
                <a:gd name="T84" fmla="*/ 82 w 89"/>
                <a:gd name="T85" fmla="*/ 4 h 26"/>
                <a:gd name="T86" fmla="*/ 57 w 89"/>
                <a:gd name="T87" fmla="*/ 4 h 26"/>
                <a:gd name="T88" fmla="*/ 53 w 89"/>
                <a:gd name="T89" fmla="*/ 4 h 26"/>
                <a:gd name="T90" fmla="*/ 50 w 89"/>
                <a:gd name="T91" fmla="*/ 5 h 26"/>
                <a:gd name="T92" fmla="*/ 49 w 89"/>
                <a:gd name="T93" fmla="*/ 6 h 26"/>
                <a:gd name="T94" fmla="*/ 47 w 89"/>
                <a:gd name="T95" fmla="*/ 5 h 26"/>
                <a:gd name="T96" fmla="*/ 50 w 89"/>
                <a:gd name="T97" fmla="*/ 4 h 26"/>
                <a:gd name="T98" fmla="*/ 52 w 89"/>
                <a:gd name="T99" fmla="*/ 1 h 26"/>
                <a:gd name="T100" fmla="*/ 88 w 89"/>
                <a:gd name="T101" fmla="*/ 1 h 26"/>
                <a:gd name="T102" fmla="*/ 61 w 89"/>
                <a:gd name="T103" fmla="*/ 25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26"/>
                <a:gd name="T158" fmla="*/ 89 w 89"/>
                <a:gd name="T159" fmla="*/ 26 h 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26">
                  <a:moveTo>
                    <a:pt x="31" y="17"/>
                  </a:moveTo>
                  <a:lnTo>
                    <a:pt x="31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14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14" y="2"/>
                  </a:lnTo>
                  <a:lnTo>
                    <a:pt x="9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5" y="21"/>
                  </a:lnTo>
                  <a:lnTo>
                    <a:pt x="31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61" y="25"/>
                  </a:lnTo>
                  <a:lnTo>
                    <a:pt x="82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88" y="1"/>
                  </a:lnTo>
                  <a:lnTo>
                    <a:pt x="69" y="25"/>
                  </a:lnTo>
                  <a:lnTo>
                    <a:pt x="61" y="25"/>
                  </a:lnTo>
                  <a:lnTo>
                    <a:pt x="31" y="1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1" name="Freeform 219"/>
            <p:cNvSpPr>
              <a:spLocks/>
            </p:cNvSpPr>
            <p:nvPr/>
          </p:nvSpPr>
          <p:spPr bwMode="auto">
            <a:xfrm>
              <a:off x="4784" y="3057"/>
              <a:ext cx="134" cy="86"/>
            </a:xfrm>
            <a:custGeom>
              <a:avLst/>
              <a:gdLst>
                <a:gd name="T0" fmla="*/ 10 w 134"/>
                <a:gd name="T1" fmla="*/ 6 h 86"/>
                <a:gd name="T2" fmla="*/ 7 w 134"/>
                <a:gd name="T3" fmla="*/ 3 h 86"/>
                <a:gd name="T4" fmla="*/ 2 w 134"/>
                <a:gd name="T5" fmla="*/ 0 h 86"/>
                <a:gd name="T6" fmla="*/ 34 w 134"/>
                <a:gd name="T7" fmla="*/ 3 h 86"/>
                <a:gd name="T8" fmla="*/ 30 w 134"/>
                <a:gd name="T9" fmla="*/ 6 h 86"/>
                <a:gd name="T10" fmla="*/ 54 w 134"/>
                <a:gd name="T11" fmla="*/ 29 h 86"/>
                <a:gd name="T12" fmla="*/ 54 w 134"/>
                <a:gd name="T13" fmla="*/ 6 h 86"/>
                <a:gd name="T14" fmla="*/ 48 w 134"/>
                <a:gd name="T15" fmla="*/ 3 h 86"/>
                <a:gd name="T16" fmla="*/ 80 w 134"/>
                <a:gd name="T17" fmla="*/ 3 h 86"/>
                <a:gd name="T18" fmla="*/ 74 w 134"/>
                <a:gd name="T19" fmla="*/ 3 h 86"/>
                <a:gd name="T20" fmla="*/ 72 w 134"/>
                <a:gd name="T21" fmla="*/ 9 h 86"/>
                <a:gd name="T22" fmla="*/ 71 w 134"/>
                <a:gd name="T23" fmla="*/ 62 h 86"/>
                <a:gd name="T24" fmla="*/ 76 w 134"/>
                <a:gd name="T25" fmla="*/ 64 h 86"/>
                <a:gd name="T26" fmla="*/ 41 w 134"/>
                <a:gd name="T27" fmla="*/ 66 h 86"/>
                <a:gd name="T28" fmla="*/ 49 w 134"/>
                <a:gd name="T29" fmla="*/ 63 h 86"/>
                <a:gd name="T30" fmla="*/ 53 w 134"/>
                <a:gd name="T31" fmla="*/ 57 h 86"/>
                <a:gd name="T32" fmla="*/ 26 w 134"/>
                <a:gd name="T33" fmla="*/ 59 h 86"/>
                <a:gd name="T34" fmla="*/ 30 w 134"/>
                <a:gd name="T35" fmla="*/ 63 h 86"/>
                <a:gd name="T36" fmla="*/ 36 w 134"/>
                <a:gd name="T37" fmla="*/ 66 h 86"/>
                <a:gd name="T38" fmla="*/ 5 w 134"/>
                <a:gd name="T39" fmla="*/ 63 h 86"/>
                <a:gd name="T40" fmla="*/ 8 w 134"/>
                <a:gd name="T41" fmla="*/ 59 h 86"/>
                <a:gd name="T42" fmla="*/ 133 w 134"/>
                <a:gd name="T43" fmla="*/ 22 h 86"/>
                <a:gd name="T44" fmla="*/ 126 w 134"/>
                <a:gd name="T45" fmla="*/ 29 h 86"/>
                <a:gd name="T46" fmla="*/ 128 w 134"/>
                <a:gd name="T47" fmla="*/ 35 h 86"/>
                <a:gd name="T48" fmla="*/ 128 w 134"/>
                <a:gd name="T49" fmla="*/ 41 h 86"/>
                <a:gd name="T50" fmla="*/ 123 w 134"/>
                <a:gd name="T51" fmla="*/ 47 h 86"/>
                <a:gd name="T52" fmla="*/ 117 w 134"/>
                <a:gd name="T53" fmla="*/ 50 h 86"/>
                <a:gd name="T54" fmla="*/ 110 w 134"/>
                <a:gd name="T55" fmla="*/ 51 h 86"/>
                <a:gd name="T56" fmla="*/ 102 w 134"/>
                <a:gd name="T57" fmla="*/ 51 h 86"/>
                <a:gd name="T58" fmla="*/ 97 w 134"/>
                <a:gd name="T59" fmla="*/ 56 h 86"/>
                <a:gd name="T60" fmla="*/ 99 w 134"/>
                <a:gd name="T61" fmla="*/ 60 h 86"/>
                <a:gd name="T62" fmla="*/ 105 w 134"/>
                <a:gd name="T63" fmla="*/ 62 h 86"/>
                <a:gd name="T64" fmla="*/ 115 w 134"/>
                <a:gd name="T65" fmla="*/ 62 h 86"/>
                <a:gd name="T66" fmla="*/ 123 w 134"/>
                <a:gd name="T67" fmla="*/ 62 h 86"/>
                <a:gd name="T68" fmla="*/ 130 w 134"/>
                <a:gd name="T69" fmla="*/ 66 h 86"/>
                <a:gd name="T70" fmla="*/ 131 w 134"/>
                <a:gd name="T71" fmla="*/ 75 h 86"/>
                <a:gd name="T72" fmla="*/ 120 w 134"/>
                <a:gd name="T73" fmla="*/ 84 h 86"/>
                <a:gd name="T74" fmla="*/ 94 w 134"/>
                <a:gd name="T75" fmla="*/ 85 h 86"/>
                <a:gd name="T76" fmla="*/ 82 w 134"/>
                <a:gd name="T77" fmla="*/ 75 h 86"/>
                <a:gd name="T78" fmla="*/ 89 w 134"/>
                <a:gd name="T79" fmla="*/ 70 h 86"/>
                <a:gd name="T80" fmla="*/ 87 w 134"/>
                <a:gd name="T81" fmla="*/ 67 h 86"/>
                <a:gd name="T82" fmla="*/ 84 w 134"/>
                <a:gd name="T83" fmla="*/ 64 h 86"/>
                <a:gd name="T84" fmla="*/ 85 w 134"/>
                <a:gd name="T85" fmla="*/ 59 h 86"/>
                <a:gd name="T86" fmla="*/ 92 w 134"/>
                <a:gd name="T87" fmla="*/ 53 h 86"/>
                <a:gd name="T88" fmla="*/ 87 w 134"/>
                <a:gd name="T89" fmla="*/ 45 h 86"/>
                <a:gd name="T90" fmla="*/ 85 w 134"/>
                <a:gd name="T91" fmla="*/ 31 h 86"/>
                <a:gd name="T92" fmla="*/ 92 w 134"/>
                <a:gd name="T93" fmla="*/ 23 h 86"/>
                <a:gd name="T94" fmla="*/ 102 w 134"/>
                <a:gd name="T95" fmla="*/ 21 h 86"/>
                <a:gd name="T96" fmla="*/ 113 w 134"/>
                <a:gd name="T97" fmla="*/ 21 h 86"/>
                <a:gd name="T98" fmla="*/ 105 w 134"/>
                <a:gd name="T99" fmla="*/ 23 h 86"/>
                <a:gd name="T100" fmla="*/ 100 w 134"/>
                <a:gd name="T101" fmla="*/ 29 h 86"/>
                <a:gd name="T102" fmla="*/ 100 w 134"/>
                <a:gd name="T103" fmla="*/ 41 h 86"/>
                <a:gd name="T104" fmla="*/ 102 w 134"/>
                <a:gd name="T105" fmla="*/ 48 h 86"/>
                <a:gd name="T106" fmla="*/ 110 w 134"/>
                <a:gd name="T107" fmla="*/ 48 h 86"/>
                <a:gd name="T108" fmla="*/ 113 w 134"/>
                <a:gd name="T109" fmla="*/ 41 h 86"/>
                <a:gd name="T110" fmla="*/ 112 w 134"/>
                <a:gd name="T111" fmla="*/ 26 h 86"/>
                <a:gd name="T112" fmla="*/ 95 w 134"/>
                <a:gd name="T113" fmla="*/ 72 h 86"/>
                <a:gd name="T114" fmla="*/ 92 w 134"/>
                <a:gd name="T115" fmla="*/ 78 h 86"/>
                <a:gd name="T116" fmla="*/ 99 w 134"/>
                <a:gd name="T117" fmla="*/ 82 h 86"/>
                <a:gd name="T118" fmla="*/ 113 w 134"/>
                <a:gd name="T119" fmla="*/ 82 h 86"/>
                <a:gd name="T120" fmla="*/ 122 w 134"/>
                <a:gd name="T121" fmla="*/ 75 h 86"/>
                <a:gd name="T122" fmla="*/ 120 w 134"/>
                <a:gd name="T123" fmla="*/ 70 h 86"/>
                <a:gd name="T124" fmla="*/ 11 w 134"/>
                <a:gd name="T125" fmla="*/ 12 h 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"/>
                <a:gd name="T190" fmla="*/ 0 h 86"/>
                <a:gd name="T191" fmla="*/ 134 w 134"/>
                <a:gd name="T192" fmla="*/ 86 h 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" h="86">
                  <a:moveTo>
                    <a:pt x="11" y="12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8" y="29"/>
                  </a:lnTo>
                  <a:lnTo>
                    <a:pt x="54" y="29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3" y="4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80" y="0"/>
                  </a:lnTo>
                  <a:lnTo>
                    <a:pt x="80" y="3"/>
                  </a:lnTo>
                  <a:lnTo>
                    <a:pt x="79" y="3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9"/>
                  </a:lnTo>
                  <a:lnTo>
                    <a:pt x="69" y="56"/>
                  </a:lnTo>
                  <a:lnTo>
                    <a:pt x="69" y="59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2" y="63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79" y="66"/>
                  </a:lnTo>
                  <a:lnTo>
                    <a:pt x="41" y="66"/>
                  </a:lnTo>
                  <a:lnTo>
                    <a:pt x="41" y="64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1" y="62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3" y="35"/>
                  </a:lnTo>
                  <a:lnTo>
                    <a:pt x="26" y="35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4"/>
                  </a:lnTo>
                  <a:lnTo>
                    <a:pt x="33" y="64"/>
                  </a:lnTo>
                  <a:lnTo>
                    <a:pt x="36" y="64"/>
                  </a:lnTo>
                  <a:lnTo>
                    <a:pt x="36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5" y="63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1" y="12"/>
                  </a:lnTo>
                  <a:lnTo>
                    <a:pt x="118" y="22"/>
                  </a:lnTo>
                  <a:lnTo>
                    <a:pt x="133" y="22"/>
                  </a:lnTo>
                  <a:lnTo>
                    <a:pt x="133" y="26"/>
                  </a:lnTo>
                  <a:lnTo>
                    <a:pt x="123" y="26"/>
                  </a:lnTo>
                  <a:lnTo>
                    <a:pt x="125" y="28"/>
                  </a:lnTo>
                  <a:lnTo>
                    <a:pt x="126" y="29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8" y="37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6" y="43"/>
                  </a:lnTo>
                  <a:lnTo>
                    <a:pt x="126" y="44"/>
                  </a:lnTo>
                  <a:lnTo>
                    <a:pt x="125" y="45"/>
                  </a:lnTo>
                  <a:lnTo>
                    <a:pt x="123" y="47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5" y="51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0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99" y="53"/>
                  </a:lnTo>
                  <a:lnTo>
                    <a:pt x="97" y="54"/>
                  </a:lnTo>
                  <a:lnTo>
                    <a:pt x="97" y="56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7" y="60"/>
                  </a:lnTo>
                  <a:lnTo>
                    <a:pt x="99" y="60"/>
                  </a:lnTo>
                  <a:lnTo>
                    <a:pt x="100" y="60"/>
                  </a:lnTo>
                  <a:lnTo>
                    <a:pt x="102" y="62"/>
                  </a:lnTo>
                  <a:lnTo>
                    <a:pt x="103" y="62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5" y="62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6" y="64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31" y="70"/>
                  </a:lnTo>
                  <a:lnTo>
                    <a:pt x="131" y="75"/>
                  </a:lnTo>
                  <a:lnTo>
                    <a:pt x="130" y="78"/>
                  </a:lnTo>
                  <a:lnTo>
                    <a:pt x="128" y="81"/>
                  </a:lnTo>
                  <a:lnTo>
                    <a:pt x="123" y="82"/>
                  </a:lnTo>
                  <a:lnTo>
                    <a:pt x="120" y="84"/>
                  </a:lnTo>
                  <a:lnTo>
                    <a:pt x="115" y="84"/>
                  </a:lnTo>
                  <a:lnTo>
                    <a:pt x="108" y="85"/>
                  </a:lnTo>
                  <a:lnTo>
                    <a:pt x="102" y="85"/>
                  </a:lnTo>
                  <a:lnTo>
                    <a:pt x="94" y="85"/>
                  </a:lnTo>
                  <a:lnTo>
                    <a:pt x="89" y="84"/>
                  </a:lnTo>
                  <a:lnTo>
                    <a:pt x="84" y="81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4" y="73"/>
                  </a:lnTo>
                  <a:lnTo>
                    <a:pt x="85" y="72"/>
                  </a:lnTo>
                  <a:lnTo>
                    <a:pt x="87" y="70"/>
                  </a:lnTo>
                  <a:lnTo>
                    <a:pt x="89" y="70"/>
                  </a:lnTo>
                  <a:lnTo>
                    <a:pt x="90" y="69"/>
                  </a:lnTo>
                  <a:lnTo>
                    <a:pt x="92" y="69"/>
                  </a:lnTo>
                  <a:lnTo>
                    <a:pt x="90" y="69"/>
                  </a:lnTo>
                  <a:lnTo>
                    <a:pt x="87" y="67"/>
                  </a:lnTo>
                  <a:lnTo>
                    <a:pt x="85" y="67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2"/>
                  </a:lnTo>
                  <a:lnTo>
                    <a:pt x="84" y="60"/>
                  </a:lnTo>
                  <a:lnTo>
                    <a:pt x="85" y="59"/>
                  </a:lnTo>
                  <a:lnTo>
                    <a:pt x="87" y="57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2" y="53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0" y="48"/>
                  </a:lnTo>
                  <a:lnTo>
                    <a:pt x="87" y="45"/>
                  </a:lnTo>
                  <a:lnTo>
                    <a:pt x="85" y="41"/>
                  </a:lnTo>
                  <a:lnTo>
                    <a:pt x="84" y="37"/>
                  </a:lnTo>
                  <a:lnTo>
                    <a:pt x="85" y="34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89" y="26"/>
                  </a:lnTo>
                  <a:lnTo>
                    <a:pt x="90" y="25"/>
                  </a:lnTo>
                  <a:lnTo>
                    <a:pt x="92" y="23"/>
                  </a:lnTo>
                  <a:lnTo>
                    <a:pt x="95" y="23"/>
                  </a:lnTo>
                  <a:lnTo>
                    <a:pt x="97" y="22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10" y="21"/>
                  </a:lnTo>
                  <a:lnTo>
                    <a:pt x="113" y="21"/>
                  </a:lnTo>
                  <a:lnTo>
                    <a:pt x="117" y="22"/>
                  </a:lnTo>
                  <a:lnTo>
                    <a:pt x="118" y="22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2" y="26"/>
                  </a:lnTo>
                  <a:lnTo>
                    <a:pt x="100" y="29"/>
                  </a:lnTo>
                  <a:lnTo>
                    <a:pt x="100" y="32"/>
                  </a:lnTo>
                  <a:lnTo>
                    <a:pt x="100" y="35"/>
                  </a:lnTo>
                  <a:lnTo>
                    <a:pt x="100" y="38"/>
                  </a:lnTo>
                  <a:lnTo>
                    <a:pt x="100" y="41"/>
                  </a:lnTo>
                  <a:lnTo>
                    <a:pt x="100" y="44"/>
                  </a:lnTo>
                  <a:lnTo>
                    <a:pt x="100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3" y="48"/>
                  </a:lnTo>
                  <a:lnTo>
                    <a:pt x="105" y="50"/>
                  </a:lnTo>
                  <a:lnTo>
                    <a:pt x="107" y="48"/>
                  </a:lnTo>
                  <a:lnTo>
                    <a:pt x="110" y="48"/>
                  </a:lnTo>
                  <a:lnTo>
                    <a:pt x="112" y="47"/>
                  </a:lnTo>
                  <a:lnTo>
                    <a:pt x="112" y="45"/>
                  </a:lnTo>
                  <a:lnTo>
                    <a:pt x="113" y="44"/>
                  </a:lnTo>
                  <a:lnTo>
                    <a:pt x="113" y="41"/>
                  </a:lnTo>
                  <a:lnTo>
                    <a:pt x="113" y="40"/>
                  </a:lnTo>
                  <a:lnTo>
                    <a:pt x="113" y="37"/>
                  </a:lnTo>
                  <a:lnTo>
                    <a:pt x="113" y="29"/>
                  </a:lnTo>
                  <a:lnTo>
                    <a:pt x="112" y="26"/>
                  </a:lnTo>
                  <a:lnTo>
                    <a:pt x="110" y="23"/>
                  </a:lnTo>
                  <a:lnTo>
                    <a:pt x="107" y="23"/>
                  </a:lnTo>
                  <a:lnTo>
                    <a:pt x="97" y="70"/>
                  </a:lnTo>
                  <a:lnTo>
                    <a:pt x="95" y="72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9"/>
                  </a:lnTo>
                  <a:lnTo>
                    <a:pt x="95" y="81"/>
                  </a:lnTo>
                  <a:lnTo>
                    <a:pt x="97" y="81"/>
                  </a:lnTo>
                  <a:lnTo>
                    <a:pt x="99" y="82"/>
                  </a:lnTo>
                  <a:lnTo>
                    <a:pt x="102" y="82"/>
                  </a:lnTo>
                  <a:lnTo>
                    <a:pt x="103" y="82"/>
                  </a:lnTo>
                  <a:lnTo>
                    <a:pt x="107" y="82"/>
                  </a:lnTo>
                  <a:lnTo>
                    <a:pt x="113" y="82"/>
                  </a:lnTo>
                  <a:lnTo>
                    <a:pt x="117" y="81"/>
                  </a:lnTo>
                  <a:lnTo>
                    <a:pt x="120" y="79"/>
                  </a:lnTo>
                  <a:lnTo>
                    <a:pt x="122" y="76"/>
                  </a:lnTo>
                  <a:lnTo>
                    <a:pt x="122" y="75"/>
                  </a:lnTo>
                  <a:lnTo>
                    <a:pt x="122" y="73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20" y="70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97" y="70"/>
                  </a:lnTo>
                  <a:lnTo>
                    <a:pt x="11" y="1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2" name="Freeform 220"/>
            <p:cNvSpPr>
              <a:spLocks/>
            </p:cNvSpPr>
            <p:nvPr/>
          </p:nvSpPr>
          <p:spPr bwMode="auto">
            <a:xfrm>
              <a:off x="4784" y="2143"/>
              <a:ext cx="123" cy="66"/>
            </a:xfrm>
            <a:custGeom>
              <a:avLst/>
              <a:gdLst>
                <a:gd name="T0" fmla="*/ 41 w 123"/>
                <a:gd name="T1" fmla="*/ 3 h 66"/>
                <a:gd name="T2" fmla="*/ 37 w 123"/>
                <a:gd name="T3" fmla="*/ 3 h 66"/>
                <a:gd name="T4" fmla="*/ 34 w 123"/>
                <a:gd name="T5" fmla="*/ 3 h 66"/>
                <a:gd name="T6" fmla="*/ 31 w 123"/>
                <a:gd name="T7" fmla="*/ 3 h 66"/>
                <a:gd name="T8" fmla="*/ 28 w 123"/>
                <a:gd name="T9" fmla="*/ 3 h 66"/>
                <a:gd name="T10" fmla="*/ 24 w 123"/>
                <a:gd name="T11" fmla="*/ 3 h 66"/>
                <a:gd name="T12" fmla="*/ 23 w 123"/>
                <a:gd name="T13" fmla="*/ 4 h 66"/>
                <a:gd name="T14" fmla="*/ 20 w 123"/>
                <a:gd name="T15" fmla="*/ 4 h 66"/>
                <a:gd name="T16" fmla="*/ 16 w 123"/>
                <a:gd name="T17" fmla="*/ 6 h 66"/>
                <a:gd name="T18" fmla="*/ 13 w 123"/>
                <a:gd name="T19" fmla="*/ 10 h 66"/>
                <a:gd name="T20" fmla="*/ 10 w 123"/>
                <a:gd name="T21" fmla="*/ 13 h 66"/>
                <a:gd name="T22" fmla="*/ 8 w 123"/>
                <a:gd name="T23" fmla="*/ 17 h 66"/>
                <a:gd name="T24" fmla="*/ 5 w 123"/>
                <a:gd name="T25" fmla="*/ 20 h 66"/>
                <a:gd name="T26" fmla="*/ 62 w 123"/>
                <a:gd name="T27" fmla="*/ 0 h 66"/>
                <a:gd name="T28" fmla="*/ 21 w 123"/>
                <a:gd name="T29" fmla="*/ 62 h 66"/>
                <a:gd name="T30" fmla="*/ 29 w 123"/>
                <a:gd name="T31" fmla="*/ 62 h 66"/>
                <a:gd name="T32" fmla="*/ 36 w 123"/>
                <a:gd name="T33" fmla="*/ 62 h 66"/>
                <a:gd name="T34" fmla="*/ 39 w 123"/>
                <a:gd name="T35" fmla="*/ 61 h 66"/>
                <a:gd name="T36" fmla="*/ 44 w 123"/>
                <a:gd name="T37" fmla="*/ 61 h 66"/>
                <a:gd name="T38" fmla="*/ 47 w 123"/>
                <a:gd name="T39" fmla="*/ 59 h 66"/>
                <a:gd name="T40" fmla="*/ 50 w 123"/>
                <a:gd name="T41" fmla="*/ 58 h 66"/>
                <a:gd name="T42" fmla="*/ 57 w 123"/>
                <a:gd name="T43" fmla="*/ 52 h 66"/>
                <a:gd name="T44" fmla="*/ 60 w 123"/>
                <a:gd name="T45" fmla="*/ 42 h 66"/>
                <a:gd name="T46" fmla="*/ 60 w 123"/>
                <a:gd name="T47" fmla="*/ 65 h 66"/>
                <a:gd name="T48" fmla="*/ 0 w 123"/>
                <a:gd name="T49" fmla="*/ 64 h 66"/>
                <a:gd name="T50" fmla="*/ 75 w 123"/>
                <a:gd name="T51" fmla="*/ 28 h 66"/>
                <a:gd name="T52" fmla="*/ 75 w 123"/>
                <a:gd name="T53" fmla="*/ 25 h 66"/>
                <a:gd name="T54" fmla="*/ 72 w 123"/>
                <a:gd name="T55" fmla="*/ 24 h 66"/>
                <a:gd name="T56" fmla="*/ 68 w 123"/>
                <a:gd name="T57" fmla="*/ 24 h 66"/>
                <a:gd name="T58" fmla="*/ 89 w 123"/>
                <a:gd name="T59" fmla="*/ 20 h 66"/>
                <a:gd name="T60" fmla="*/ 91 w 123"/>
                <a:gd name="T61" fmla="*/ 25 h 66"/>
                <a:gd name="T62" fmla="*/ 94 w 123"/>
                <a:gd name="T63" fmla="*/ 23 h 66"/>
                <a:gd name="T64" fmla="*/ 98 w 123"/>
                <a:gd name="T65" fmla="*/ 20 h 66"/>
                <a:gd name="T66" fmla="*/ 102 w 123"/>
                <a:gd name="T67" fmla="*/ 20 h 66"/>
                <a:gd name="T68" fmla="*/ 109 w 123"/>
                <a:gd name="T69" fmla="*/ 20 h 66"/>
                <a:gd name="T70" fmla="*/ 114 w 123"/>
                <a:gd name="T71" fmla="*/ 21 h 66"/>
                <a:gd name="T72" fmla="*/ 117 w 123"/>
                <a:gd name="T73" fmla="*/ 24 h 66"/>
                <a:gd name="T74" fmla="*/ 119 w 123"/>
                <a:gd name="T75" fmla="*/ 30 h 66"/>
                <a:gd name="T76" fmla="*/ 119 w 123"/>
                <a:gd name="T77" fmla="*/ 57 h 66"/>
                <a:gd name="T78" fmla="*/ 119 w 123"/>
                <a:gd name="T79" fmla="*/ 59 h 66"/>
                <a:gd name="T80" fmla="*/ 120 w 123"/>
                <a:gd name="T81" fmla="*/ 61 h 66"/>
                <a:gd name="T82" fmla="*/ 122 w 123"/>
                <a:gd name="T83" fmla="*/ 62 h 66"/>
                <a:gd name="T84" fmla="*/ 98 w 123"/>
                <a:gd name="T85" fmla="*/ 64 h 66"/>
                <a:gd name="T86" fmla="*/ 101 w 123"/>
                <a:gd name="T87" fmla="*/ 62 h 66"/>
                <a:gd name="T88" fmla="*/ 102 w 123"/>
                <a:gd name="T89" fmla="*/ 59 h 66"/>
                <a:gd name="T90" fmla="*/ 104 w 123"/>
                <a:gd name="T91" fmla="*/ 33 h 66"/>
                <a:gd name="T92" fmla="*/ 104 w 123"/>
                <a:gd name="T93" fmla="*/ 30 h 66"/>
                <a:gd name="T94" fmla="*/ 102 w 123"/>
                <a:gd name="T95" fmla="*/ 27 h 66"/>
                <a:gd name="T96" fmla="*/ 101 w 123"/>
                <a:gd name="T97" fmla="*/ 25 h 66"/>
                <a:gd name="T98" fmla="*/ 96 w 123"/>
                <a:gd name="T99" fmla="*/ 25 h 66"/>
                <a:gd name="T100" fmla="*/ 91 w 123"/>
                <a:gd name="T101" fmla="*/ 30 h 66"/>
                <a:gd name="T102" fmla="*/ 89 w 123"/>
                <a:gd name="T103" fmla="*/ 57 h 66"/>
                <a:gd name="T104" fmla="*/ 89 w 123"/>
                <a:gd name="T105" fmla="*/ 59 h 66"/>
                <a:gd name="T106" fmla="*/ 91 w 123"/>
                <a:gd name="T107" fmla="*/ 62 h 66"/>
                <a:gd name="T108" fmla="*/ 94 w 123"/>
                <a:gd name="T109" fmla="*/ 62 h 66"/>
                <a:gd name="T110" fmla="*/ 68 w 123"/>
                <a:gd name="T111" fmla="*/ 65 h 66"/>
                <a:gd name="T112" fmla="*/ 70 w 123"/>
                <a:gd name="T113" fmla="*/ 62 h 66"/>
                <a:gd name="T114" fmla="*/ 73 w 123"/>
                <a:gd name="T115" fmla="*/ 61 h 66"/>
                <a:gd name="T116" fmla="*/ 73 w 123"/>
                <a:gd name="T117" fmla="*/ 58 h 66"/>
                <a:gd name="T118" fmla="*/ 0 w 123"/>
                <a:gd name="T119" fmla="*/ 64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66"/>
                <a:gd name="T182" fmla="*/ 123 w 123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66">
                  <a:moveTo>
                    <a:pt x="0" y="64"/>
                  </a:move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7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9" y="62"/>
                  </a:lnTo>
                  <a:lnTo>
                    <a:pt x="33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2" y="61"/>
                  </a:lnTo>
                  <a:lnTo>
                    <a:pt x="44" y="61"/>
                  </a:lnTo>
                  <a:lnTo>
                    <a:pt x="46" y="61"/>
                  </a:lnTo>
                  <a:lnTo>
                    <a:pt x="47" y="59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7" y="52"/>
                  </a:lnTo>
                  <a:lnTo>
                    <a:pt x="59" y="48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0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89" y="20"/>
                  </a:lnTo>
                  <a:lnTo>
                    <a:pt x="89" y="27"/>
                  </a:lnTo>
                  <a:lnTo>
                    <a:pt x="91" y="25"/>
                  </a:lnTo>
                  <a:lnTo>
                    <a:pt x="93" y="24"/>
                  </a:lnTo>
                  <a:lnTo>
                    <a:pt x="94" y="23"/>
                  </a:lnTo>
                  <a:lnTo>
                    <a:pt x="96" y="21"/>
                  </a:lnTo>
                  <a:lnTo>
                    <a:pt x="98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9" y="20"/>
                  </a:lnTo>
                  <a:lnTo>
                    <a:pt x="111" y="20"/>
                  </a:lnTo>
                  <a:lnTo>
                    <a:pt x="114" y="21"/>
                  </a:lnTo>
                  <a:lnTo>
                    <a:pt x="115" y="23"/>
                  </a:lnTo>
                  <a:lnTo>
                    <a:pt x="117" y="24"/>
                  </a:lnTo>
                  <a:lnTo>
                    <a:pt x="119" y="27"/>
                  </a:lnTo>
                  <a:lnTo>
                    <a:pt x="119" y="30"/>
                  </a:lnTo>
                  <a:lnTo>
                    <a:pt x="119" y="31"/>
                  </a:lnTo>
                  <a:lnTo>
                    <a:pt x="119" y="57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20" y="61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2" y="64"/>
                  </a:lnTo>
                  <a:lnTo>
                    <a:pt x="98" y="64"/>
                  </a:lnTo>
                  <a:lnTo>
                    <a:pt x="98" y="62"/>
                  </a:lnTo>
                  <a:lnTo>
                    <a:pt x="101" y="62"/>
                  </a:lnTo>
                  <a:lnTo>
                    <a:pt x="102" y="61"/>
                  </a:lnTo>
                  <a:lnTo>
                    <a:pt x="102" y="59"/>
                  </a:lnTo>
                  <a:lnTo>
                    <a:pt x="104" y="57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9" y="25"/>
                  </a:lnTo>
                  <a:lnTo>
                    <a:pt x="96" y="25"/>
                  </a:lnTo>
                  <a:lnTo>
                    <a:pt x="94" y="27"/>
                  </a:lnTo>
                  <a:lnTo>
                    <a:pt x="91" y="30"/>
                  </a:lnTo>
                  <a:lnTo>
                    <a:pt x="89" y="31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89" y="59"/>
                  </a:lnTo>
                  <a:lnTo>
                    <a:pt x="89" y="61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68" y="65"/>
                  </a:lnTo>
                  <a:lnTo>
                    <a:pt x="68" y="62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3" y="58"/>
                  </a:lnTo>
                  <a:lnTo>
                    <a:pt x="75" y="30"/>
                  </a:lnTo>
                  <a:lnTo>
                    <a:pt x="0" y="6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3" name="Freeform 221"/>
            <p:cNvSpPr>
              <a:spLocks/>
            </p:cNvSpPr>
            <p:nvPr/>
          </p:nvSpPr>
          <p:spPr bwMode="auto">
            <a:xfrm>
              <a:off x="4787" y="2596"/>
              <a:ext cx="127" cy="66"/>
            </a:xfrm>
            <a:custGeom>
              <a:avLst/>
              <a:gdLst>
                <a:gd name="T0" fmla="*/ 5 w 127"/>
                <a:gd name="T1" fmla="*/ 16 h 66"/>
                <a:gd name="T2" fmla="*/ 16 w 127"/>
                <a:gd name="T3" fmla="*/ 6 h 66"/>
                <a:gd name="T4" fmla="*/ 33 w 127"/>
                <a:gd name="T5" fmla="*/ 0 h 66"/>
                <a:gd name="T6" fmla="*/ 46 w 127"/>
                <a:gd name="T7" fmla="*/ 1 h 66"/>
                <a:gd name="T8" fmla="*/ 54 w 127"/>
                <a:gd name="T9" fmla="*/ 3 h 66"/>
                <a:gd name="T10" fmla="*/ 61 w 127"/>
                <a:gd name="T11" fmla="*/ 3 h 66"/>
                <a:gd name="T12" fmla="*/ 65 w 127"/>
                <a:gd name="T13" fmla="*/ 0 h 66"/>
                <a:gd name="T14" fmla="*/ 61 w 127"/>
                <a:gd name="T15" fmla="*/ 17 h 66"/>
                <a:gd name="T16" fmla="*/ 52 w 127"/>
                <a:gd name="T17" fmla="*/ 8 h 66"/>
                <a:gd name="T18" fmla="*/ 44 w 127"/>
                <a:gd name="T19" fmla="*/ 4 h 66"/>
                <a:gd name="T20" fmla="*/ 31 w 127"/>
                <a:gd name="T21" fmla="*/ 4 h 66"/>
                <a:gd name="T22" fmla="*/ 23 w 127"/>
                <a:gd name="T23" fmla="*/ 13 h 66"/>
                <a:gd name="T24" fmla="*/ 20 w 127"/>
                <a:gd name="T25" fmla="*/ 21 h 66"/>
                <a:gd name="T26" fmla="*/ 20 w 127"/>
                <a:gd name="T27" fmla="*/ 30 h 66"/>
                <a:gd name="T28" fmla="*/ 20 w 127"/>
                <a:gd name="T29" fmla="*/ 42 h 66"/>
                <a:gd name="T30" fmla="*/ 21 w 127"/>
                <a:gd name="T31" fmla="*/ 52 h 66"/>
                <a:gd name="T32" fmla="*/ 33 w 127"/>
                <a:gd name="T33" fmla="*/ 62 h 66"/>
                <a:gd name="T34" fmla="*/ 46 w 127"/>
                <a:gd name="T35" fmla="*/ 61 h 66"/>
                <a:gd name="T36" fmla="*/ 54 w 127"/>
                <a:gd name="T37" fmla="*/ 58 h 66"/>
                <a:gd name="T38" fmla="*/ 62 w 127"/>
                <a:gd name="T39" fmla="*/ 52 h 66"/>
                <a:gd name="T40" fmla="*/ 61 w 127"/>
                <a:gd name="T41" fmla="*/ 59 h 66"/>
                <a:gd name="T42" fmla="*/ 46 w 127"/>
                <a:gd name="T43" fmla="*/ 65 h 66"/>
                <a:gd name="T44" fmla="*/ 29 w 127"/>
                <a:gd name="T45" fmla="*/ 65 h 66"/>
                <a:gd name="T46" fmla="*/ 20 w 127"/>
                <a:gd name="T47" fmla="*/ 64 h 66"/>
                <a:gd name="T48" fmla="*/ 10 w 127"/>
                <a:gd name="T49" fmla="*/ 58 h 66"/>
                <a:gd name="T50" fmla="*/ 3 w 127"/>
                <a:gd name="T51" fmla="*/ 51 h 66"/>
                <a:gd name="T52" fmla="*/ 0 w 127"/>
                <a:gd name="T53" fmla="*/ 40 h 66"/>
                <a:gd name="T54" fmla="*/ 0 w 127"/>
                <a:gd name="T55" fmla="*/ 31 h 66"/>
                <a:gd name="T56" fmla="*/ 80 w 127"/>
                <a:gd name="T57" fmla="*/ 24 h 66"/>
                <a:gd name="T58" fmla="*/ 87 w 127"/>
                <a:gd name="T59" fmla="*/ 20 h 66"/>
                <a:gd name="T60" fmla="*/ 97 w 127"/>
                <a:gd name="T61" fmla="*/ 20 h 66"/>
                <a:gd name="T62" fmla="*/ 106 w 127"/>
                <a:gd name="T63" fmla="*/ 7 h 66"/>
                <a:gd name="T64" fmla="*/ 103 w 127"/>
                <a:gd name="T65" fmla="*/ 3 h 66"/>
                <a:gd name="T66" fmla="*/ 98 w 127"/>
                <a:gd name="T67" fmla="*/ 0 h 66"/>
                <a:gd name="T68" fmla="*/ 119 w 127"/>
                <a:gd name="T69" fmla="*/ 58 h 66"/>
                <a:gd name="T70" fmla="*/ 124 w 127"/>
                <a:gd name="T71" fmla="*/ 61 h 66"/>
                <a:gd name="T72" fmla="*/ 121 w 127"/>
                <a:gd name="T73" fmla="*/ 64 h 66"/>
                <a:gd name="T74" fmla="*/ 110 w 127"/>
                <a:gd name="T75" fmla="*/ 65 h 66"/>
                <a:gd name="T76" fmla="*/ 101 w 127"/>
                <a:gd name="T77" fmla="*/ 62 h 66"/>
                <a:gd name="T78" fmla="*/ 95 w 127"/>
                <a:gd name="T79" fmla="*/ 65 h 66"/>
                <a:gd name="T80" fmla="*/ 85 w 127"/>
                <a:gd name="T81" fmla="*/ 65 h 66"/>
                <a:gd name="T82" fmla="*/ 77 w 127"/>
                <a:gd name="T83" fmla="*/ 59 h 66"/>
                <a:gd name="T84" fmla="*/ 72 w 127"/>
                <a:gd name="T85" fmla="*/ 49 h 66"/>
                <a:gd name="T86" fmla="*/ 74 w 127"/>
                <a:gd name="T87" fmla="*/ 40 h 66"/>
                <a:gd name="T88" fmla="*/ 77 w 127"/>
                <a:gd name="T89" fmla="*/ 30 h 66"/>
                <a:gd name="T90" fmla="*/ 87 w 127"/>
                <a:gd name="T91" fmla="*/ 48 h 66"/>
                <a:gd name="T92" fmla="*/ 93 w 127"/>
                <a:gd name="T93" fmla="*/ 59 h 66"/>
                <a:gd name="T94" fmla="*/ 98 w 127"/>
                <a:gd name="T95" fmla="*/ 61 h 66"/>
                <a:gd name="T96" fmla="*/ 103 w 127"/>
                <a:gd name="T97" fmla="*/ 57 h 66"/>
                <a:gd name="T98" fmla="*/ 106 w 127"/>
                <a:gd name="T99" fmla="*/ 54 h 66"/>
                <a:gd name="T100" fmla="*/ 103 w 127"/>
                <a:gd name="T101" fmla="*/ 27 h 66"/>
                <a:gd name="T102" fmla="*/ 95 w 127"/>
                <a:gd name="T103" fmla="*/ 25 h 66"/>
                <a:gd name="T104" fmla="*/ 92 w 127"/>
                <a:gd name="T105" fmla="*/ 30 h 66"/>
                <a:gd name="T106" fmla="*/ 88 w 127"/>
                <a:gd name="T107" fmla="*/ 37 h 66"/>
                <a:gd name="T108" fmla="*/ 2 w 127"/>
                <a:gd name="T109" fmla="*/ 27 h 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"/>
                <a:gd name="T166" fmla="*/ 0 h 66"/>
                <a:gd name="T167" fmla="*/ 127 w 127"/>
                <a:gd name="T168" fmla="*/ 66 h 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" h="66">
                  <a:moveTo>
                    <a:pt x="2" y="27"/>
                  </a:move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23"/>
                  </a:lnTo>
                  <a:lnTo>
                    <a:pt x="62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4" y="10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5" y="58"/>
                  </a:lnTo>
                  <a:lnTo>
                    <a:pt x="29" y="61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6" y="61"/>
                  </a:lnTo>
                  <a:lnTo>
                    <a:pt x="49" y="61"/>
                  </a:lnTo>
                  <a:lnTo>
                    <a:pt x="51" y="59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6" y="57"/>
                  </a:lnTo>
                  <a:lnTo>
                    <a:pt x="59" y="55"/>
                  </a:lnTo>
                  <a:lnTo>
                    <a:pt x="61" y="54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7" y="54"/>
                  </a:lnTo>
                  <a:lnTo>
                    <a:pt x="64" y="57"/>
                  </a:lnTo>
                  <a:lnTo>
                    <a:pt x="61" y="59"/>
                  </a:lnTo>
                  <a:lnTo>
                    <a:pt x="56" y="62"/>
                  </a:lnTo>
                  <a:lnTo>
                    <a:pt x="52" y="64"/>
                  </a:lnTo>
                  <a:lnTo>
                    <a:pt x="49" y="65"/>
                  </a:lnTo>
                  <a:lnTo>
                    <a:pt x="46" y="65"/>
                  </a:lnTo>
                  <a:lnTo>
                    <a:pt x="41" y="65"/>
                  </a:lnTo>
                  <a:lnTo>
                    <a:pt x="38" y="65"/>
                  </a:lnTo>
                  <a:lnTo>
                    <a:pt x="34" y="65"/>
                  </a:lnTo>
                  <a:lnTo>
                    <a:pt x="29" y="65"/>
                  </a:lnTo>
                  <a:lnTo>
                    <a:pt x="26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5" y="62"/>
                  </a:lnTo>
                  <a:lnTo>
                    <a:pt x="13" y="61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80" y="25"/>
                  </a:lnTo>
                  <a:lnTo>
                    <a:pt x="80" y="24"/>
                  </a:lnTo>
                  <a:lnTo>
                    <a:pt x="82" y="23"/>
                  </a:lnTo>
                  <a:lnTo>
                    <a:pt x="83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8" y="20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0" y="21"/>
                  </a:lnTo>
                  <a:lnTo>
                    <a:pt x="103" y="23"/>
                  </a:lnTo>
                  <a:lnTo>
                    <a:pt x="106" y="25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19" y="55"/>
                  </a:lnTo>
                  <a:lnTo>
                    <a:pt x="119" y="57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4" y="61"/>
                  </a:lnTo>
                  <a:lnTo>
                    <a:pt x="126" y="61"/>
                  </a:lnTo>
                  <a:lnTo>
                    <a:pt x="126" y="64"/>
                  </a:lnTo>
                  <a:lnTo>
                    <a:pt x="124" y="64"/>
                  </a:lnTo>
                  <a:lnTo>
                    <a:pt x="121" y="64"/>
                  </a:lnTo>
                  <a:lnTo>
                    <a:pt x="118" y="64"/>
                  </a:lnTo>
                  <a:lnTo>
                    <a:pt x="116" y="65"/>
                  </a:lnTo>
                  <a:lnTo>
                    <a:pt x="113" y="65"/>
                  </a:lnTo>
                  <a:lnTo>
                    <a:pt x="110" y="65"/>
                  </a:lnTo>
                  <a:lnTo>
                    <a:pt x="106" y="65"/>
                  </a:lnTo>
                  <a:lnTo>
                    <a:pt x="106" y="61"/>
                  </a:lnTo>
                  <a:lnTo>
                    <a:pt x="103" y="61"/>
                  </a:lnTo>
                  <a:lnTo>
                    <a:pt x="101" y="62"/>
                  </a:lnTo>
                  <a:lnTo>
                    <a:pt x="100" y="64"/>
                  </a:lnTo>
                  <a:lnTo>
                    <a:pt x="98" y="65"/>
                  </a:lnTo>
                  <a:lnTo>
                    <a:pt x="97" y="65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2" y="65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3" y="64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7" y="59"/>
                  </a:lnTo>
                  <a:lnTo>
                    <a:pt x="75" y="58"/>
                  </a:lnTo>
                  <a:lnTo>
                    <a:pt x="75" y="55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4" y="40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5" y="31"/>
                  </a:lnTo>
                  <a:lnTo>
                    <a:pt x="77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7" y="42"/>
                  </a:lnTo>
                  <a:lnTo>
                    <a:pt x="87" y="48"/>
                  </a:lnTo>
                  <a:lnTo>
                    <a:pt x="88" y="54"/>
                  </a:lnTo>
                  <a:lnTo>
                    <a:pt x="90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3" y="61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98" y="61"/>
                  </a:lnTo>
                  <a:lnTo>
                    <a:pt x="100" y="59"/>
                  </a:lnTo>
                  <a:lnTo>
                    <a:pt x="101" y="59"/>
                  </a:lnTo>
                  <a:lnTo>
                    <a:pt x="101" y="58"/>
                  </a:lnTo>
                  <a:lnTo>
                    <a:pt x="103" y="57"/>
                  </a:lnTo>
                  <a:lnTo>
                    <a:pt x="103" y="55"/>
                  </a:lnTo>
                  <a:lnTo>
                    <a:pt x="105" y="55"/>
                  </a:lnTo>
                  <a:lnTo>
                    <a:pt x="106" y="55"/>
                  </a:lnTo>
                  <a:lnTo>
                    <a:pt x="106" y="54"/>
                  </a:lnTo>
                  <a:lnTo>
                    <a:pt x="106" y="31"/>
                  </a:lnTo>
                  <a:lnTo>
                    <a:pt x="106" y="30"/>
                  </a:lnTo>
                  <a:lnTo>
                    <a:pt x="105" y="28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2" y="30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7" y="42"/>
                  </a:lnTo>
                  <a:lnTo>
                    <a:pt x="2" y="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4" name="Freeform 222"/>
            <p:cNvSpPr>
              <a:spLocks/>
            </p:cNvSpPr>
            <p:nvPr/>
          </p:nvSpPr>
          <p:spPr bwMode="auto">
            <a:xfrm>
              <a:off x="4319" y="2143"/>
              <a:ext cx="131" cy="66"/>
            </a:xfrm>
            <a:custGeom>
              <a:avLst/>
              <a:gdLst>
                <a:gd name="T0" fmla="*/ 3 w 131"/>
                <a:gd name="T1" fmla="*/ 20 h 66"/>
                <a:gd name="T2" fmla="*/ 12 w 131"/>
                <a:gd name="T3" fmla="*/ 10 h 66"/>
                <a:gd name="T4" fmla="*/ 20 w 131"/>
                <a:gd name="T5" fmla="*/ 3 h 66"/>
                <a:gd name="T6" fmla="*/ 33 w 131"/>
                <a:gd name="T7" fmla="*/ 0 h 66"/>
                <a:gd name="T8" fmla="*/ 43 w 131"/>
                <a:gd name="T9" fmla="*/ 0 h 66"/>
                <a:gd name="T10" fmla="*/ 52 w 131"/>
                <a:gd name="T11" fmla="*/ 1 h 66"/>
                <a:gd name="T12" fmla="*/ 55 w 131"/>
                <a:gd name="T13" fmla="*/ 3 h 66"/>
                <a:gd name="T14" fmla="*/ 62 w 131"/>
                <a:gd name="T15" fmla="*/ 3 h 66"/>
                <a:gd name="T16" fmla="*/ 65 w 131"/>
                <a:gd name="T17" fmla="*/ 0 h 66"/>
                <a:gd name="T18" fmla="*/ 63 w 131"/>
                <a:gd name="T19" fmla="*/ 23 h 66"/>
                <a:gd name="T20" fmla="*/ 60 w 131"/>
                <a:gd name="T21" fmla="*/ 14 h 66"/>
                <a:gd name="T22" fmla="*/ 53 w 131"/>
                <a:gd name="T23" fmla="*/ 7 h 66"/>
                <a:gd name="T24" fmla="*/ 47 w 131"/>
                <a:gd name="T25" fmla="*/ 4 h 66"/>
                <a:gd name="T26" fmla="*/ 38 w 131"/>
                <a:gd name="T27" fmla="*/ 3 h 66"/>
                <a:gd name="T28" fmla="*/ 28 w 131"/>
                <a:gd name="T29" fmla="*/ 6 h 66"/>
                <a:gd name="T30" fmla="*/ 25 w 131"/>
                <a:gd name="T31" fmla="*/ 11 h 66"/>
                <a:gd name="T32" fmla="*/ 22 w 131"/>
                <a:gd name="T33" fmla="*/ 18 h 66"/>
                <a:gd name="T34" fmla="*/ 20 w 131"/>
                <a:gd name="T35" fmla="*/ 27 h 66"/>
                <a:gd name="T36" fmla="*/ 20 w 131"/>
                <a:gd name="T37" fmla="*/ 31 h 66"/>
                <a:gd name="T38" fmla="*/ 20 w 131"/>
                <a:gd name="T39" fmla="*/ 42 h 66"/>
                <a:gd name="T40" fmla="*/ 22 w 131"/>
                <a:gd name="T41" fmla="*/ 51 h 66"/>
                <a:gd name="T42" fmla="*/ 27 w 131"/>
                <a:gd name="T43" fmla="*/ 58 h 66"/>
                <a:gd name="T44" fmla="*/ 38 w 131"/>
                <a:gd name="T45" fmla="*/ 62 h 66"/>
                <a:gd name="T46" fmla="*/ 47 w 131"/>
                <a:gd name="T47" fmla="*/ 62 h 66"/>
                <a:gd name="T48" fmla="*/ 53 w 131"/>
                <a:gd name="T49" fmla="*/ 58 h 66"/>
                <a:gd name="T50" fmla="*/ 60 w 131"/>
                <a:gd name="T51" fmla="*/ 55 h 66"/>
                <a:gd name="T52" fmla="*/ 65 w 131"/>
                <a:gd name="T53" fmla="*/ 51 h 66"/>
                <a:gd name="T54" fmla="*/ 62 w 131"/>
                <a:gd name="T55" fmla="*/ 59 h 66"/>
                <a:gd name="T56" fmla="*/ 50 w 131"/>
                <a:gd name="T57" fmla="*/ 65 h 66"/>
                <a:gd name="T58" fmla="*/ 38 w 131"/>
                <a:gd name="T59" fmla="*/ 65 h 66"/>
                <a:gd name="T60" fmla="*/ 27 w 131"/>
                <a:gd name="T61" fmla="*/ 65 h 66"/>
                <a:gd name="T62" fmla="*/ 20 w 131"/>
                <a:gd name="T63" fmla="*/ 64 h 66"/>
                <a:gd name="T64" fmla="*/ 13 w 131"/>
                <a:gd name="T65" fmla="*/ 59 h 66"/>
                <a:gd name="T66" fmla="*/ 7 w 131"/>
                <a:gd name="T67" fmla="*/ 54 h 66"/>
                <a:gd name="T68" fmla="*/ 2 w 131"/>
                <a:gd name="T69" fmla="*/ 48 h 66"/>
                <a:gd name="T70" fmla="*/ 0 w 131"/>
                <a:gd name="T71" fmla="*/ 40 h 66"/>
                <a:gd name="T72" fmla="*/ 0 w 131"/>
                <a:gd name="T73" fmla="*/ 33 h 66"/>
                <a:gd name="T74" fmla="*/ 2 w 131"/>
                <a:gd name="T75" fmla="*/ 27 h 66"/>
                <a:gd name="T76" fmla="*/ 93 w 131"/>
                <a:gd name="T77" fmla="*/ 20 h 66"/>
                <a:gd name="T78" fmla="*/ 93 w 131"/>
                <a:gd name="T79" fmla="*/ 57 h 66"/>
                <a:gd name="T80" fmla="*/ 97 w 131"/>
                <a:gd name="T81" fmla="*/ 59 h 66"/>
                <a:gd name="T82" fmla="*/ 100 w 131"/>
                <a:gd name="T83" fmla="*/ 59 h 66"/>
                <a:gd name="T84" fmla="*/ 108 w 131"/>
                <a:gd name="T85" fmla="*/ 57 h 66"/>
                <a:gd name="T86" fmla="*/ 108 w 131"/>
                <a:gd name="T87" fmla="*/ 25 h 66"/>
                <a:gd name="T88" fmla="*/ 105 w 131"/>
                <a:gd name="T89" fmla="*/ 24 h 66"/>
                <a:gd name="T90" fmla="*/ 102 w 131"/>
                <a:gd name="T91" fmla="*/ 20 h 66"/>
                <a:gd name="T92" fmla="*/ 123 w 131"/>
                <a:gd name="T93" fmla="*/ 55 h 66"/>
                <a:gd name="T94" fmla="*/ 123 w 131"/>
                <a:gd name="T95" fmla="*/ 59 h 66"/>
                <a:gd name="T96" fmla="*/ 127 w 131"/>
                <a:gd name="T97" fmla="*/ 61 h 66"/>
                <a:gd name="T98" fmla="*/ 130 w 131"/>
                <a:gd name="T99" fmla="*/ 62 h 66"/>
                <a:gd name="T100" fmla="*/ 120 w 131"/>
                <a:gd name="T101" fmla="*/ 64 h 66"/>
                <a:gd name="T102" fmla="*/ 113 w 131"/>
                <a:gd name="T103" fmla="*/ 65 h 66"/>
                <a:gd name="T104" fmla="*/ 108 w 131"/>
                <a:gd name="T105" fmla="*/ 61 h 66"/>
                <a:gd name="T106" fmla="*/ 103 w 131"/>
                <a:gd name="T107" fmla="*/ 62 h 66"/>
                <a:gd name="T108" fmla="*/ 100 w 131"/>
                <a:gd name="T109" fmla="*/ 65 h 66"/>
                <a:gd name="T110" fmla="*/ 95 w 131"/>
                <a:gd name="T111" fmla="*/ 65 h 66"/>
                <a:gd name="T112" fmla="*/ 88 w 131"/>
                <a:gd name="T113" fmla="*/ 65 h 66"/>
                <a:gd name="T114" fmla="*/ 83 w 131"/>
                <a:gd name="T115" fmla="*/ 64 h 66"/>
                <a:gd name="T116" fmla="*/ 80 w 131"/>
                <a:gd name="T117" fmla="*/ 61 h 66"/>
                <a:gd name="T118" fmla="*/ 77 w 131"/>
                <a:gd name="T119" fmla="*/ 55 h 66"/>
                <a:gd name="T120" fmla="*/ 78 w 131"/>
                <a:gd name="T121" fmla="*/ 27 h 66"/>
                <a:gd name="T122" fmla="*/ 75 w 131"/>
                <a:gd name="T123" fmla="*/ 24 h 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"/>
                <a:gd name="T187" fmla="*/ 0 h 66"/>
                <a:gd name="T188" fmla="*/ 131 w 131"/>
                <a:gd name="T189" fmla="*/ 66 h 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" h="66">
                  <a:moveTo>
                    <a:pt x="2" y="27"/>
                  </a:move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7" y="23"/>
                  </a:lnTo>
                  <a:lnTo>
                    <a:pt x="63" y="23"/>
                  </a:lnTo>
                  <a:lnTo>
                    <a:pt x="63" y="20"/>
                  </a:lnTo>
                  <a:lnTo>
                    <a:pt x="62" y="17"/>
                  </a:lnTo>
                  <a:lnTo>
                    <a:pt x="60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3" y="7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0" y="42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3" y="54"/>
                  </a:lnTo>
                  <a:lnTo>
                    <a:pt x="27" y="58"/>
                  </a:lnTo>
                  <a:lnTo>
                    <a:pt x="30" y="61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42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50" y="61"/>
                  </a:lnTo>
                  <a:lnTo>
                    <a:pt x="52" y="59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3" y="52"/>
                  </a:lnTo>
                  <a:lnTo>
                    <a:pt x="65" y="51"/>
                  </a:lnTo>
                  <a:lnTo>
                    <a:pt x="68" y="52"/>
                  </a:lnTo>
                  <a:lnTo>
                    <a:pt x="65" y="57"/>
                  </a:lnTo>
                  <a:lnTo>
                    <a:pt x="62" y="59"/>
                  </a:lnTo>
                  <a:lnTo>
                    <a:pt x="58" y="62"/>
                  </a:lnTo>
                  <a:lnTo>
                    <a:pt x="53" y="64"/>
                  </a:lnTo>
                  <a:lnTo>
                    <a:pt x="50" y="65"/>
                  </a:lnTo>
                  <a:lnTo>
                    <a:pt x="47" y="65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35" y="65"/>
                  </a:lnTo>
                  <a:lnTo>
                    <a:pt x="30" y="65"/>
                  </a:lnTo>
                  <a:lnTo>
                    <a:pt x="27" y="65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4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73" y="24"/>
                  </a:lnTo>
                  <a:lnTo>
                    <a:pt x="73" y="21"/>
                  </a:lnTo>
                  <a:lnTo>
                    <a:pt x="93" y="20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3" y="57"/>
                  </a:lnTo>
                  <a:lnTo>
                    <a:pt x="95" y="58"/>
                  </a:lnTo>
                  <a:lnTo>
                    <a:pt x="95" y="59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8" y="61"/>
                  </a:lnTo>
                  <a:lnTo>
                    <a:pt x="100" y="59"/>
                  </a:lnTo>
                  <a:lnTo>
                    <a:pt x="103" y="59"/>
                  </a:lnTo>
                  <a:lnTo>
                    <a:pt x="107" y="58"/>
                  </a:lnTo>
                  <a:lnTo>
                    <a:pt x="108" y="57"/>
                  </a:lnTo>
                  <a:lnTo>
                    <a:pt x="108" y="28"/>
                  </a:lnTo>
                  <a:lnTo>
                    <a:pt x="108" y="27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0"/>
                  </a:lnTo>
                  <a:lnTo>
                    <a:pt x="123" y="20"/>
                  </a:lnTo>
                  <a:lnTo>
                    <a:pt x="123" y="54"/>
                  </a:lnTo>
                  <a:lnTo>
                    <a:pt x="123" y="55"/>
                  </a:lnTo>
                  <a:lnTo>
                    <a:pt x="123" y="57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5" y="59"/>
                  </a:lnTo>
                  <a:lnTo>
                    <a:pt x="125" y="61"/>
                  </a:lnTo>
                  <a:lnTo>
                    <a:pt x="127" y="61"/>
                  </a:lnTo>
                  <a:lnTo>
                    <a:pt x="128" y="61"/>
                  </a:lnTo>
                  <a:lnTo>
                    <a:pt x="130" y="61"/>
                  </a:lnTo>
                  <a:lnTo>
                    <a:pt x="130" y="62"/>
                  </a:lnTo>
                  <a:lnTo>
                    <a:pt x="127" y="64"/>
                  </a:lnTo>
                  <a:lnTo>
                    <a:pt x="123" y="64"/>
                  </a:lnTo>
                  <a:lnTo>
                    <a:pt x="120" y="64"/>
                  </a:lnTo>
                  <a:lnTo>
                    <a:pt x="118" y="65"/>
                  </a:lnTo>
                  <a:lnTo>
                    <a:pt x="115" y="65"/>
                  </a:lnTo>
                  <a:lnTo>
                    <a:pt x="113" y="65"/>
                  </a:lnTo>
                  <a:lnTo>
                    <a:pt x="110" y="65"/>
                  </a:lnTo>
                  <a:lnTo>
                    <a:pt x="108" y="65"/>
                  </a:lnTo>
                  <a:lnTo>
                    <a:pt x="108" y="61"/>
                  </a:lnTo>
                  <a:lnTo>
                    <a:pt x="107" y="61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98" y="65"/>
                  </a:lnTo>
                  <a:lnTo>
                    <a:pt x="97" y="65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7" y="65"/>
                  </a:lnTo>
                  <a:lnTo>
                    <a:pt x="85" y="65"/>
                  </a:lnTo>
                  <a:lnTo>
                    <a:pt x="83" y="64"/>
                  </a:lnTo>
                  <a:lnTo>
                    <a:pt x="82" y="62"/>
                  </a:lnTo>
                  <a:lnTo>
                    <a:pt x="80" y="62"/>
                  </a:lnTo>
                  <a:lnTo>
                    <a:pt x="80" y="61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7" y="54"/>
                  </a:lnTo>
                  <a:lnTo>
                    <a:pt x="78" y="28"/>
                  </a:lnTo>
                  <a:lnTo>
                    <a:pt x="78" y="27"/>
                  </a:lnTo>
                  <a:lnTo>
                    <a:pt x="78" y="25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2" y="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5" name="Freeform 223"/>
            <p:cNvSpPr>
              <a:spLocks/>
            </p:cNvSpPr>
            <p:nvPr/>
          </p:nvSpPr>
          <p:spPr bwMode="auto">
            <a:xfrm>
              <a:off x="4314" y="2596"/>
              <a:ext cx="130" cy="87"/>
            </a:xfrm>
            <a:custGeom>
              <a:avLst/>
              <a:gdLst>
                <a:gd name="T0" fmla="*/ 62 w 130"/>
                <a:gd name="T1" fmla="*/ 54 h 87"/>
                <a:gd name="T2" fmla="*/ 65 w 130"/>
                <a:gd name="T3" fmla="*/ 60 h 87"/>
                <a:gd name="T4" fmla="*/ 67 w 130"/>
                <a:gd name="T5" fmla="*/ 64 h 87"/>
                <a:gd name="T6" fmla="*/ 72 w 130"/>
                <a:gd name="T7" fmla="*/ 66 h 87"/>
                <a:gd name="T8" fmla="*/ 40 w 130"/>
                <a:gd name="T9" fmla="*/ 66 h 87"/>
                <a:gd name="T10" fmla="*/ 47 w 130"/>
                <a:gd name="T11" fmla="*/ 63 h 87"/>
                <a:gd name="T12" fmla="*/ 45 w 130"/>
                <a:gd name="T13" fmla="*/ 58 h 87"/>
                <a:gd name="T14" fmla="*/ 12 w 130"/>
                <a:gd name="T15" fmla="*/ 60 h 87"/>
                <a:gd name="T16" fmla="*/ 15 w 130"/>
                <a:gd name="T17" fmla="*/ 64 h 87"/>
                <a:gd name="T18" fmla="*/ 20 w 130"/>
                <a:gd name="T19" fmla="*/ 67 h 87"/>
                <a:gd name="T20" fmla="*/ 3 w 130"/>
                <a:gd name="T21" fmla="*/ 64 h 87"/>
                <a:gd name="T22" fmla="*/ 7 w 130"/>
                <a:gd name="T23" fmla="*/ 60 h 87"/>
                <a:gd name="T24" fmla="*/ 30 w 130"/>
                <a:gd name="T25" fmla="*/ 20 h 87"/>
                <a:gd name="T26" fmla="*/ 114 w 130"/>
                <a:gd name="T27" fmla="*/ 23 h 87"/>
                <a:gd name="T28" fmla="*/ 121 w 130"/>
                <a:gd name="T29" fmla="*/ 28 h 87"/>
                <a:gd name="T30" fmla="*/ 124 w 130"/>
                <a:gd name="T31" fmla="*/ 34 h 87"/>
                <a:gd name="T32" fmla="*/ 124 w 130"/>
                <a:gd name="T33" fmla="*/ 41 h 87"/>
                <a:gd name="T34" fmla="*/ 119 w 130"/>
                <a:gd name="T35" fmla="*/ 47 h 87"/>
                <a:gd name="T36" fmla="*/ 114 w 130"/>
                <a:gd name="T37" fmla="*/ 51 h 87"/>
                <a:gd name="T38" fmla="*/ 107 w 130"/>
                <a:gd name="T39" fmla="*/ 52 h 87"/>
                <a:gd name="T40" fmla="*/ 101 w 130"/>
                <a:gd name="T41" fmla="*/ 52 h 87"/>
                <a:gd name="T42" fmla="*/ 94 w 130"/>
                <a:gd name="T43" fmla="*/ 52 h 87"/>
                <a:gd name="T44" fmla="*/ 92 w 130"/>
                <a:gd name="T45" fmla="*/ 60 h 87"/>
                <a:gd name="T46" fmla="*/ 101 w 130"/>
                <a:gd name="T47" fmla="*/ 61 h 87"/>
                <a:gd name="T48" fmla="*/ 112 w 130"/>
                <a:gd name="T49" fmla="*/ 61 h 87"/>
                <a:gd name="T50" fmla="*/ 119 w 130"/>
                <a:gd name="T51" fmla="*/ 63 h 87"/>
                <a:gd name="T52" fmla="*/ 126 w 130"/>
                <a:gd name="T53" fmla="*/ 67 h 87"/>
                <a:gd name="T54" fmla="*/ 126 w 130"/>
                <a:gd name="T55" fmla="*/ 77 h 87"/>
                <a:gd name="T56" fmla="*/ 112 w 130"/>
                <a:gd name="T57" fmla="*/ 85 h 87"/>
                <a:gd name="T58" fmla="*/ 84 w 130"/>
                <a:gd name="T59" fmla="*/ 85 h 87"/>
                <a:gd name="T60" fmla="*/ 79 w 130"/>
                <a:gd name="T61" fmla="*/ 74 h 87"/>
                <a:gd name="T62" fmla="*/ 84 w 130"/>
                <a:gd name="T63" fmla="*/ 70 h 87"/>
                <a:gd name="T64" fmla="*/ 84 w 130"/>
                <a:gd name="T65" fmla="*/ 69 h 87"/>
                <a:gd name="T66" fmla="*/ 80 w 130"/>
                <a:gd name="T67" fmla="*/ 63 h 87"/>
                <a:gd name="T68" fmla="*/ 82 w 130"/>
                <a:gd name="T69" fmla="*/ 57 h 87"/>
                <a:gd name="T70" fmla="*/ 90 w 130"/>
                <a:gd name="T71" fmla="*/ 52 h 87"/>
                <a:gd name="T72" fmla="*/ 80 w 130"/>
                <a:gd name="T73" fmla="*/ 41 h 87"/>
                <a:gd name="T74" fmla="*/ 82 w 130"/>
                <a:gd name="T75" fmla="*/ 31 h 87"/>
                <a:gd name="T76" fmla="*/ 89 w 130"/>
                <a:gd name="T77" fmla="*/ 23 h 87"/>
                <a:gd name="T78" fmla="*/ 99 w 130"/>
                <a:gd name="T79" fmla="*/ 20 h 87"/>
                <a:gd name="T80" fmla="*/ 111 w 130"/>
                <a:gd name="T81" fmla="*/ 22 h 87"/>
                <a:gd name="T82" fmla="*/ 99 w 130"/>
                <a:gd name="T83" fmla="*/ 25 h 87"/>
                <a:gd name="T84" fmla="*/ 95 w 130"/>
                <a:gd name="T85" fmla="*/ 32 h 87"/>
                <a:gd name="T86" fmla="*/ 95 w 130"/>
                <a:gd name="T87" fmla="*/ 44 h 87"/>
                <a:gd name="T88" fmla="*/ 101 w 130"/>
                <a:gd name="T89" fmla="*/ 50 h 87"/>
                <a:gd name="T90" fmla="*/ 107 w 130"/>
                <a:gd name="T91" fmla="*/ 45 h 87"/>
                <a:gd name="T92" fmla="*/ 109 w 130"/>
                <a:gd name="T93" fmla="*/ 31 h 87"/>
                <a:gd name="T94" fmla="*/ 92 w 130"/>
                <a:gd name="T95" fmla="*/ 71 h 87"/>
                <a:gd name="T96" fmla="*/ 89 w 130"/>
                <a:gd name="T97" fmla="*/ 76 h 87"/>
                <a:gd name="T98" fmla="*/ 92 w 130"/>
                <a:gd name="T99" fmla="*/ 82 h 87"/>
                <a:gd name="T100" fmla="*/ 102 w 130"/>
                <a:gd name="T101" fmla="*/ 83 h 87"/>
                <a:gd name="T102" fmla="*/ 119 w 130"/>
                <a:gd name="T103" fmla="*/ 77 h 87"/>
                <a:gd name="T104" fmla="*/ 116 w 130"/>
                <a:gd name="T105" fmla="*/ 71 h 87"/>
                <a:gd name="T106" fmla="*/ 8 w 130"/>
                <a:gd name="T107" fmla="*/ 55 h 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0"/>
                <a:gd name="T163" fmla="*/ 0 h 87"/>
                <a:gd name="T164" fmla="*/ 130 w 130"/>
                <a:gd name="T165" fmla="*/ 87 h 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0" h="87">
                  <a:moveTo>
                    <a:pt x="8" y="55"/>
                  </a:moveTo>
                  <a:lnTo>
                    <a:pt x="35" y="0"/>
                  </a:lnTo>
                  <a:lnTo>
                    <a:pt x="39" y="0"/>
                  </a:lnTo>
                  <a:lnTo>
                    <a:pt x="62" y="54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2" y="67"/>
                  </a:lnTo>
                  <a:lnTo>
                    <a:pt x="39" y="67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47" y="60"/>
                  </a:lnTo>
                  <a:lnTo>
                    <a:pt x="45" y="60"/>
                  </a:lnTo>
                  <a:lnTo>
                    <a:pt x="45" y="58"/>
                  </a:lnTo>
                  <a:lnTo>
                    <a:pt x="40" y="48"/>
                  </a:lnTo>
                  <a:lnTo>
                    <a:pt x="17" y="4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1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7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30" y="20"/>
                  </a:lnTo>
                  <a:lnTo>
                    <a:pt x="18" y="44"/>
                  </a:lnTo>
                  <a:lnTo>
                    <a:pt x="39" y="44"/>
                  </a:lnTo>
                  <a:lnTo>
                    <a:pt x="30" y="20"/>
                  </a:lnTo>
                  <a:lnTo>
                    <a:pt x="114" y="23"/>
                  </a:lnTo>
                  <a:lnTo>
                    <a:pt x="129" y="23"/>
                  </a:lnTo>
                  <a:lnTo>
                    <a:pt x="129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9"/>
                  </a:lnTo>
                  <a:lnTo>
                    <a:pt x="122" y="31"/>
                  </a:lnTo>
                  <a:lnTo>
                    <a:pt x="122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4" y="39"/>
                  </a:lnTo>
                  <a:lnTo>
                    <a:pt x="124" y="41"/>
                  </a:lnTo>
                  <a:lnTo>
                    <a:pt x="122" y="42"/>
                  </a:lnTo>
                  <a:lnTo>
                    <a:pt x="121" y="44"/>
                  </a:lnTo>
                  <a:lnTo>
                    <a:pt x="121" y="45"/>
                  </a:lnTo>
                  <a:lnTo>
                    <a:pt x="119" y="47"/>
                  </a:lnTo>
                  <a:lnTo>
                    <a:pt x="117" y="48"/>
                  </a:lnTo>
                  <a:lnTo>
                    <a:pt x="116" y="48"/>
                  </a:lnTo>
                  <a:lnTo>
                    <a:pt x="116" y="50"/>
                  </a:lnTo>
                  <a:lnTo>
                    <a:pt x="114" y="51"/>
                  </a:lnTo>
                  <a:lnTo>
                    <a:pt x="112" y="51"/>
                  </a:lnTo>
                  <a:lnTo>
                    <a:pt x="111" y="51"/>
                  </a:lnTo>
                  <a:lnTo>
                    <a:pt x="109" y="52"/>
                  </a:lnTo>
                  <a:lnTo>
                    <a:pt x="107" y="52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7" y="52"/>
                  </a:lnTo>
                  <a:lnTo>
                    <a:pt x="95" y="52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2" y="60"/>
                  </a:lnTo>
                  <a:lnTo>
                    <a:pt x="94" y="61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6" y="61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1" y="64"/>
                  </a:lnTo>
                  <a:lnTo>
                    <a:pt x="122" y="64"/>
                  </a:lnTo>
                  <a:lnTo>
                    <a:pt x="124" y="66"/>
                  </a:lnTo>
                  <a:lnTo>
                    <a:pt x="126" y="67"/>
                  </a:lnTo>
                  <a:lnTo>
                    <a:pt x="127" y="70"/>
                  </a:lnTo>
                  <a:lnTo>
                    <a:pt x="127" y="71"/>
                  </a:lnTo>
                  <a:lnTo>
                    <a:pt x="126" y="74"/>
                  </a:lnTo>
                  <a:lnTo>
                    <a:pt x="126" y="77"/>
                  </a:lnTo>
                  <a:lnTo>
                    <a:pt x="122" y="80"/>
                  </a:lnTo>
                  <a:lnTo>
                    <a:pt x="119" y="83"/>
                  </a:lnTo>
                  <a:lnTo>
                    <a:pt x="116" y="85"/>
                  </a:lnTo>
                  <a:lnTo>
                    <a:pt x="112" y="85"/>
                  </a:lnTo>
                  <a:lnTo>
                    <a:pt x="106" y="86"/>
                  </a:lnTo>
                  <a:lnTo>
                    <a:pt x="99" y="86"/>
                  </a:lnTo>
                  <a:lnTo>
                    <a:pt x="90" y="85"/>
                  </a:lnTo>
                  <a:lnTo>
                    <a:pt x="84" y="85"/>
                  </a:lnTo>
                  <a:lnTo>
                    <a:pt x="80" y="82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79" y="74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4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4" y="69"/>
                  </a:lnTo>
                  <a:lnTo>
                    <a:pt x="82" y="67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0" y="63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87" y="48"/>
                  </a:lnTo>
                  <a:lnTo>
                    <a:pt x="82" y="45"/>
                  </a:lnTo>
                  <a:lnTo>
                    <a:pt x="80" y="41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82" y="31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4" y="22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11" y="22"/>
                  </a:lnTo>
                  <a:lnTo>
                    <a:pt x="114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99" y="25"/>
                  </a:lnTo>
                  <a:lnTo>
                    <a:pt x="97" y="26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5" y="32"/>
                  </a:lnTo>
                  <a:lnTo>
                    <a:pt x="95" y="35"/>
                  </a:lnTo>
                  <a:lnTo>
                    <a:pt x="95" y="38"/>
                  </a:lnTo>
                  <a:lnTo>
                    <a:pt x="95" y="41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9" y="50"/>
                  </a:lnTo>
                  <a:lnTo>
                    <a:pt x="101" y="50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07" y="42"/>
                  </a:lnTo>
                  <a:lnTo>
                    <a:pt x="109" y="39"/>
                  </a:lnTo>
                  <a:lnTo>
                    <a:pt x="109" y="36"/>
                  </a:lnTo>
                  <a:lnTo>
                    <a:pt x="109" y="31"/>
                  </a:lnTo>
                  <a:lnTo>
                    <a:pt x="107" y="26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89" y="76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5" y="82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102" y="83"/>
                  </a:lnTo>
                  <a:lnTo>
                    <a:pt x="109" y="83"/>
                  </a:lnTo>
                  <a:lnTo>
                    <a:pt x="114" y="82"/>
                  </a:lnTo>
                  <a:lnTo>
                    <a:pt x="117" y="80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19" y="74"/>
                  </a:lnTo>
                  <a:lnTo>
                    <a:pt x="117" y="73"/>
                  </a:lnTo>
                  <a:lnTo>
                    <a:pt x="116" y="71"/>
                  </a:lnTo>
                  <a:lnTo>
                    <a:pt x="114" y="71"/>
                  </a:lnTo>
                  <a:lnTo>
                    <a:pt x="112" y="71"/>
                  </a:lnTo>
                  <a:lnTo>
                    <a:pt x="92" y="71"/>
                  </a:lnTo>
                  <a:lnTo>
                    <a:pt x="8" y="5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6" name="Freeform 224"/>
            <p:cNvSpPr>
              <a:spLocks/>
            </p:cNvSpPr>
            <p:nvPr/>
          </p:nvSpPr>
          <p:spPr bwMode="auto">
            <a:xfrm>
              <a:off x="4316" y="3055"/>
              <a:ext cx="136" cy="67"/>
            </a:xfrm>
            <a:custGeom>
              <a:avLst/>
              <a:gdLst>
                <a:gd name="T0" fmla="*/ 38 w 136"/>
                <a:gd name="T1" fmla="*/ 0 h 67"/>
                <a:gd name="T2" fmla="*/ 63 w 136"/>
                <a:gd name="T3" fmla="*/ 55 h 67"/>
                <a:gd name="T4" fmla="*/ 65 w 136"/>
                <a:gd name="T5" fmla="*/ 59 h 67"/>
                <a:gd name="T6" fmla="*/ 67 w 136"/>
                <a:gd name="T7" fmla="*/ 62 h 67"/>
                <a:gd name="T8" fmla="*/ 70 w 136"/>
                <a:gd name="T9" fmla="*/ 65 h 67"/>
                <a:gd name="T10" fmla="*/ 37 w 136"/>
                <a:gd name="T11" fmla="*/ 66 h 67"/>
                <a:gd name="T12" fmla="*/ 40 w 136"/>
                <a:gd name="T13" fmla="*/ 65 h 67"/>
                <a:gd name="T14" fmla="*/ 45 w 136"/>
                <a:gd name="T15" fmla="*/ 63 h 67"/>
                <a:gd name="T16" fmla="*/ 47 w 136"/>
                <a:gd name="T17" fmla="*/ 59 h 67"/>
                <a:gd name="T18" fmla="*/ 42 w 136"/>
                <a:gd name="T19" fmla="*/ 49 h 67"/>
                <a:gd name="T20" fmla="*/ 12 w 136"/>
                <a:gd name="T21" fmla="*/ 59 h 67"/>
                <a:gd name="T22" fmla="*/ 13 w 136"/>
                <a:gd name="T23" fmla="*/ 62 h 67"/>
                <a:gd name="T24" fmla="*/ 17 w 136"/>
                <a:gd name="T25" fmla="*/ 65 h 67"/>
                <a:gd name="T26" fmla="*/ 20 w 136"/>
                <a:gd name="T27" fmla="*/ 66 h 67"/>
                <a:gd name="T28" fmla="*/ 2 w 136"/>
                <a:gd name="T29" fmla="*/ 65 h 67"/>
                <a:gd name="T30" fmla="*/ 5 w 136"/>
                <a:gd name="T31" fmla="*/ 62 h 67"/>
                <a:gd name="T32" fmla="*/ 7 w 136"/>
                <a:gd name="T33" fmla="*/ 57 h 67"/>
                <a:gd name="T34" fmla="*/ 8 w 136"/>
                <a:gd name="T35" fmla="*/ 55 h 67"/>
                <a:gd name="T36" fmla="*/ 40 w 136"/>
                <a:gd name="T37" fmla="*/ 44 h 67"/>
                <a:gd name="T38" fmla="*/ 80 w 136"/>
                <a:gd name="T39" fmla="*/ 23 h 67"/>
                <a:gd name="T40" fmla="*/ 98 w 136"/>
                <a:gd name="T41" fmla="*/ 57 h 67"/>
                <a:gd name="T42" fmla="*/ 100 w 136"/>
                <a:gd name="T43" fmla="*/ 62 h 67"/>
                <a:gd name="T44" fmla="*/ 105 w 136"/>
                <a:gd name="T45" fmla="*/ 62 h 67"/>
                <a:gd name="T46" fmla="*/ 113 w 136"/>
                <a:gd name="T47" fmla="*/ 57 h 67"/>
                <a:gd name="T48" fmla="*/ 113 w 136"/>
                <a:gd name="T49" fmla="*/ 27 h 67"/>
                <a:gd name="T50" fmla="*/ 110 w 136"/>
                <a:gd name="T51" fmla="*/ 24 h 67"/>
                <a:gd name="T52" fmla="*/ 130 w 136"/>
                <a:gd name="T53" fmla="*/ 23 h 67"/>
                <a:gd name="T54" fmla="*/ 128 w 136"/>
                <a:gd name="T55" fmla="*/ 59 h 67"/>
                <a:gd name="T56" fmla="*/ 130 w 136"/>
                <a:gd name="T57" fmla="*/ 62 h 67"/>
                <a:gd name="T58" fmla="*/ 135 w 136"/>
                <a:gd name="T59" fmla="*/ 63 h 67"/>
                <a:gd name="T60" fmla="*/ 128 w 136"/>
                <a:gd name="T61" fmla="*/ 66 h 67"/>
                <a:gd name="T62" fmla="*/ 120 w 136"/>
                <a:gd name="T63" fmla="*/ 66 h 67"/>
                <a:gd name="T64" fmla="*/ 113 w 136"/>
                <a:gd name="T65" fmla="*/ 66 h 67"/>
                <a:gd name="T66" fmla="*/ 110 w 136"/>
                <a:gd name="T67" fmla="*/ 63 h 67"/>
                <a:gd name="T68" fmla="*/ 105 w 136"/>
                <a:gd name="T69" fmla="*/ 66 h 67"/>
                <a:gd name="T70" fmla="*/ 100 w 136"/>
                <a:gd name="T71" fmla="*/ 66 h 67"/>
                <a:gd name="T72" fmla="*/ 93 w 136"/>
                <a:gd name="T73" fmla="*/ 66 h 67"/>
                <a:gd name="T74" fmla="*/ 88 w 136"/>
                <a:gd name="T75" fmla="*/ 66 h 67"/>
                <a:gd name="T76" fmla="*/ 83 w 136"/>
                <a:gd name="T77" fmla="*/ 62 h 67"/>
                <a:gd name="T78" fmla="*/ 82 w 136"/>
                <a:gd name="T79" fmla="*/ 57 h 67"/>
                <a:gd name="T80" fmla="*/ 83 w 136"/>
                <a:gd name="T81" fmla="*/ 29 h 67"/>
                <a:gd name="T82" fmla="*/ 82 w 136"/>
                <a:gd name="T83" fmla="*/ 26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67"/>
                <a:gd name="T128" fmla="*/ 136 w 136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67">
                  <a:moveTo>
                    <a:pt x="8" y="55"/>
                  </a:moveTo>
                  <a:lnTo>
                    <a:pt x="37" y="0"/>
                  </a:lnTo>
                  <a:lnTo>
                    <a:pt x="38" y="0"/>
                  </a:lnTo>
                  <a:lnTo>
                    <a:pt x="62" y="53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7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5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0" y="65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5" y="65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7" y="60"/>
                  </a:lnTo>
                  <a:lnTo>
                    <a:pt x="47" y="59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2" y="49"/>
                  </a:lnTo>
                  <a:lnTo>
                    <a:pt x="18" y="4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8" y="65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5" y="62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7" y="57"/>
                  </a:lnTo>
                  <a:lnTo>
                    <a:pt x="8" y="57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30" y="20"/>
                  </a:lnTo>
                  <a:lnTo>
                    <a:pt x="18" y="44"/>
                  </a:lnTo>
                  <a:lnTo>
                    <a:pt x="40" y="44"/>
                  </a:lnTo>
                  <a:lnTo>
                    <a:pt x="30" y="20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98" y="23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3" y="62"/>
                  </a:lnTo>
                  <a:lnTo>
                    <a:pt x="105" y="62"/>
                  </a:lnTo>
                  <a:lnTo>
                    <a:pt x="108" y="60"/>
                  </a:lnTo>
                  <a:lnTo>
                    <a:pt x="110" y="59"/>
                  </a:lnTo>
                  <a:lnTo>
                    <a:pt x="113" y="57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3" y="27"/>
                  </a:lnTo>
                  <a:lnTo>
                    <a:pt x="113" y="26"/>
                  </a:lnTo>
                  <a:lnTo>
                    <a:pt x="112" y="24"/>
                  </a:lnTo>
                  <a:lnTo>
                    <a:pt x="110" y="24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30" y="23"/>
                  </a:lnTo>
                  <a:lnTo>
                    <a:pt x="128" y="56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0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2" y="62"/>
                  </a:lnTo>
                  <a:lnTo>
                    <a:pt x="133" y="63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2" y="66"/>
                  </a:lnTo>
                  <a:lnTo>
                    <a:pt x="128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0" y="66"/>
                  </a:lnTo>
                  <a:lnTo>
                    <a:pt x="118" y="66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3" y="62"/>
                  </a:lnTo>
                  <a:lnTo>
                    <a:pt x="112" y="63"/>
                  </a:lnTo>
                  <a:lnTo>
                    <a:pt x="110" y="63"/>
                  </a:lnTo>
                  <a:lnTo>
                    <a:pt x="110" y="65"/>
                  </a:lnTo>
                  <a:lnTo>
                    <a:pt x="107" y="66"/>
                  </a:lnTo>
                  <a:lnTo>
                    <a:pt x="105" y="66"/>
                  </a:lnTo>
                  <a:lnTo>
                    <a:pt x="103" y="66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8" y="66"/>
                  </a:lnTo>
                  <a:lnTo>
                    <a:pt x="87" y="65"/>
                  </a:lnTo>
                  <a:lnTo>
                    <a:pt x="85" y="63"/>
                  </a:lnTo>
                  <a:lnTo>
                    <a:pt x="83" y="62"/>
                  </a:lnTo>
                  <a:lnTo>
                    <a:pt x="83" y="60"/>
                  </a:lnTo>
                  <a:lnTo>
                    <a:pt x="83" y="59"/>
                  </a:lnTo>
                  <a:lnTo>
                    <a:pt x="82" y="57"/>
                  </a:lnTo>
                  <a:lnTo>
                    <a:pt x="82" y="56"/>
                  </a:lnTo>
                  <a:lnTo>
                    <a:pt x="83" y="30"/>
                  </a:lnTo>
                  <a:lnTo>
                    <a:pt x="83" y="29"/>
                  </a:lnTo>
                  <a:lnTo>
                    <a:pt x="83" y="27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0" y="24"/>
                  </a:lnTo>
                  <a:lnTo>
                    <a:pt x="8" y="5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7" name="Freeform 225"/>
            <p:cNvSpPr>
              <a:spLocks/>
            </p:cNvSpPr>
            <p:nvPr/>
          </p:nvSpPr>
          <p:spPr bwMode="auto">
            <a:xfrm>
              <a:off x="3841" y="2142"/>
              <a:ext cx="99" cy="67"/>
            </a:xfrm>
            <a:custGeom>
              <a:avLst/>
              <a:gdLst>
                <a:gd name="T0" fmla="*/ 10 w 99"/>
                <a:gd name="T1" fmla="*/ 8 h 67"/>
                <a:gd name="T2" fmla="*/ 6 w 99"/>
                <a:gd name="T3" fmla="*/ 7 h 67"/>
                <a:gd name="T4" fmla="*/ 5 w 99"/>
                <a:gd name="T5" fmla="*/ 4 h 67"/>
                <a:gd name="T6" fmla="*/ 2 w 99"/>
                <a:gd name="T7" fmla="*/ 4 h 67"/>
                <a:gd name="T8" fmla="*/ 22 w 99"/>
                <a:gd name="T9" fmla="*/ 1 h 67"/>
                <a:gd name="T10" fmla="*/ 59 w 99"/>
                <a:gd name="T11" fmla="*/ 13 h 67"/>
                <a:gd name="T12" fmla="*/ 59 w 99"/>
                <a:gd name="T13" fmla="*/ 8 h 67"/>
                <a:gd name="T14" fmla="*/ 56 w 99"/>
                <a:gd name="T15" fmla="*/ 7 h 67"/>
                <a:gd name="T16" fmla="*/ 55 w 99"/>
                <a:gd name="T17" fmla="*/ 4 h 67"/>
                <a:gd name="T18" fmla="*/ 50 w 99"/>
                <a:gd name="T19" fmla="*/ 4 h 67"/>
                <a:gd name="T20" fmla="*/ 72 w 99"/>
                <a:gd name="T21" fmla="*/ 1 h 67"/>
                <a:gd name="T22" fmla="*/ 71 w 99"/>
                <a:gd name="T23" fmla="*/ 4 h 67"/>
                <a:gd name="T24" fmla="*/ 67 w 99"/>
                <a:gd name="T25" fmla="*/ 4 h 67"/>
                <a:gd name="T26" fmla="*/ 64 w 99"/>
                <a:gd name="T27" fmla="*/ 6 h 67"/>
                <a:gd name="T28" fmla="*/ 64 w 99"/>
                <a:gd name="T29" fmla="*/ 8 h 67"/>
                <a:gd name="T30" fmla="*/ 61 w 99"/>
                <a:gd name="T31" fmla="*/ 66 h 67"/>
                <a:gd name="T32" fmla="*/ 14 w 99"/>
                <a:gd name="T33" fmla="*/ 15 h 67"/>
                <a:gd name="T34" fmla="*/ 13 w 99"/>
                <a:gd name="T35" fmla="*/ 58 h 67"/>
                <a:gd name="T36" fmla="*/ 14 w 99"/>
                <a:gd name="T37" fmla="*/ 60 h 67"/>
                <a:gd name="T38" fmla="*/ 18 w 99"/>
                <a:gd name="T39" fmla="*/ 62 h 67"/>
                <a:gd name="T40" fmla="*/ 21 w 99"/>
                <a:gd name="T41" fmla="*/ 63 h 67"/>
                <a:gd name="T42" fmla="*/ 22 w 99"/>
                <a:gd name="T43" fmla="*/ 66 h 67"/>
                <a:gd name="T44" fmla="*/ 0 w 99"/>
                <a:gd name="T45" fmla="*/ 63 h 67"/>
                <a:gd name="T46" fmla="*/ 3 w 99"/>
                <a:gd name="T47" fmla="*/ 63 h 67"/>
                <a:gd name="T48" fmla="*/ 6 w 99"/>
                <a:gd name="T49" fmla="*/ 63 h 67"/>
                <a:gd name="T50" fmla="*/ 8 w 99"/>
                <a:gd name="T51" fmla="*/ 62 h 67"/>
                <a:gd name="T52" fmla="*/ 8 w 99"/>
                <a:gd name="T53" fmla="*/ 59 h 67"/>
                <a:gd name="T54" fmla="*/ 10 w 99"/>
                <a:gd name="T55" fmla="*/ 56 h 67"/>
                <a:gd name="T56" fmla="*/ 11 w 99"/>
                <a:gd name="T57" fmla="*/ 10 h 67"/>
                <a:gd name="T58" fmla="*/ 88 w 99"/>
                <a:gd name="T59" fmla="*/ 0 h 67"/>
                <a:gd name="T60" fmla="*/ 90 w 99"/>
                <a:gd name="T61" fmla="*/ 1 h 67"/>
                <a:gd name="T62" fmla="*/ 93 w 99"/>
                <a:gd name="T63" fmla="*/ 1 h 67"/>
                <a:gd name="T64" fmla="*/ 95 w 99"/>
                <a:gd name="T65" fmla="*/ 4 h 67"/>
                <a:gd name="T66" fmla="*/ 96 w 99"/>
                <a:gd name="T67" fmla="*/ 7 h 67"/>
                <a:gd name="T68" fmla="*/ 96 w 99"/>
                <a:gd name="T69" fmla="*/ 10 h 67"/>
                <a:gd name="T70" fmla="*/ 93 w 99"/>
                <a:gd name="T71" fmla="*/ 13 h 67"/>
                <a:gd name="T72" fmla="*/ 90 w 99"/>
                <a:gd name="T73" fmla="*/ 14 h 67"/>
                <a:gd name="T74" fmla="*/ 87 w 99"/>
                <a:gd name="T75" fmla="*/ 15 h 67"/>
                <a:gd name="T76" fmla="*/ 84 w 99"/>
                <a:gd name="T77" fmla="*/ 14 h 67"/>
                <a:gd name="T78" fmla="*/ 80 w 99"/>
                <a:gd name="T79" fmla="*/ 11 h 67"/>
                <a:gd name="T80" fmla="*/ 80 w 99"/>
                <a:gd name="T81" fmla="*/ 8 h 67"/>
                <a:gd name="T82" fmla="*/ 80 w 99"/>
                <a:gd name="T83" fmla="*/ 6 h 67"/>
                <a:gd name="T84" fmla="*/ 82 w 99"/>
                <a:gd name="T85" fmla="*/ 3 h 67"/>
                <a:gd name="T86" fmla="*/ 85 w 99"/>
                <a:gd name="T87" fmla="*/ 1 h 67"/>
                <a:gd name="T88" fmla="*/ 74 w 99"/>
                <a:gd name="T89" fmla="*/ 25 h 67"/>
                <a:gd name="T90" fmla="*/ 93 w 99"/>
                <a:gd name="T91" fmla="*/ 21 h 67"/>
                <a:gd name="T92" fmla="*/ 93 w 99"/>
                <a:gd name="T93" fmla="*/ 59 h 67"/>
                <a:gd name="T94" fmla="*/ 95 w 99"/>
                <a:gd name="T95" fmla="*/ 62 h 67"/>
                <a:gd name="T96" fmla="*/ 96 w 99"/>
                <a:gd name="T97" fmla="*/ 63 h 67"/>
                <a:gd name="T98" fmla="*/ 98 w 99"/>
                <a:gd name="T99" fmla="*/ 65 h 67"/>
                <a:gd name="T100" fmla="*/ 74 w 99"/>
                <a:gd name="T101" fmla="*/ 63 h 67"/>
                <a:gd name="T102" fmla="*/ 76 w 99"/>
                <a:gd name="T103" fmla="*/ 62 h 67"/>
                <a:gd name="T104" fmla="*/ 79 w 99"/>
                <a:gd name="T105" fmla="*/ 60 h 67"/>
                <a:gd name="T106" fmla="*/ 79 w 99"/>
                <a:gd name="T107" fmla="*/ 58 h 67"/>
                <a:gd name="T108" fmla="*/ 80 w 99"/>
                <a:gd name="T109" fmla="*/ 28 h 67"/>
                <a:gd name="T110" fmla="*/ 80 w 99"/>
                <a:gd name="T111" fmla="*/ 25 h 67"/>
                <a:gd name="T112" fmla="*/ 77 w 99"/>
                <a:gd name="T113" fmla="*/ 25 h 67"/>
                <a:gd name="T114" fmla="*/ 74 w 99"/>
                <a:gd name="T115" fmla="*/ 25 h 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9"/>
                <a:gd name="T175" fmla="*/ 0 h 67"/>
                <a:gd name="T176" fmla="*/ 99 w 99"/>
                <a:gd name="T177" fmla="*/ 67 h 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9" h="67">
                  <a:moveTo>
                    <a:pt x="11" y="10"/>
                  </a:moveTo>
                  <a:lnTo>
                    <a:pt x="10" y="8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1"/>
                  </a:lnTo>
                  <a:lnTo>
                    <a:pt x="22" y="1"/>
                  </a:lnTo>
                  <a:lnTo>
                    <a:pt x="59" y="42"/>
                  </a:lnTo>
                  <a:lnTo>
                    <a:pt x="59" y="13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1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14" y="15"/>
                  </a:lnTo>
                  <a:lnTo>
                    <a:pt x="13" y="55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0" y="53"/>
                  </a:lnTo>
                  <a:lnTo>
                    <a:pt x="11" y="1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3"/>
                  </a:lnTo>
                  <a:lnTo>
                    <a:pt x="95" y="4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7" y="15"/>
                  </a:lnTo>
                  <a:lnTo>
                    <a:pt x="85" y="14"/>
                  </a:lnTo>
                  <a:lnTo>
                    <a:pt x="84" y="14"/>
                  </a:lnTo>
                  <a:lnTo>
                    <a:pt x="82" y="13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2" y="3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74" y="25"/>
                  </a:lnTo>
                  <a:lnTo>
                    <a:pt x="74" y="21"/>
                  </a:lnTo>
                  <a:lnTo>
                    <a:pt x="93" y="21"/>
                  </a:lnTo>
                  <a:lnTo>
                    <a:pt x="93" y="58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5" y="62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74" y="66"/>
                  </a:lnTo>
                  <a:lnTo>
                    <a:pt x="74" y="63"/>
                  </a:lnTo>
                  <a:lnTo>
                    <a:pt x="76" y="63"/>
                  </a:lnTo>
                  <a:lnTo>
                    <a:pt x="76" y="62"/>
                  </a:lnTo>
                  <a:lnTo>
                    <a:pt x="77" y="62"/>
                  </a:lnTo>
                  <a:lnTo>
                    <a:pt x="79" y="60"/>
                  </a:lnTo>
                  <a:lnTo>
                    <a:pt x="79" y="59"/>
                  </a:lnTo>
                  <a:lnTo>
                    <a:pt x="79" y="58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6" y="25"/>
                  </a:lnTo>
                  <a:lnTo>
                    <a:pt x="74" y="25"/>
                  </a:lnTo>
                  <a:lnTo>
                    <a:pt x="11" y="1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8" name="Freeform 226"/>
            <p:cNvSpPr>
              <a:spLocks/>
            </p:cNvSpPr>
            <p:nvPr/>
          </p:nvSpPr>
          <p:spPr bwMode="auto">
            <a:xfrm>
              <a:off x="3839" y="2596"/>
              <a:ext cx="120" cy="66"/>
            </a:xfrm>
            <a:custGeom>
              <a:avLst/>
              <a:gdLst>
                <a:gd name="T0" fmla="*/ 11 w 120"/>
                <a:gd name="T1" fmla="*/ 8 h 66"/>
                <a:gd name="T2" fmla="*/ 8 w 120"/>
                <a:gd name="T3" fmla="*/ 3 h 66"/>
                <a:gd name="T4" fmla="*/ 37 w 120"/>
                <a:gd name="T5" fmla="*/ 1 h 66"/>
                <a:gd name="T6" fmla="*/ 54 w 120"/>
                <a:gd name="T7" fmla="*/ 4 h 66"/>
                <a:gd name="T8" fmla="*/ 62 w 120"/>
                <a:gd name="T9" fmla="*/ 11 h 66"/>
                <a:gd name="T10" fmla="*/ 64 w 120"/>
                <a:gd name="T11" fmla="*/ 18 h 66"/>
                <a:gd name="T12" fmla="*/ 57 w 120"/>
                <a:gd name="T13" fmla="*/ 30 h 66"/>
                <a:gd name="T14" fmla="*/ 44 w 120"/>
                <a:gd name="T15" fmla="*/ 35 h 66"/>
                <a:gd name="T16" fmla="*/ 28 w 120"/>
                <a:gd name="T17" fmla="*/ 37 h 66"/>
                <a:gd name="T18" fmla="*/ 28 w 120"/>
                <a:gd name="T19" fmla="*/ 59 h 66"/>
                <a:gd name="T20" fmla="*/ 33 w 120"/>
                <a:gd name="T21" fmla="*/ 62 h 66"/>
                <a:gd name="T22" fmla="*/ 0 w 120"/>
                <a:gd name="T23" fmla="*/ 65 h 66"/>
                <a:gd name="T24" fmla="*/ 7 w 120"/>
                <a:gd name="T25" fmla="*/ 62 h 66"/>
                <a:gd name="T26" fmla="*/ 10 w 120"/>
                <a:gd name="T27" fmla="*/ 58 h 66"/>
                <a:gd name="T28" fmla="*/ 28 w 120"/>
                <a:gd name="T29" fmla="*/ 33 h 66"/>
                <a:gd name="T30" fmla="*/ 36 w 120"/>
                <a:gd name="T31" fmla="*/ 33 h 66"/>
                <a:gd name="T32" fmla="*/ 42 w 120"/>
                <a:gd name="T33" fmla="*/ 30 h 66"/>
                <a:gd name="T34" fmla="*/ 44 w 120"/>
                <a:gd name="T35" fmla="*/ 17 h 66"/>
                <a:gd name="T36" fmla="*/ 44 w 120"/>
                <a:gd name="T37" fmla="*/ 8 h 66"/>
                <a:gd name="T38" fmla="*/ 37 w 120"/>
                <a:gd name="T39" fmla="*/ 4 h 66"/>
                <a:gd name="T40" fmla="*/ 29 w 120"/>
                <a:gd name="T41" fmla="*/ 4 h 66"/>
                <a:gd name="T42" fmla="*/ 75 w 120"/>
                <a:gd name="T43" fmla="*/ 24 h 66"/>
                <a:gd name="T44" fmla="*/ 82 w 120"/>
                <a:gd name="T45" fmla="*/ 20 h 66"/>
                <a:gd name="T46" fmla="*/ 90 w 120"/>
                <a:gd name="T47" fmla="*/ 20 h 66"/>
                <a:gd name="T48" fmla="*/ 101 w 120"/>
                <a:gd name="T49" fmla="*/ 7 h 66"/>
                <a:gd name="T50" fmla="*/ 98 w 120"/>
                <a:gd name="T51" fmla="*/ 3 h 66"/>
                <a:gd name="T52" fmla="*/ 91 w 120"/>
                <a:gd name="T53" fmla="*/ 3 h 66"/>
                <a:gd name="T54" fmla="*/ 114 w 120"/>
                <a:gd name="T55" fmla="*/ 57 h 66"/>
                <a:gd name="T56" fmla="*/ 116 w 120"/>
                <a:gd name="T57" fmla="*/ 61 h 66"/>
                <a:gd name="T58" fmla="*/ 117 w 120"/>
                <a:gd name="T59" fmla="*/ 64 h 66"/>
                <a:gd name="T60" fmla="*/ 106 w 120"/>
                <a:gd name="T61" fmla="*/ 65 h 66"/>
                <a:gd name="T62" fmla="*/ 99 w 120"/>
                <a:gd name="T63" fmla="*/ 61 h 66"/>
                <a:gd name="T64" fmla="*/ 93 w 120"/>
                <a:gd name="T65" fmla="*/ 65 h 66"/>
                <a:gd name="T66" fmla="*/ 85 w 120"/>
                <a:gd name="T67" fmla="*/ 65 h 66"/>
                <a:gd name="T68" fmla="*/ 75 w 120"/>
                <a:gd name="T69" fmla="*/ 64 h 66"/>
                <a:gd name="T70" fmla="*/ 68 w 120"/>
                <a:gd name="T71" fmla="*/ 55 h 66"/>
                <a:gd name="T72" fmla="*/ 65 w 120"/>
                <a:gd name="T73" fmla="*/ 44 h 66"/>
                <a:gd name="T74" fmla="*/ 68 w 120"/>
                <a:gd name="T75" fmla="*/ 34 h 66"/>
                <a:gd name="T76" fmla="*/ 73 w 120"/>
                <a:gd name="T77" fmla="*/ 25 h 66"/>
                <a:gd name="T78" fmla="*/ 83 w 120"/>
                <a:gd name="T79" fmla="*/ 57 h 66"/>
                <a:gd name="T80" fmla="*/ 88 w 120"/>
                <a:gd name="T81" fmla="*/ 61 h 66"/>
                <a:gd name="T82" fmla="*/ 95 w 120"/>
                <a:gd name="T83" fmla="*/ 59 h 66"/>
                <a:gd name="T84" fmla="*/ 98 w 120"/>
                <a:gd name="T85" fmla="*/ 55 h 66"/>
                <a:gd name="T86" fmla="*/ 99 w 120"/>
                <a:gd name="T87" fmla="*/ 30 h 66"/>
                <a:gd name="T88" fmla="*/ 95 w 120"/>
                <a:gd name="T89" fmla="*/ 25 h 66"/>
                <a:gd name="T90" fmla="*/ 88 w 120"/>
                <a:gd name="T91" fmla="*/ 25 h 66"/>
                <a:gd name="T92" fmla="*/ 83 w 120"/>
                <a:gd name="T93" fmla="*/ 31 h 66"/>
                <a:gd name="T94" fmla="*/ 83 w 120"/>
                <a:gd name="T95" fmla="*/ 38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66"/>
                <a:gd name="T146" fmla="*/ 120 w 120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66">
                  <a:moveTo>
                    <a:pt x="10" y="54"/>
                  </a:moveTo>
                  <a:lnTo>
                    <a:pt x="11" y="13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54" y="4"/>
                  </a:lnTo>
                  <a:lnTo>
                    <a:pt x="57" y="6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2" y="21"/>
                  </a:lnTo>
                  <a:lnTo>
                    <a:pt x="62" y="25"/>
                  </a:lnTo>
                  <a:lnTo>
                    <a:pt x="60" y="28"/>
                  </a:lnTo>
                  <a:lnTo>
                    <a:pt x="57" y="30"/>
                  </a:lnTo>
                  <a:lnTo>
                    <a:pt x="55" y="33"/>
                  </a:lnTo>
                  <a:lnTo>
                    <a:pt x="52" y="34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39" y="37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4"/>
                  </a:lnTo>
                  <a:lnTo>
                    <a:pt x="36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28" y="7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73" y="25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80" y="21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5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3" y="21"/>
                  </a:lnTo>
                  <a:lnTo>
                    <a:pt x="96" y="23"/>
                  </a:lnTo>
                  <a:lnTo>
                    <a:pt x="99" y="25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91" y="3"/>
                  </a:lnTo>
                  <a:lnTo>
                    <a:pt x="91" y="0"/>
                  </a:lnTo>
                  <a:lnTo>
                    <a:pt x="114" y="0"/>
                  </a:lnTo>
                  <a:lnTo>
                    <a:pt x="114" y="55"/>
                  </a:lnTo>
                  <a:lnTo>
                    <a:pt x="114" y="57"/>
                  </a:lnTo>
                  <a:lnTo>
                    <a:pt x="114" y="58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19" y="64"/>
                  </a:lnTo>
                  <a:lnTo>
                    <a:pt x="117" y="64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06" y="65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1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3" y="65"/>
                  </a:lnTo>
                  <a:lnTo>
                    <a:pt x="91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2" y="61"/>
                  </a:lnTo>
                  <a:lnTo>
                    <a:pt x="70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5" y="44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8" y="37"/>
                  </a:lnTo>
                  <a:lnTo>
                    <a:pt x="68" y="34"/>
                  </a:lnTo>
                  <a:lnTo>
                    <a:pt x="70" y="31"/>
                  </a:lnTo>
                  <a:lnTo>
                    <a:pt x="70" y="30"/>
                  </a:lnTo>
                  <a:lnTo>
                    <a:pt x="72" y="27"/>
                  </a:lnTo>
                  <a:lnTo>
                    <a:pt x="73" y="25"/>
                  </a:lnTo>
                  <a:lnTo>
                    <a:pt x="82" y="42"/>
                  </a:lnTo>
                  <a:lnTo>
                    <a:pt x="82" y="48"/>
                  </a:lnTo>
                  <a:lnTo>
                    <a:pt x="83" y="54"/>
                  </a:lnTo>
                  <a:lnTo>
                    <a:pt x="83" y="57"/>
                  </a:lnTo>
                  <a:lnTo>
                    <a:pt x="85" y="59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1" y="61"/>
                  </a:lnTo>
                  <a:lnTo>
                    <a:pt x="93" y="59"/>
                  </a:lnTo>
                  <a:lnTo>
                    <a:pt x="95" y="59"/>
                  </a:lnTo>
                  <a:lnTo>
                    <a:pt x="95" y="58"/>
                  </a:lnTo>
                  <a:lnTo>
                    <a:pt x="96" y="57"/>
                  </a:lnTo>
                  <a:lnTo>
                    <a:pt x="96" y="55"/>
                  </a:lnTo>
                  <a:lnTo>
                    <a:pt x="98" y="55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9" y="31"/>
                  </a:lnTo>
                  <a:lnTo>
                    <a:pt x="99" y="30"/>
                  </a:lnTo>
                  <a:lnTo>
                    <a:pt x="98" y="28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90" y="25"/>
                  </a:lnTo>
                  <a:lnTo>
                    <a:pt x="88" y="25"/>
                  </a:lnTo>
                  <a:lnTo>
                    <a:pt x="86" y="27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3" y="31"/>
                  </a:lnTo>
                  <a:lnTo>
                    <a:pt x="83" y="33"/>
                  </a:lnTo>
                  <a:lnTo>
                    <a:pt x="83" y="34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3" y="40"/>
                  </a:lnTo>
                  <a:lnTo>
                    <a:pt x="82" y="42"/>
                  </a:lnTo>
                  <a:lnTo>
                    <a:pt x="10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59" name="Freeform 227"/>
            <p:cNvSpPr>
              <a:spLocks/>
            </p:cNvSpPr>
            <p:nvPr/>
          </p:nvSpPr>
          <p:spPr bwMode="auto">
            <a:xfrm>
              <a:off x="3375" y="2143"/>
              <a:ext cx="122" cy="66"/>
            </a:xfrm>
            <a:custGeom>
              <a:avLst/>
              <a:gdLst>
                <a:gd name="T0" fmla="*/ 5 w 122"/>
                <a:gd name="T1" fmla="*/ 16 h 66"/>
                <a:gd name="T2" fmla="*/ 17 w 122"/>
                <a:gd name="T3" fmla="*/ 6 h 66"/>
                <a:gd name="T4" fmla="*/ 31 w 122"/>
                <a:gd name="T5" fmla="*/ 0 h 66"/>
                <a:gd name="T6" fmla="*/ 46 w 122"/>
                <a:gd name="T7" fmla="*/ 0 h 66"/>
                <a:gd name="T8" fmla="*/ 55 w 122"/>
                <a:gd name="T9" fmla="*/ 3 h 66"/>
                <a:gd name="T10" fmla="*/ 63 w 122"/>
                <a:gd name="T11" fmla="*/ 1 h 66"/>
                <a:gd name="T12" fmla="*/ 63 w 122"/>
                <a:gd name="T13" fmla="*/ 23 h 66"/>
                <a:gd name="T14" fmla="*/ 56 w 122"/>
                <a:gd name="T15" fmla="*/ 11 h 66"/>
                <a:gd name="T16" fmla="*/ 48 w 122"/>
                <a:gd name="T17" fmla="*/ 4 h 66"/>
                <a:gd name="T18" fmla="*/ 38 w 122"/>
                <a:gd name="T19" fmla="*/ 3 h 66"/>
                <a:gd name="T20" fmla="*/ 25 w 122"/>
                <a:gd name="T21" fmla="*/ 8 h 66"/>
                <a:gd name="T22" fmla="*/ 22 w 122"/>
                <a:gd name="T23" fmla="*/ 16 h 66"/>
                <a:gd name="T24" fmla="*/ 18 w 122"/>
                <a:gd name="T25" fmla="*/ 27 h 66"/>
                <a:gd name="T26" fmla="*/ 18 w 122"/>
                <a:gd name="T27" fmla="*/ 35 h 66"/>
                <a:gd name="T28" fmla="*/ 20 w 122"/>
                <a:gd name="T29" fmla="*/ 48 h 66"/>
                <a:gd name="T30" fmla="*/ 25 w 122"/>
                <a:gd name="T31" fmla="*/ 58 h 66"/>
                <a:gd name="T32" fmla="*/ 40 w 122"/>
                <a:gd name="T33" fmla="*/ 62 h 66"/>
                <a:gd name="T34" fmla="*/ 50 w 122"/>
                <a:gd name="T35" fmla="*/ 59 h 66"/>
                <a:gd name="T36" fmla="*/ 58 w 122"/>
                <a:gd name="T37" fmla="*/ 55 h 66"/>
                <a:gd name="T38" fmla="*/ 66 w 122"/>
                <a:gd name="T39" fmla="*/ 52 h 66"/>
                <a:gd name="T40" fmla="*/ 53 w 122"/>
                <a:gd name="T41" fmla="*/ 64 h 66"/>
                <a:gd name="T42" fmla="*/ 36 w 122"/>
                <a:gd name="T43" fmla="*/ 65 h 66"/>
                <a:gd name="T44" fmla="*/ 23 w 122"/>
                <a:gd name="T45" fmla="*/ 65 h 66"/>
                <a:gd name="T46" fmla="*/ 13 w 122"/>
                <a:gd name="T47" fmla="*/ 62 h 66"/>
                <a:gd name="T48" fmla="*/ 5 w 122"/>
                <a:gd name="T49" fmla="*/ 54 h 66"/>
                <a:gd name="T50" fmla="*/ 0 w 122"/>
                <a:gd name="T51" fmla="*/ 45 h 66"/>
                <a:gd name="T52" fmla="*/ 0 w 122"/>
                <a:gd name="T53" fmla="*/ 34 h 66"/>
                <a:gd name="T54" fmla="*/ 0 w 122"/>
                <a:gd name="T55" fmla="*/ 27 h 66"/>
                <a:gd name="T56" fmla="*/ 88 w 122"/>
                <a:gd name="T57" fmla="*/ 55 h 66"/>
                <a:gd name="T58" fmla="*/ 93 w 122"/>
                <a:gd name="T59" fmla="*/ 62 h 66"/>
                <a:gd name="T60" fmla="*/ 99 w 122"/>
                <a:gd name="T61" fmla="*/ 64 h 66"/>
                <a:gd name="T62" fmla="*/ 103 w 122"/>
                <a:gd name="T63" fmla="*/ 59 h 66"/>
                <a:gd name="T64" fmla="*/ 104 w 122"/>
                <a:gd name="T65" fmla="*/ 52 h 66"/>
                <a:gd name="T66" fmla="*/ 104 w 122"/>
                <a:gd name="T67" fmla="*/ 30 h 66"/>
                <a:gd name="T68" fmla="*/ 94 w 122"/>
                <a:gd name="T69" fmla="*/ 23 h 66"/>
                <a:gd name="T70" fmla="*/ 90 w 122"/>
                <a:gd name="T71" fmla="*/ 30 h 66"/>
                <a:gd name="T72" fmla="*/ 73 w 122"/>
                <a:gd name="T73" fmla="*/ 41 h 66"/>
                <a:gd name="T74" fmla="*/ 76 w 122"/>
                <a:gd name="T75" fmla="*/ 30 h 66"/>
                <a:gd name="T76" fmla="*/ 85 w 122"/>
                <a:gd name="T77" fmla="*/ 23 h 66"/>
                <a:gd name="T78" fmla="*/ 98 w 122"/>
                <a:gd name="T79" fmla="*/ 20 h 66"/>
                <a:gd name="T80" fmla="*/ 108 w 122"/>
                <a:gd name="T81" fmla="*/ 21 h 66"/>
                <a:gd name="T82" fmla="*/ 116 w 122"/>
                <a:gd name="T83" fmla="*/ 28 h 66"/>
                <a:gd name="T84" fmla="*/ 121 w 122"/>
                <a:gd name="T85" fmla="*/ 40 h 66"/>
                <a:gd name="T86" fmla="*/ 119 w 122"/>
                <a:gd name="T87" fmla="*/ 45 h 66"/>
                <a:gd name="T88" fmla="*/ 116 w 122"/>
                <a:gd name="T89" fmla="*/ 57 h 66"/>
                <a:gd name="T90" fmla="*/ 106 w 122"/>
                <a:gd name="T91" fmla="*/ 64 h 66"/>
                <a:gd name="T92" fmla="*/ 94 w 122"/>
                <a:gd name="T93" fmla="*/ 65 h 66"/>
                <a:gd name="T94" fmla="*/ 81 w 122"/>
                <a:gd name="T95" fmla="*/ 62 h 66"/>
                <a:gd name="T96" fmla="*/ 73 w 122"/>
                <a:gd name="T97" fmla="*/ 52 h 66"/>
                <a:gd name="T98" fmla="*/ 71 w 122"/>
                <a:gd name="T99" fmla="*/ 42 h 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66"/>
                <a:gd name="T152" fmla="*/ 122 w 122"/>
                <a:gd name="T153" fmla="*/ 66 h 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66">
                  <a:moveTo>
                    <a:pt x="0" y="27"/>
                  </a:move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17"/>
                  </a:lnTo>
                  <a:lnTo>
                    <a:pt x="58" y="14"/>
                  </a:lnTo>
                  <a:lnTo>
                    <a:pt x="56" y="11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8" y="45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5" y="58"/>
                  </a:lnTo>
                  <a:lnTo>
                    <a:pt x="30" y="61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6" y="57"/>
                  </a:lnTo>
                  <a:lnTo>
                    <a:pt x="58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3" y="51"/>
                  </a:lnTo>
                  <a:lnTo>
                    <a:pt x="66" y="52"/>
                  </a:lnTo>
                  <a:lnTo>
                    <a:pt x="65" y="57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3" y="64"/>
                  </a:lnTo>
                  <a:lnTo>
                    <a:pt x="50" y="65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0" y="65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17" y="62"/>
                  </a:lnTo>
                  <a:lnTo>
                    <a:pt x="13" y="62"/>
                  </a:lnTo>
                  <a:lnTo>
                    <a:pt x="12" y="59"/>
                  </a:lnTo>
                  <a:lnTo>
                    <a:pt x="8" y="58"/>
                  </a:lnTo>
                  <a:lnTo>
                    <a:pt x="7" y="57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88" y="37"/>
                  </a:lnTo>
                  <a:lnTo>
                    <a:pt x="88" y="51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8"/>
                  </a:lnTo>
                  <a:lnTo>
                    <a:pt x="90" y="59"/>
                  </a:lnTo>
                  <a:lnTo>
                    <a:pt x="91" y="61"/>
                  </a:lnTo>
                  <a:lnTo>
                    <a:pt x="93" y="62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99" y="64"/>
                  </a:lnTo>
                  <a:lnTo>
                    <a:pt x="101" y="62"/>
                  </a:lnTo>
                  <a:lnTo>
                    <a:pt x="101" y="61"/>
                  </a:lnTo>
                  <a:lnTo>
                    <a:pt x="103" y="61"/>
                  </a:lnTo>
                  <a:lnTo>
                    <a:pt x="103" y="59"/>
                  </a:lnTo>
                  <a:lnTo>
                    <a:pt x="103" y="58"/>
                  </a:lnTo>
                  <a:lnTo>
                    <a:pt x="103" y="57"/>
                  </a:lnTo>
                  <a:lnTo>
                    <a:pt x="104" y="55"/>
                  </a:lnTo>
                  <a:lnTo>
                    <a:pt x="104" y="52"/>
                  </a:lnTo>
                  <a:lnTo>
                    <a:pt x="104" y="51"/>
                  </a:lnTo>
                  <a:lnTo>
                    <a:pt x="104" y="42"/>
                  </a:lnTo>
                  <a:lnTo>
                    <a:pt x="106" y="37"/>
                  </a:lnTo>
                  <a:lnTo>
                    <a:pt x="104" y="30"/>
                  </a:lnTo>
                  <a:lnTo>
                    <a:pt x="103" y="25"/>
                  </a:lnTo>
                  <a:lnTo>
                    <a:pt x="101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3" y="24"/>
                  </a:lnTo>
                  <a:lnTo>
                    <a:pt x="91" y="25"/>
                  </a:lnTo>
                  <a:lnTo>
                    <a:pt x="90" y="27"/>
                  </a:lnTo>
                  <a:lnTo>
                    <a:pt x="90" y="30"/>
                  </a:lnTo>
                  <a:lnTo>
                    <a:pt x="88" y="31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73" y="41"/>
                  </a:lnTo>
                  <a:lnTo>
                    <a:pt x="73" y="38"/>
                  </a:lnTo>
                  <a:lnTo>
                    <a:pt x="75" y="35"/>
                  </a:lnTo>
                  <a:lnTo>
                    <a:pt x="75" y="33"/>
                  </a:lnTo>
                  <a:lnTo>
                    <a:pt x="76" y="30"/>
                  </a:lnTo>
                  <a:lnTo>
                    <a:pt x="78" y="27"/>
                  </a:lnTo>
                  <a:lnTo>
                    <a:pt x="81" y="25"/>
                  </a:lnTo>
                  <a:lnTo>
                    <a:pt x="83" y="24"/>
                  </a:lnTo>
                  <a:lnTo>
                    <a:pt x="85" y="23"/>
                  </a:lnTo>
                  <a:lnTo>
                    <a:pt x="88" y="21"/>
                  </a:lnTo>
                  <a:lnTo>
                    <a:pt x="91" y="20"/>
                  </a:lnTo>
                  <a:lnTo>
                    <a:pt x="94" y="20"/>
                  </a:lnTo>
                  <a:lnTo>
                    <a:pt x="98" y="20"/>
                  </a:lnTo>
                  <a:lnTo>
                    <a:pt x="101" y="20"/>
                  </a:lnTo>
                  <a:lnTo>
                    <a:pt x="103" y="20"/>
                  </a:lnTo>
                  <a:lnTo>
                    <a:pt x="104" y="21"/>
                  </a:lnTo>
                  <a:lnTo>
                    <a:pt x="108" y="21"/>
                  </a:lnTo>
                  <a:lnTo>
                    <a:pt x="111" y="23"/>
                  </a:lnTo>
                  <a:lnTo>
                    <a:pt x="113" y="24"/>
                  </a:lnTo>
                  <a:lnTo>
                    <a:pt x="114" y="27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19" y="34"/>
                  </a:lnTo>
                  <a:lnTo>
                    <a:pt x="119" y="37"/>
                  </a:lnTo>
                  <a:lnTo>
                    <a:pt x="121" y="40"/>
                  </a:lnTo>
                  <a:lnTo>
                    <a:pt x="121" y="41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5"/>
                  </a:lnTo>
                  <a:lnTo>
                    <a:pt x="119" y="48"/>
                  </a:lnTo>
                  <a:lnTo>
                    <a:pt x="119" y="51"/>
                  </a:lnTo>
                  <a:lnTo>
                    <a:pt x="118" y="54"/>
                  </a:lnTo>
                  <a:lnTo>
                    <a:pt x="116" y="57"/>
                  </a:lnTo>
                  <a:lnTo>
                    <a:pt x="114" y="58"/>
                  </a:lnTo>
                  <a:lnTo>
                    <a:pt x="113" y="61"/>
                  </a:lnTo>
                  <a:lnTo>
                    <a:pt x="109" y="62"/>
                  </a:lnTo>
                  <a:lnTo>
                    <a:pt x="106" y="64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98" y="65"/>
                  </a:lnTo>
                  <a:lnTo>
                    <a:pt x="94" y="65"/>
                  </a:lnTo>
                  <a:lnTo>
                    <a:pt x="90" y="65"/>
                  </a:lnTo>
                  <a:lnTo>
                    <a:pt x="86" y="65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80" y="59"/>
                  </a:lnTo>
                  <a:lnTo>
                    <a:pt x="78" y="58"/>
                  </a:lnTo>
                  <a:lnTo>
                    <a:pt x="75" y="55"/>
                  </a:lnTo>
                  <a:lnTo>
                    <a:pt x="73" y="52"/>
                  </a:lnTo>
                  <a:lnTo>
                    <a:pt x="73" y="51"/>
                  </a:lnTo>
                  <a:lnTo>
                    <a:pt x="71" y="48"/>
                  </a:lnTo>
                  <a:lnTo>
                    <a:pt x="71" y="44"/>
                  </a:lnTo>
                  <a:lnTo>
                    <a:pt x="71" y="42"/>
                  </a:lnTo>
                  <a:lnTo>
                    <a:pt x="73" y="41"/>
                  </a:lnTo>
                  <a:lnTo>
                    <a:pt x="0" y="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0" name="Freeform 228"/>
            <p:cNvSpPr>
              <a:spLocks/>
            </p:cNvSpPr>
            <p:nvPr/>
          </p:nvSpPr>
          <p:spPr bwMode="auto">
            <a:xfrm>
              <a:off x="3841" y="3057"/>
              <a:ext cx="99" cy="65"/>
            </a:xfrm>
            <a:custGeom>
              <a:avLst/>
              <a:gdLst>
                <a:gd name="T0" fmla="*/ 11 w 99"/>
                <a:gd name="T1" fmla="*/ 9 h 65"/>
                <a:gd name="T2" fmla="*/ 10 w 99"/>
                <a:gd name="T3" fmla="*/ 4 h 65"/>
                <a:gd name="T4" fmla="*/ 5 w 99"/>
                <a:gd name="T5" fmla="*/ 1 h 65"/>
                <a:gd name="T6" fmla="*/ 37 w 99"/>
                <a:gd name="T7" fmla="*/ 0 h 65"/>
                <a:gd name="T8" fmla="*/ 50 w 99"/>
                <a:gd name="T9" fmla="*/ 1 h 65"/>
                <a:gd name="T10" fmla="*/ 58 w 99"/>
                <a:gd name="T11" fmla="*/ 7 h 65"/>
                <a:gd name="T12" fmla="*/ 61 w 99"/>
                <a:gd name="T13" fmla="*/ 13 h 65"/>
                <a:gd name="T14" fmla="*/ 61 w 99"/>
                <a:gd name="T15" fmla="*/ 18 h 65"/>
                <a:gd name="T16" fmla="*/ 58 w 99"/>
                <a:gd name="T17" fmla="*/ 27 h 65"/>
                <a:gd name="T18" fmla="*/ 50 w 99"/>
                <a:gd name="T19" fmla="*/ 33 h 65"/>
                <a:gd name="T20" fmla="*/ 40 w 99"/>
                <a:gd name="T21" fmla="*/ 36 h 65"/>
                <a:gd name="T22" fmla="*/ 26 w 99"/>
                <a:gd name="T23" fmla="*/ 36 h 65"/>
                <a:gd name="T24" fmla="*/ 26 w 99"/>
                <a:gd name="T25" fmla="*/ 58 h 65"/>
                <a:gd name="T26" fmla="*/ 29 w 99"/>
                <a:gd name="T27" fmla="*/ 61 h 65"/>
                <a:gd name="T28" fmla="*/ 34 w 99"/>
                <a:gd name="T29" fmla="*/ 63 h 65"/>
                <a:gd name="T30" fmla="*/ 0 w 99"/>
                <a:gd name="T31" fmla="*/ 63 h 65"/>
                <a:gd name="T32" fmla="*/ 5 w 99"/>
                <a:gd name="T33" fmla="*/ 63 h 65"/>
                <a:gd name="T34" fmla="*/ 8 w 99"/>
                <a:gd name="T35" fmla="*/ 58 h 65"/>
                <a:gd name="T36" fmla="*/ 8 w 99"/>
                <a:gd name="T37" fmla="*/ 54 h 65"/>
                <a:gd name="T38" fmla="*/ 29 w 99"/>
                <a:gd name="T39" fmla="*/ 33 h 65"/>
                <a:gd name="T40" fmla="*/ 34 w 99"/>
                <a:gd name="T41" fmla="*/ 33 h 65"/>
                <a:gd name="T42" fmla="*/ 39 w 99"/>
                <a:gd name="T43" fmla="*/ 31 h 65"/>
                <a:gd name="T44" fmla="*/ 43 w 99"/>
                <a:gd name="T45" fmla="*/ 23 h 65"/>
                <a:gd name="T46" fmla="*/ 43 w 99"/>
                <a:gd name="T47" fmla="*/ 14 h 65"/>
                <a:gd name="T48" fmla="*/ 43 w 99"/>
                <a:gd name="T49" fmla="*/ 7 h 65"/>
                <a:gd name="T50" fmla="*/ 39 w 99"/>
                <a:gd name="T51" fmla="*/ 4 h 65"/>
                <a:gd name="T52" fmla="*/ 32 w 99"/>
                <a:gd name="T53" fmla="*/ 3 h 65"/>
                <a:gd name="T54" fmla="*/ 27 w 99"/>
                <a:gd name="T55" fmla="*/ 7 h 65"/>
                <a:gd name="T56" fmla="*/ 66 w 99"/>
                <a:gd name="T57" fmla="*/ 26 h 65"/>
                <a:gd name="T58" fmla="*/ 69 w 99"/>
                <a:gd name="T59" fmla="*/ 18 h 65"/>
                <a:gd name="T60" fmla="*/ 74 w 99"/>
                <a:gd name="T61" fmla="*/ 16 h 65"/>
                <a:gd name="T62" fmla="*/ 79 w 99"/>
                <a:gd name="T63" fmla="*/ 11 h 65"/>
                <a:gd name="T64" fmla="*/ 82 w 99"/>
                <a:gd name="T65" fmla="*/ 6 h 65"/>
                <a:gd name="T66" fmla="*/ 85 w 99"/>
                <a:gd name="T67" fmla="*/ 21 h 65"/>
                <a:gd name="T68" fmla="*/ 85 w 99"/>
                <a:gd name="T69" fmla="*/ 26 h 65"/>
                <a:gd name="T70" fmla="*/ 84 w 99"/>
                <a:gd name="T71" fmla="*/ 57 h 65"/>
                <a:gd name="T72" fmla="*/ 85 w 99"/>
                <a:gd name="T73" fmla="*/ 60 h 65"/>
                <a:gd name="T74" fmla="*/ 90 w 99"/>
                <a:gd name="T75" fmla="*/ 60 h 65"/>
                <a:gd name="T76" fmla="*/ 93 w 99"/>
                <a:gd name="T77" fmla="*/ 54 h 65"/>
                <a:gd name="T78" fmla="*/ 93 w 99"/>
                <a:gd name="T79" fmla="*/ 61 h 65"/>
                <a:gd name="T80" fmla="*/ 87 w 99"/>
                <a:gd name="T81" fmla="*/ 64 h 65"/>
                <a:gd name="T82" fmla="*/ 80 w 99"/>
                <a:gd name="T83" fmla="*/ 64 h 65"/>
                <a:gd name="T84" fmla="*/ 74 w 99"/>
                <a:gd name="T85" fmla="*/ 64 h 65"/>
                <a:gd name="T86" fmla="*/ 69 w 99"/>
                <a:gd name="T87" fmla="*/ 60 h 65"/>
                <a:gd name="T88" fmla="*/ 8 w 99"/>
                <a:gd name="T89" fmla="*/ 54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65"/>
                <a:gd name="T137" fmla="*/ 99 w 99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65">
                  <a:moveTo>
                    <a:pt x="8" y="54"/>
                  </a:moveTo>
                  <a:lnTo>
                    <a:pt x="11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61" y="10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59" y="24"/>
                  </a:lnTo>
                  <a:lnTo>
                    <a:pt x="58" y="27"/>
                  </a:lnTo>
                  <a:lnTo>
                    <a:pt x="56" y="28"/>
                  </a:lnTo>
                  <a:lnTo>
                    <a:pt x="53" y="31"/>
                  </a:lnTo>
                  <a:lnTo>
                    <a:pt x="50" y="33"/>
                  </a:lnTo>
                  <a:lnTo>
                    <a:pt x="48" y="34"/>
                  </a:lnTo>
                  <a:lnTo>
                    <a:pt x="43" y="36"/>
                  </a:lnTo>
                  <a:lnTo>
                    <a:pt x="40" y="36"/>
                  </a:lnTo>
                  <a:lnTo>
                    <a:pt x="37" y="36"/>
                  </a:lnTo>
                  <a:lnTo>
                    <a:pt x="32" y="36"/>
                  </a:lnTo>
                  <a:lnTo>
                    <a:pt x="26" y="36"/>
                  </a:lnTo>
                  <a:lnTo>
                    <a:pt x="26" y="54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4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27" y="7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7"/>
                  </a:lnTo>
                  <a:lnTo>
                    <a:pt x="69" y="55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7" y="21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1"/>
                  </a:lnTo>
                  <a:lnTo>
                    <a:pt x="80" y="9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95" y="26"/>
                  </a:lnTo>
                  <a:lnTo>
                    <a:pt x="85" y="26"/>
                  </a:lnTo>
                  <a:lnTo>
                    <a:pt x="84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7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7"/>
                  </a:lnTo>
                  <a:lnTo>
                    <a:pt x="93" y="54"/>
                  </a:lnTo>
                  <a:lnTo>
                    <a:pt x="98" y="55"/>
                  </a:lnTo>
                  <a:lnTo>
                    <a:pt x="95" y="58"/>
                  </a:lnTo>
                  <a:lnTo>
                    <a:pt x="93" y="61"/>
                  </a:lnTo>
                  <a:lnTo>
                    <a:pt x="92" y="63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4" y="64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6" y="64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1" y="63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9" y="55"/>
                  </a:lnTo>
                  <a:lnTo>
                    <a:pt x="8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1" name="Freeform 229"/>
            <p:cNvSpPr>
              <a:spLocks/>
            </p:cNvSpPr>
            <p:nvPr/>
          </p:nvSpPr>
          <p:spPr bwMode="auto">
            <a:xfrm>
              <a:off x="3370" y="2596"/>
              <a:ext cx="134" cy="66"/>
            </a:xfrm>
            <a:custGeom>
              <a:avLst/>
              <a:gdLst>
                <a:gd name="T0" fmla="*/ 12 w 134"/>
                <a:gd name="T1" fmla="*/ 10 h 66"/>
                <a:gd name="T2" fmla="*/ 10 w 134"/>
                <a:gd name="T3" fmla="*/ 6 h 66"/>
                <a:gd name="T4" fmla="*/ 5 w 134"/>
                <a:gd name="T5" fmla="*/ 3 h 66"/>
                <a:gd name="T6" fmla="*/ 37 w 134"/>
                <a:gd name="T7" fmla="*/ 1 h 66"/>
                <a:gd name="T8" fmla="*/ 52 w 134"/>
                <a:gd name="T9" fmla="*/ 1 h 66"/>
                <a:gd name="T10" fmla="*/ 62 w 134"/>
                <a:gd name="T11" fmla="*/ 6 h 66"/>
                <a:gd name="T12" fmla="*/ 67 w 134"/>
                <a:gd name="T13" fmla="*/ 13 h 66"/>
                <a:gd name="T14" fmla="*/ 68 w 134"/>
                <a:gd name="T15" fmla="*/ 18 h 66"/>
                <a:gd name="T16" fmla="*/ 67 w 134"/>
                <a:gd name="T17" fmla="*/ 21 h 66"/>
                <a:gd name="T18" fmla="*/ 63 w 134"/>
                <a:gd name="T19" fmla="*/ 27 h 66"/>
                <a:gd name="T20" fmla="*/ 58 w 134"/>
                <a:gd name="T21" fmla="*/ 31 h 66"/>
                <a:gd name="T22" fmla="*/ 48 w 134"/>
                <a:gd name="T23" fmla="*/ 34 h 66"/>
                <a:gd name="T24" fmla="*/ 71 w 134"/>
                <a:gd name="T25" fmla="*/ 62 h 66"/>
                <a:gd name="T26" fmla="*/ 75 w 134"/>
                <a:gd name="T27" fmla="*/ 64 h 66"/>
                <a:gd name="T28" fmla="*/ 30 w 134"/>
                <a:gd name="T29" fmla="*/ 35 h 66"/>
                <a:gd name="T30" fmla="*/ 27 w 134"/>
                <a:gd name="T31" fmla="*/ 57 h 66"/>
                <a:gd name="T32" fmla="*/ 28 w 134"/>
                <a:gd name="T33" fmla="*/ 59 h 66"/>
                <a:gd name="T34" fmla="*/ 30 w 134"/>
                <a:gd name="T35" fmla="*/ 62 h 66"/>
                <a:gd name="T36" fmla="*/ 35 w 134"/>
                <a:gd name="T37" fmla="*/ 62 h 66"/>
                <a:gd name="T38" fmla="*/ 0 w 134"/>
                <a:gd name="T39" fmla="*/ 65 h 66"/>
                <a:gd name="T40" fmla="*/ 5 w 134"/>
                <a:gd name="T41" fmla="*/ 62 h 66"/>
                <a:gd name="T42" fmla="*/ 8 w 134"/>
                <a:gd name="T43" fmla="*/ 59 h 66"/>
                <a:gd name="T44" fmla="*/ 10 w 134"/>
                <a:gd name="T45" fmla="*/ 54 h 66"/>
                <a:gd name="T46" fmla="*/ 33 w 134"/>
                <a:gd name="T47" fmla="*/ 33 h 66"/>
                <a:gd name="T48" fmla="*/ 43 w 134"/>
                <a:gd name="T49" fmla="*/ 30 h 66"/>
                <a:gd name="T50" fmla="*/ 48 w 134"/>
                <a:gd name="T51" fmla="*/ 23 h 66"/>
                <a:gd name="T52" fmla="*/ 48 w 134"/>
                <a:gd name="T53" fmla="*/ 14 h 66"/>
                <a:gd name="T54" fmla="*/ 47 w 134"/>
                <a:gd name="T55" fmla="*/ 8 h 66"/>
                <a:gd name="T56" fmla="*/ 42 w 134"/>
                <a:gd name="T57" fmla="*/ 4 h 66"/>
                <a:gd name="T58" fmla="*/ 33 w 134"/>
                <a:gd name="T59" fmla="*/ 4 h 66"/>
                <a:gd name="T60" fmla="*/ 30 w 134"/>
                <a:gd name="T61" fmla="*/ 6 h 66"/>
                <a:gd name="T62" fmla="*/ 83 w 134"/>
                <a:gd name="T63" fmla="*/ 7 h 66"/>
                <a:gd name="T64" fmla="*/ 80 w 134"/>
                <a:gd name="T65" fmla="*/ 3 h 66"/>
                <a:gd name="T66" fmla="*/ 100 w 134"/>
                <a:gd name="T67" fmla="*/ 0 h 66"/>
                <a:gd name="T68" fmla="*/ 106 w 134"/>
                <a:gd name="T69" fmla="*/ 21 h 66"/>
                <a:gd name="T70" fmla="*/ 116 w 134"/>
                <a:gd name="T71" fmla="*/ 20 h 66"/>
                <a:gd name="T72" fmla="*/ 123 w 134"/>
                <a:gd name="T73" fmla="*/ 23 h 66"/>
                <a:gd name="T74" fmla="*/ 126 w 134"/>
                <a:gd name="T75" fmla="*/ 30 h 66"/>
                <a:gd name="T76" fmla="*/ 126 w 134"/>
                <a:gd name="T77" fmla="*/ 61 h 66"/>
                <a:gd name="T78" fmla="*/ 133 w 134"/>
                <a:gd name="T79" fmla="*/ 64 h 66"/>
                <a:gd name="T80" fmla="*/ 106 w 134"/>
                <a:gd name="T81" fmla="*/ 64 h 66"/>
                <a:gd name="T82" fmla="*/ 111 w 134"/>
                <a:gd name="T83" fmla="*/ 61 h 66"/>
                <a:gd name="T84" fmla="*/ 111 w 134"/>
                <a:gd name="T85" fmla="*/ 30 h 66"/>
                <a:gd name="T86" fmla="*/ 106 w 134"/>
                <a:gd name="T87" fmla="*/ 27 h 66"/>
                <a:gd name="T88" fmla="*/ 101 w 134"/>
                <a:gd name="T89" fmla="*/ 27 h 66"/>
                <a:gd name="T90" fmla="*/ 98 w 134"/>
                <a:gd name="T91" fmla="*/ 31 h 66"/>
                <a:gd name="T92" fmla="*/ 96 w 134"/>
                <a:gd name="T93" fmla="*/ 58 h 66"/>
                <a:gd name="T94" fmla="*/ 100 w 134"/>
                <a:gd name="T95" fmla="*/ 62 h 66"/>
                <a:gd name="T96" fmla="*/ 103 w 134"/>
                <a:gd name="T97" fmla="*/ 65 h 66"/>
                <a:gd name="T98" fmla="*/ 78 w 134"/>
                <a:gd name="T99" fmla="*/ 62 h 66"/>
                <a:gd name="T100" fmla="*/ 81 w 134"/>
                <a:gd name="T101" fmla="*/ 61 h 66"/>
                <a:gd name="T102" fmla="*/ 81 w 134"/>
                <a:gd name="T103" fmla="*/ 57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"/>
                <a:gd name="T157" fmla="*/ 0 h 66"/>
                <a:gd name="T158" fmla="*/ 134 w 134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" h="66">
                  <a:moveTo>
                    <a:pt x="10" y="54"/>
                  </a:moveTo>
                  <a:lnTo>
                    <a:pt x="12" y="13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8"/>
                  </a:lnTo>
                  <a:lnTo>
                    <a:pt x="63" y="10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5" y="24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3" y="33"/>
                  </a:lnTo>
                  <a:lnTo>
                    <a:pt x="48" y="34"/>
                  </a:lnTo>
                  <a:lnTo>
                    <a:pt x="68" y="59"/>
                  </a:lnTo>
                  <a:lnTo>
                    <a:pt x="70" y="61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5" y="65"/>
                  </a:lnTo>
                  <a:lnTo>
                    <a:pt x="53" y="65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4"/>
                  </a:lnTo>
                  <a:lnTo>
                    <a:pt x="37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28" y="7"/>
                  </a:lnTo>
                  <a:lnTo>
                    <a:pt x="28" y="33"/>
                  </a:lnTo>
                  <a:lnTo>
                    <a:pt x="33" y="33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7" y="25"/>
                  </a:lnTo>
                  <a:lnTo>
                    <a:pt x="48" y="23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3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0" y="3"/>
                  </a:lnTo>
                  <a:lnTo>
                    <a:pt x="78" y="3"/>
                  </a:lnTo>
                  <a:lnTo>
                    <a:pt x="78" y="1"/>
                  </a:lnTo>
                  <a:lnTo>
                    <a:pt x="100" y="0"/>
                  </a:lnTo>
                  <a:lnTo>
                    <a:pt x="98" y="27"/>
                  </a:lnTo>
                  <a:lnTo>
                    <a:pt x="101" y="24"/>
                  </a:lnTo>
                  <a:lnTo>
                    <a:pt x="106" y="21"/>
                  </a:lnTo>
                  <a:lnTo>
                    <a:pt x="110" y="20"/>
                  </a:lnTo>
                  <a:lnTo>
                    <a:pt x="113" y="20"/>
                  </a:lnTo>
                  <a:lnTo>
                    <a:pt x="116" y="20"/>
                  </a:lnTo>
                  <a:lnTo>
                    <a:pt x="118" y="20"/>
                  </a:lnTo>
                  <a:lnTo>
                    <a:pt x="121" y="21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6" y="27"/>
                  </a:lnTo>
                  <a:lnTo>
                    <a:pt x="126" y="30"/>
                  </a:lnTo>
                  <a:lnTo>
                    <a:pt x="126" y="33"/>
                  </a:lnTo>
                  <a:lnTo>
                    <a:pt x="126" y="58"/>
                  </a:lnTo>
                  <a:lnTo>
                    <a:pt x="126" y="61"/>
                  </a:lnTo>
                  <a:lnTo>
                    <a:pt x="128" y="61"/>
                  </a:lnTo>
                  <a:lnTo>
                    <a:pt x="130" y="62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1" y="61"/>
                  </a:lnTo>
                  <a:lnTo>
                    <a:pt x="111" y="58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1" y="27"/>
                  </a:lnTo>
                  <a:lnTo>
                    <a:pt x="110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101" y="28"/>
                  </a:lnTo>
                  <a:lnTo>
                    <a:pt x="100" y="30"/>
                  </a:lnTo>
                  <a:lnTo>
                    <a:pt x="98" y="31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8" y="59"/>
                  </a:lnTo>
                  <a:lnTo>
                    <a:pt x="100" y="61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76" y="65"/>
                  </a:lnTo>
                  <a:lnTo>
                    <a:pt x="76" y="64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80" y="61"/>
                  </a:lnTo>
                  <a:lnTo>
                    <a:pt x="81" y="61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1" y="57"/>
                  </a:lnTo>
                  <a:lnTo>
                    <a:pt x="83" y="7"/>
                  </a:lnTo>
                  <a:lnTo>
                    <a:pt x="10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2" name="Freeform 230"/>
            <p:cNvSpPr>
              <a:spLocks/>
            </p:cNvSpPr>
            <p:nvPr/>
          </p:nvSpPr>
          <p:spPr bwMode="auto">
            <a:xfrm>
              <a:off x="2901" y="2143"/>
              <a:ext cx="107" cy="66"/>
            </a:xfrm>
            <a:custGeom>
              <a:avLst/>
              <a:gdLst>
                <a:gd name="T0" fmla="*/ 10 w 107"/>
                <a:gd name="T1" fmla="*/ 10 h 66"/>
                <a:gd name="T2" fmla="*/ 10 w 107"/>
                <a:gd name="T3" fmla="*/ 4 h 66"/>
                <a:gd name="T4" fmla="*/ 6 w 107"/>
                <a:gd name="T5" fmla="*/ 3 h 66"/>
                <a:gd name="T6" fmla="*/ 2 w 107"/>
                <a:gd name="T7" fmla="*/ 3 h 66"/>
                <a:gd name="T8" fmla="*/ 59 w 107"/>
                <a:gd name="T9" fmla="*/ 20 h 66"/>
                <a:gd name="T10" fmla="*/ 56 w 107"/>
                <a:gd name="T11" fmla="*/ 13 h 66"/>
                <a:gd name="T12" fmla="*/ 51 w 107"/>
                <a:gd name="T13" fmla="*/ 7 h 66"/>
                <a:gd name="T14" fmla="*/ 45 w 107"/>
                <a:gd name="T15" fmla="*/ 4 h 66"/>
                <a:gd name="T16" fmla="*/ 39 w 107"/>
                <a:gd name="T17" fmla="*/ 3 h 66"/>
                <a:gd name="T18" fmla="*/ 32 w 107"/>
                <a:gd name="T19" fmla="*/ 3 h 66"/>
                <a:gd name="T20" fmla="*/ 27 w 107"/>
                <a:gd name="T21" fmla="*/ 4 h 66"/>
                <a:gd name="T22" fmla="*/ 27 w 107"/>
                <a:gd name="T23" fmla="*/ 30 h 66"/>
                <a:gd name="T24" fmla="*/ 34 w 107"/>
                <a:gd name="T25" fmla="*/ 28 h 66"/>
                <a:gd name="T26" fmla="*/ 39 w 107"/>
                <a:gd name="T27" fmla="*/ 27 h 66"/>
                <a:gd name="T28" fmla="*/ 40 w 107"/>
                <a:gd name="T29" fmla="*/ 23 h 66"/>
                <a:gd name="T30" fmla="*/ 43 w 107"/>
                <a:gd name="T31" fmla="*/ 16 h 66"/>
                <a:gd name="T32" fmla="*/ 42 w 107"/>
                <a:gd name="T33" fmla="*/ 48 h 66"/>
                <a:gd name="T34" fmla="*/ 40 w 107"/>
                <a:gd name="T35" fmla="*/ 41 h 66"/>
                <a:gd name="T36" fmla="*/ 39 w 107"/>
                <a:gd name="T37" fmla="*/ 37 h 66"/>
                <a:gd name="T38" fmla="*/ 35 w 107"/>
                <a:gd name="T39" fmla="*/ 34 h 66"/>
                <a:gd name="T40" fmla="*/ 31 w 107"/>
                <a:gd name="T41" fmla="*/ 34 h 66"/>
                <a:gd name="T42" fmla="*/ 26 w 107"/>
                <a:gd name="T43" fmla="*/ 57 h 66"/>
                <a:gd name="T44" fmla="*/ 27 w 107"/>
                <a:gd name="T45" fmla="*/ 61 h 66"/>
                <a:gd name="T46" fmla="*/ 31 w 107"/>
                <a:gd name="T47" fmla="*/ 62 h 66"/>
                <a:gd name="T48" fmla="*/ 37 w 107"/>
                <a:gd name="T49" fmla="*/ 62 h 66"/>
                <a:gd name="T50" fmla="*/ 0 w 107"/>
                <a:gd name="T51" fmla="*/ 62 h 66"/>
                <a:gd name="T52" fmla="*/ 6 w 107"/>
                <a:gd name="T53" fmla="*/ 62 h 66"/>
                <a:gd name="T54" fmla="*/ 10 w 107"/>
                <a:gd name="T55" fmla="*/ 58 h 66"/>
                <a:gd name="T56" fmla="*/ 71 w 107"/>
                <a:gd name="T57" fmla="*/ 27 h 66"/>
                <a:gd name="T58" fmla="*/ 75 w 107"/>
                <a:gd name="T59" fmla="*/ 21 h 66"/>
                <a:gd name="T60" fmla="*/ 84 w 107"/>
                <a:gd name="T61" fmla="*/ 20 h 66"/>
                <a:gd name="T62" fmla="*/ 92 w 107"/>
                <a:gd name="T63" fmla="*/ 20 h 66"/>
                <a:gd name="T64" fmla="*/ 96 w 107"/>
                <a:gd name="T65" fmla="*/ 21 h 66"/>
                <a:gd name="T66" fmla="*/ 101 w 107"/>
                <a:gd name="T67" fmla="*/ 25 h 66"/>
                <a:gd name="T68" fmla="*/ 104 w 107"/>
                <a:gd name="T69" fmla="*/ 30 h 66"/>
                <a:gd name="T70" fmla="*/ 104 w 107"/>
                <a:gd name="T71" fmla="*/ 35 h 66"/>
                <a:gd name="T72" fmla="*/ 80 w 107"/>
                <a:gd name="T73" fmla="*/ 41 h 66"/>
                <a:gd name="T74" fmla="*/ 80 w 107"/>
                <a:gd name="T75" fmla="*/ 49 h 66"/>
                <a:gd name="T76" fmla="*/ 84 w 107"/>
                <a:gd name="T77" fmla="*/ 55 h 66"/>
                <a:gd name="T78" fmla="*/ 88 w 107"/>
                <a:gd name="T79" fmla="*/ 58 h 66"/>
                <a:gd name="T80" fmla="*/ 95 w 107"/>
                <a:gd name="T81" fmla="*/ 58 h 66"/>
                <a:gd name="T82" fmla="*/ 103 w 107"/>
                <a:gd name="T83" fmla="*/ 52 h 66"/>
                <a:gd name="T84" fmla="*/ 101 w 107"/>
                <a:gd name="T85" fmla="*/ 59 h 66"/>
                <a:gd name="T86" fmla="*/ 93 w 107"/>
                <a:gd name="T87" fmla="*/ 64 h 66"/>
                <a:gd name="T88" fmla="*/ 85 w 107"/>
                <a:gd name="T89" fmla="*/ 65 h 66"/>
                <a:gd name="T90" fmla="*/ 79 w 107"/>
                <a:gd name="T91" fmla="*/ 65 h 66"/>
                <a:gd name="T92" fmla="*/ 72 w 107"/>
                <a:gd name="T93" fmla="*/ 62 h 66"/>
                <a:gd name="T94" fmla="*/ 69 w 107"/>
                <a:gd name="T95" fmla="*/ 58 h 66"/>
                <a:gd name="T96" fmla="*/ 66 w 107"/>
                <a:gd name="T97" fmla="*/ 51 h 66"/>
                <a:gd name="T98" fmla="*/ 63 w 107"/>
                <a:gd name="T99" fmla="*/ 45 h 66"/>
                <a:gd name="T100" fmla="*/ 66 w 107"/>
                <a:gd name="T101" fmla="*/ 35 h 66"/>
                <a:gd name="T102" fmla="*/ 87 w 107"/>
                <a:gd name="T103" fmla="*/ 21 h 66"/>
                <a:gd name="T104" fmla="*/ 82 w 107"/>
                <a:gd name="T105" fmla="*/ 24 h 66"/>
                <a:gd name="T106" fmla="*/ 79 w 107"/>
                <a:gd name="T107" fmla="*/ 31 h 66"/>
                <a:gd name="T108" fmla="*/ 93 w 107"/>
                <a:gd name="T109" fmla="*/ 37 h 66"/>
                <a:gd name="T110" fmla="*/ 93 w 107"/>
                <a:gd name="T111" fmla="*/ 31 h 66"/>
                <a:gd name="T112" fmla="*/ 93 w 107"/>
                <a:gd name="T113" fmla="*/ 25 h 66"/>
                <a:gd name="T114" fmla="*/ 88 w 107"/>
                <a:gd name="T115" fmla="*/ 23 h 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66"/>
                <a:gd name="T176" fmla="*/ 107 w 107"/>
                <a:gd name="T177" fmla="*/ 66 h 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66">
                  <a:moveTo>
                    <a:pt x="10" y="57"/>
                  </a:moveTo>
                  <a:lnTo>
                    <a:pt x="10" y="11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9" y="0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39" y="37"/>
                  </a:lnTo>
                  <a:lnTo>
                    <a:pt x="37" y="37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1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6" y="62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69" y="3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4" y="23"/>
                  </a:lnTo>
                  <a:lnTo>
                    <a:pt x="75" y="21"/>
                  </a:lnTo>
                  <a:lnTo>
                    <a:pt x="79" y="20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7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5" y="21"/>
                  </a:lnTo>
                  <a:lnTo>
                    <a:pt x="96" y="21"/>
                  </a:lnTo>
                  <a:lnTo>
                    <a:pt x="98" y="23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7"/>
                  </a:lnTo>
                  <a:lnTo>
                    <a:pt x="103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4" y="34"/>
                  </a:lnTo>
                  <a:lnTo>
                    <a:pt x="104" y="35"/>
                  </a:lnTo>
                  <a:lnTo>
                    <a:pt x="104" y="38"/>
                  </a:lnTo>
                  <a:lnTo>
                    <a:pt x="106" y="41"/>
                  </a:lnTo>
                  <a:lnTo>
                    <a:pt x="80" y="41"/>
                  </a:lnTo>
                  <a:lnTo>
                    <a:pt x="79" y="44"/>
                  </a:lnTo>
                  <a:lnTo>
                    <a:pt x="79" y="47"/>
                  </a:lnTo>
                  <a:lnTo>
                    <a:pt x="80" y="49"/>
                  </a:lnTo>
                  <a:lnTo>
                    <a:pt x="82" y="52"/>
                  </a:lnTo>
                  <a:lnTo>
                    <a:pt x="82" y="55"/>
                  </a:lnTo>
                  <a:lnTo>
                    <a:pt x="84" y="55"/>
                  </a:lnTo>
                  <a:lnTo>
                    <a:pt x="85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58"/>
                  </a:lnTo>
                  <a:lnTo>
                    <a:pt x="92" y="58"/>
                  </a:lnTo>
                  <a:lnTo>
                    <a:pt x="95" y="58"/>
                  </a:lnTo>
                  <a:lnTo>
                    <a:pt x="98" y="58"/>
                  </a:lnTo>
                  <a:lnTo>
                    <a:pt x="101" y="55"/>
                  </a:lnTo>
                  <a:lnTo>
                    <a:pt x="103" y="52"/>
                  </a:lnTo>
                  <a:lnTo>
                    <a:pt x="104" y="54"/>
                  </a:lnTo>
                  <a:lnTo>
                    <a:pt x="103" y="57"/>
                  </a:lnTo>
                  <a:lnTo>
                    <a:pt x="101" y="59"/>
                  </a:lnTo>
                  <a:lnTo>
                    <a:pt x="100" y="61"/>
                  </a:lnTo>
                  <a:lnTo>
                    <a:pt x="96" y="62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2" y="62"/>
                  </a:lnTo>
                  <a:lnTo>
                    <a:pt x="71" y="61"/>
                  </a:lnTo>
                  <a:lnTo>
                    <a:pt x="69" y="59"/>
                  </a:lnTo>
                  <a:lnTo>
                    <a:pt x="69" y="58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6" y="51"/>
                  </a:lnTo>
                  <a:lnTo>
                    <a:pt x="66" y="49"/>
                  </a:lnTo>
                  <a:lnTo>
                    <a:pt x="64" y="48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38"/>
                  </a:lnTo>
                  <a:lnTo>
                    <a:pt x="66" y="35"/>
                  </a:lnTo>
                  <a:lnTo>
                    <a:pt x="67" y="31"/>
                  </a:lnTo>
                  <a:lnTo>
                    <a:pt x="69" y="30"/>
                  </a:lnTo>
                  <a:lnTo>
                    <a:pt x="87" y="21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0" y="28"/>
                  </a:lnTo>
                  <a:lnTo>
                    <a:pt x="79" y="31"/>
                  </a:lnTo>
                  <a:lnTo>
                    <a:pt x="79" y="34"/>
                  </a:lnTo>
                  <a:lnTo>
                    <a:pt x="79" y="37"/>
                  </a:lnTo>
                  <a:lnTo>
                    <a:pt x="93" y="37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3" y="28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3"/>
                  </a:lnTo>
                  <a:lnTo>
                    <a:pt x="87" y="21"/>
                  </a:lnTo>
                  <a:lnTo>
                    <a:pt x="10" y="5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3" name="Freeform 231"/>
            <p:cNvSpPr>
              <a:spLocks/>
            </p:cNvSpPr>
            <p:nvPr/>
          </p:nvSpPr>
          <p:spPr bwMode="auto">
            <a:xfrm>
              <a:off x="2901" y="2598"/>
              <a:ext cx="132" cy="64"/>
            </a:xfrm>
            <a:custGeom>
              <a:avLst/>
              <a:gdLst>
                <a:gd name="T0" fmla="*/ 11 w 132"/>
                <a:gd name="T1" fmla="*/ 8 h 64"/>
                <a:gd name="T2" fmla="*/ 8 w 132"/>
                <a:gd name="T3" fmla="*/ 3 h 64"/>
                <a:gd name="T4" fmla="*/ 3 w 132"/>
                <a:gd name="T5" fmla="*/ 1 h 64"/>
                <a:gd name="T6" fmla="*/ 36 w 132"/>
                <a:gd name="T7" fmla="*/ 0 h 64"/>
                <a:gd name="T8" fmla="*/ 51 w 132"/>
                <a:gd name="T9" fmla="*/ 0 h 64"/>
                <a:gd name="T10" fmla="*/ 61 w 132"/>
                <a:gd name="T11" fmla="*/ 4 h 64"/>
                <a:gd name="T12" fmla="*/ 64 w 132"/>
                <a:gd name="T13" fmla="*/ 11 h 64"/>
                <a:gd name="T14" fmla="*/ 66 w 132"/>
                <a:gd name="T15" fmla="*/ 17 h 64"/>
                <a:gd name="T16" fmla="*/ 64 w 132"/>
                <a:gd name="T17" fmla="*/ 21 h 64"/>
                <a:gd name="T18" fmla="*/ 61 w 132"/>
                <a:gd name="T19" fmla="*/ 27 h 64"/>
                <a:gd name="T20" fmla="*/ 54 w 132"/>
                <a:gd name="T21" fmla="*/ 31 h 64"/>
                <a:gd name="T22" fmla="*/ 67 w 132"/>
                <a:gd name="T23" fmla="*/ 57 h 64"/>
                <a:gd name="T24" fmla="*/ 72 w 132"/>
                <a:gd name="T25" fmla="*/ 60 h 64"/>
                <a:gd name="T26" fmla="*/ 52 w 132"/>
                <a:gd name="T27" fmla="*/ 63 h 64"/>
                <a:gd name="T28" fmla="*/ 26 w 132"/>
                <a:gd name="T29" fmla="*/ 53 h 64"/>
                <a:gd name="T30" fmla="*/ 26 w 132"/>
                <a:gd name="T31" fmla="*/ 57 h 64"/>
                <a:gd name="T32" fmla="*/ 29 w 132"/>
                <a:gd name="T33" fmla="*/ 59 h 64"/>
                <a:gd name="T34" fmla="*/ 33 w 132"/>
                <a:gd name="T35" fmla="*/ 60 h 64"/>
                <a:gd name="T36" fmla="*/ 36 w 132"/>
                <a:gd name="T37" fmla="*/ 63 h 64"/>
                <a:gd name="T38" fmla="*/ 3 w 132"/>
                <a:gd name="T39" fmla="*/ 60 h 64"/>
                <a:gd name="T40" fmla="*/ 8 w 132"/>
                <a:gd name="T41" fmla="*/ 59 h 64"/>
                <a:gd name="T42" fmla="*/ 10 w 132"/>
                <a:gd name="T43" fmla="*/ 55 h 64"/>
                <a:gd name="T44" fmla="*/ 28 w 132"/>
                <a:gd name="T45" fmla="*/ 31 h 64"/>
                <a:gd name="T46" fmla="*/ 39 w 132"/>
                <a:gd name="T47" fmla="*/ 29 h 64"/>
                <a:gd name="T48" fmla="*/ 46 w 132"/>
                <a:gd name="T49" fmla="*/ 24 h 64"/>
                <a:gd name="T50" fmla="*/ 47 w 132"/>
                <a:gd name="T51" fmla="*/ 14 h 64"/>
                <a:gd name="T52" fmla="*/ 46 w 132"/>
                <a:gd name="T53" fmla="*/ 8 h 64"/>
                <a:gd name="T54" fmla="*/ 43 w 132"/>
                <a:gd name="T55" fmla="*/ 4 h 64"/>
                <a:gd name="T56" fmla="*/ 38 w 132"/>
                <a:gd name="T57" fmla="*/ 3 h 64"/>
                <a:gd name="T58" fmla="*/ 31 w 132"/>
                <a:gd name="T59" fmla="*/ 3 h 64"/>
                <a:gd name="T60" fmla="*/ 28 w 132"/>
                <a:gd name="T61" fmla="*/ 6 h 64"/>
                <a:gd name="T62" fmla="*/ 95 w 132"/>
                <a:gd name="T63" fmla="*/ 20 h 64"/>
                <a:gd name="T64" fmla="*/ 95 w 132"/>
                <a:gd name="T65" fmla="*/ 55 h 64"/>
                <a:gd name="T66" fmla="*/ 98 w 132"/>
                <a:gd name="T67" fmla="*/ 57 h 64"/>
                <a:gd name="T68" fmla="*/ 103 w 132"/>
                <a:gd name="T69" fmla="*/ 59 h 64"/>
                <a:gd name="T70" fmla="*/ 110 w 132"/>
                <a:gd name="T71" fmla="*/ 55 h 64"/>
                <a:gd name="T72" fmla="*/ 110 w 132"/>
                <a:gd name="T73" fmla="*/ 24 h 64"/>
                <a:gd name="T74" fmla="*/ 105 w 132"/>
                <a:gd name="T75" fmla="*/ 21 h 64"/>
                <a:gd name="T76" fmla="*/ 124 w 132"/>
                <a:gd name="T77" fmla="*/ 20 h 64"/>
                <a:gd name="T78" fmla="*/ 124 w 132"/>
                <a:gd name="T79" fmla="*/ 56 h 64"/>
                <a:gd name="T80" fmla="*/ 126 w 132"/>
                <a:gd name="T81" fmla="*/ 59 h 64"/>
                <a:gd name="T82" fmla="*/ 131 w 132"/>
                <a:gd name="T83" fmla="*/ 59 h 64"/>
                <a:gd name="T84" fmla="*/ 124 w 132"/>
                <a:gd name="T85" fmla="*/ 62 h 64"/>
                <a:gd name="T86" fmla="*/ 118 w 132"/>
                <a:gd name="T87" fmla="*/ 63 h 64"/>
                <a:gd name="T88" fmla="*/ 110 w 132"/>
                <a:gd name="T89" fmla="*/ 63 h 64"/>
                <a:gd name="T90" fmla="*/ 106 w 132"/>
                <a:gd name="T91" fmla="*/ 60 h 64"/>
                <a:gd name="T92" fmla="*/ 103 w 132"/>
                <a:gd name="T93" fmla="*/ 63 h 64"/>
                <a:gd name="T94" fmla="*/ 98 w 132"/>
                <a:gd name="T95" fmla="*/ 63 h 64"/>
                <a:gd name="T96" fmla="*/ 90 w 132"/>
                <a:gd name="T97" fmla="*/ 63 h 64"/>
                <a:gd name="T98" fmla="*/ 85 w 132"/>
                <a:gd name="T99" fmla="*/ 62 h 64"/>
                <a:gd name="T100" fmla="*/ 82 w 132"/>
                <a:gd name="T101" fmla="*/ 59 h 64"/>
                <a:gd name="T102" fmla="*/ 79 w 132"/>
                <a:gd name="T103" fmla="*/ 53 h 64"/>
                <a:gd name="T104" fmla="*/ 80 w 132"/>
                <a:gd name="T105" fmla="*/ 25 h 64"/>
                <a:gd name="T106" fmla="*/ 79 w 132"/>
                <a:gd name="T107" fmla="*/ 22 h 64"/>
                <a:gd name="T108" fmla="*/ 10 w 132"/>
                <a:gd name="T109" fmla="*/ 52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64"/>
                <a:gd name="T167" fmla="*/ 132 w 132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64">
                  <a:moveTo>
                    <a:pt x="10" y="52"/>
                  </a:moveTo>
                  <a:lnTo>
                    <a:pt x="11" y="11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2" y="7"/>
                  </a:lnTo>
                  <a:lnTo>
                    <a:pt x="62" y="8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2" y="25"/>
                  </a:lnTo>
                  <a:lnTo>
                    <a:pt x="61" y="27"/>
                  </a:lnTo>
                  <a:lnTo>
                    <a:pt x="59" y="28"/>
                  </a:lnTo>
                  <a:lnTo>
                    <a:pt x="57" y="29"/>
                  </a:lnTo>
                  <a:lnTo>
                    <a:pt x="54" y="31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67" y="57"/>
                  </a:lnTo>
                  <a:lnTo>
                    <a:pt x="69" y="59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3"/>
                  </a:lnTo>
                  <a:lnTo>
                    <a:pt x="52" y="63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10" y="56"/>
                  </a:lnTo>
                  <a:lnTo>
                    <a:pt x="10" y="55"/>
                  </a:lnTo>
                  <a:lnTo>
                    <a:pt x="10" y="52"/>
                  </a:lnTo>
                  <a:lnTo>
                    <a:pt x="28" y="6"/>
                  </a:lnTo>
                  <a:lnTo>
                    <a:pt x="28" y="31"/>
                  </a:lnTo>
                  <a:lnTo>
                    <a:pt x="33" y="31"/>
                  </a:lnTo>
                  <a:lnTo>
                    <a:pt x="36" y="31"/>
                  </a:lnTo>
                  <a:lnTo>
                    <a:pt x="39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6" y="24"/>
                  </a:lnTo>
                  <a:lnTo>
                    <a:pt x="46" y="21"/>
                  </a:lnTo>
                  <a:lnTo>
                    <a:pt x="47" y="17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95" y="20"/>
                  </a:lnTo>
                  <a:lnTo>
                    <a:pt x="95" y="52"/>
                  </a:lnTo>
                  <a:lnTo>
                    <a:pt x="95" y="53"/>
                  </a:lnTo>
                  <a:lnTo>
                    <a:pt x="95" y="55"/>
                  </a:lnTo>
                  <a:lnTo>
                    <a:pt x="95" y="56"/>
                  </a:lnTo>
                  <a:lnTo>
                    <a:pt x="97" y="57"/>
                  </a:lnTo>
                  <a:lnTo>
                    <a:pt x="98" y="57"/>
                  </a:lnTo>
                  <a:lnTo>
                    <a:pt x="100" y="59"/>
                  </a:lnTo>
                  <a:lnTo>
                    <a:pt x="102" y="59"/>
                  </a:lnTo>
                  <a:lnTo>
                    <a:pt x="103" y="59"/>
                  </a:lnTo>
                  <a:lnTo>
                    <a:pt x="105" y="57"/>
                  </a:lnTo>
                  <a:lnTo>
                    <a:pt x="106" y="56"/>
                  </a:lnTo>
                  <a:lnTo>
                    <a:pt x="110" y="55"/>
                  </a:lnTo>
                  <a:lnTo>
                    <a:pt x="110" y="27"/>
                  </a:lnTo>
                  <a:lnTo>
                    <a:pt x="110" y="25"/>
                  </a:lnTo>
                  <a:lnTo>
                    <a:pt x="110" y="24"/>
                  </a:lnTo>
                  <a:lnTo>
                    <a:pt x="108" y="22"/>
                  </a:lnTo>
                  <a:lnTo>
                    <a:pt x="106" y="21"/>
                  </a:lnTo>
                  <a:lnTo>
                    <a:pt x="105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24" y="20"/>
                  </a:lnTo>
                  <a:lnTo>
                    <a:pt x="124" y="52"/>
                  </a:lnTo>
                  <a:lnTo>
                    <a:pt x="124" y="55"/>
                  </a:lnTo>
                  <a:lnTo>
                    <a:pt x="124" y="56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8" y="59"/>
                  </a:lnTo>
                  <a:lnTo>
                    <a:pt x="129" y="59"/>
                  </a:lnTo>
                  <a:lnTo>
                    <a:pt x="131" y="59"/>
                  </a:lnTo>
                  <a:lnTo>
                    <a:pt x="131" y="62"/>
                  </a:lnTo>
                  <a:lnTo>
                    <a:pt x="128" y="62"/>
                  </a:lnTo>
                  <a:lnTo>
                    <a:pt x="124" y="62"/>
                  </a:lnTo>
                  <a:lnTo>
                    <a:pt x="121" y="62"/>
                  </a:lnTo>
                  <a:lnTo>
                    <a:pt x="120" y="63"/>
                  </a:lnTo>
                  <a:lnTo>
                    <a:pt x="118" y="63"/>
                  </a:lnTo>
                  <a:lnTo>
                    <a:pt x="115" y="63"/>
                  </a:lnTo>
                  <a:lnTo>
                    <a:pt x="111" y="63"/>
                  </a:lnTo>
                  <a:lnTo>
                    <a:pt x="110" y="63"/>
                  </a:lnTo>
                  <a:lnTo>
                    <a:pt x="110" y="59"/>
                  </a:lnTo>
                  <a:lnTo>
                    <a:pt x="108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5" y="62"/>
                  </a:lnTo>
                  <a:lnTo>
                    <a:pt x="103" y="63"/>
                  </a:lnTo>
                  <a:lnTo>
                    <a:pt x="102" y="63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5" y="63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7" y="63"/>
                  </a:lnTo>
                  <a:lnTo>
                    <a:pt x="85" y="62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59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79" y="53"/>
                  </a:lnTo>
                  <a:lnTo>
                    <a:pt x="79" y="52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79" y="22"/>
                  </a:lnTo>
                  <a:lnTo>
                    <a:pt x="77" y="22"/>
                  </a:lnTo>
                  <a:lnTo>
                    <a:pt x="75" y="22"/>
                  </a:lnTo>
                  <a:lnTo>
                    <a:pt x="10" y="5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4" name="Freeform 232"/>
            <p:cNvSpPr>
              <a:spLocks/>
            </p:cNvSpPr>
            <p:nvPr/>
          </p:nvSpPr>
          <p:spPr bwMode="auto">
            <a:xfrm>
              <a:off x="2902" y="3055"/>
              <a:ext cx="116" cy="68"/>
            </a:xfrm>
            <a:custGeom>
              <a:avLst/>
              <a:gdLst>
                <a:gd name="T0" fmla="*/ 5 w 116"/>
                <a:gd name="T1" fmla="*/ 20 h 68"/>
                <a:gd name="T2" fmla="*/ 16 w 116"/>
                <a:gd name="T3" fmla="*/ 6 h 68"/>
                <a:gd name="T4" fmla="*/ 34 w 116"/>
                <a:gd name="T5" fmla="*/ 1 h 68"/>
                <a:gd name="T6" fmla="*/ 52 w 116"/>
                <a:gd name="T7" fmla="*/ 3 h 68"/>
                <a:gd name="T8" fmla="*/ 66 w 116"/>
                <a:gd name="T9" fmla="*/ 11 h 68"/>
                <a:gd name="T10" fmla="*/ 73 w 116"/>
                <a:gd name="T11" fmla="*/ 26 h 68"/>
                <a:gd name="T12" fmla="*/ 75 w 116"/>
                <a:gd name="T13" fmla="*/ 34 h 68"/>
                <a:gd name="T14" fmla="*/ 71 w 116"/>
                <a:gd name="T15" fmla="*/ 47 h 68"/>
                <a:gd name="T16" fmla="*/ 60 w 116"/>
                <a:gd name="T17" fmla="*/ 61 h 68"/>
                <a:gd name="T18" fmla="*/ 44 w 116"/>
                <a:gd name="T19" fmla="*/ 67 h 68"/>
                <a:gd name="T20" fmla="*/ 26 w 116"/>
                <a:gd name="T21" fmla="*/ 66 h 68"/>
                <a:gd name="T22" fmla="*/ 13 w 116"/>
                <a:gd name="T23" fmla="*/ 61 h 68"/>
                <a:gd name="T24" fmla="*/ 3 w 116"/>
                <a:gd name="T25" fmla="*/ 51 h 68"/>
                <a:gd name="T26" fmla="*/ 0 w 116"/>
                <a:gd name="T27" fmla="*/ 38 h 68"/>
                <a:gd name="T28" fmla="*/ 0 w 116"/>
                <a:gd name="T29" fmla="*/ 31 h 68"/>
                <a:gd name="T30" fmla="*/ 19 w 116"/>
                <a:gd name="T31" fmla="*/ 36 h 68"/>
                <a:gd name="T32" fmla="*/ 21 w 116"/>
                <a:gd name="T33" fmla="*/ 51 h 68"/>
                <a:gd name="T34" fmla="*/ 26 w 116"/>
                <a:gd name="T35" fmla="*/ 61 h 68"/>
                <a:gd name="T36" fmla="*/ 36 w 116"/>
                <a:gd name="T37" fmla="*/ 66 h 68"/>
                <a:gd name="T38" fmla="*/ 45 w 116"/>
                <a:gd name="T39" fmla="*/ 63 h 68"/>
                <a:gd name="T40" fmla="*/ 52 w 116"/>
                <a:gd name="T41" fmla="*/ 54 h 68"/>
                <a:gd name="T42" fmla="*/ 57 w 116"/>
                <a:gd name="T43" fmla="*/ 40 h 68"/>
                <a:gd name="T44" fmla="*/ 57 w 116"/>
                <a:gd name="T45" fmla="*/ 33 h 68"/>
                <a:gd name="T46" fmla="*/ 55 w 116"/>
                <a:gd name="T47" fmla="*/ 24 h 68"/>
                <a:gd name="T48" fmla="*/ 53 w 116"/>
                <a:gd name="T49" fmla="*/ 14 h 68"/>
                <a:gd name="T50" fmla="*/ 50 w 116"/>
                <a:gd name="T51" fmla="*/ 7 h 68"/>
                <a:gd name="T52" fmla="*/ 44 w 116"/>
                <a:gd name="T53" fmla="*/ 4 h 68"/>
                <a:gd name="T54" fmla="*/ 32 w 116"/>
                <a:gd name="T55" fmla="*/ 6 h 68"/>
                <a:gd name="T56" fmla="*/ 23 w 116"/>
                <a:gd name="T57" fmla="*/ 14 h 68"/>
                <a:gd name="T58" fmla="*/ 19 w 116"/>
                <a:gd name="T59" fmla="*/ 26 h 68"/>
                <a:gd name="T60" fmla="*/ 100 w 116"/>
                <a:gd name="T61" fmla="*/ 21 h 68"/>
                <a:gd name="T62" fmla="*/ 109 w 116"/>
                <a:gd name="T63" fmla="*/ 23 h 68"/>
                <a:gd name="T64" fmla="*/ 113 w 116"/>
                <a:gd name="T65" fmla="*/ 21 h 68"/>
                <a:gd name="T66" fmla="*/ 109 w 116"/>
                <a:gd name="T67" fmla="*/ 30 h 68"/>
                <a:gd name="T68" fmla="*/ 102 w 116"/>
                <a:gd name="T69" fmla="*/ 24 h 68"/>
                <a:gd name="T70" fmla="*/ 96 w 116"/>
                <a:gd name="T71" fmla="*/ 24 h 68"/>
                <a:gd name="T72" fmla="*/ 91 w 116"/>
                <a:gd name="T73" fmla="*/ 30 h 68"/>
                <a:gd name="T74" fmla="*/ 94 w 116"/>
                <a:gd name="T75" fmla="*/ 34 h 68"/>
                <a:gd name="T76" fmla="*/ 100 w 116"/>
                <a:gd name="T77" fmla="*/ 37 h 68"/>
                <a:gd name="T78" fmla="*/ 107 w 116"/>
                <a:gd name="T79" fmla="*/ 41 h 68"/>
                <a:gd name="T80" fmla="*/ 113 w 116"/>
                <a:gd name="T81" fmla="*/ 47 h 68"/>
                <a:gd name="T82" fmla="*/ 115 w 116"/>
                <a:gd name="T83" fmla="*/ 54 h 68"/>
                <a:gd name="T84" fmla="*/ 113 w 116"/>
                <a:gd name="T85" fmla="*/ 60 h 68"/>
                <a:gd name="T86" fmla="*/ 109 w 116"/>
                <a:gd name="T87" fmla="*/ 64 h 68"/>
                <a:gd name="T88" fmla="*/ 102 w 116"/>
                <a:gd name="T89" fmla="*/ 66 h 68"/>
                <a:gd name="T90" fmla="*/ 96 w 116"/>
                <a:gd name="T91" fmla="*/ 66 h 68"/>
                <a:gd name="T92" fmla="*/ 86 w 116"/>
                <a:gd name="T93" fmla="*/ 66 h 68"/>
                <a:gd name="T94" fmla="*/ 79 w 116"/>
                <a:gd name="T95" fmla="*/ 51 h 68"/>
                <a:gd name="T96" fmla="*/ 92 w 116"/>
                <a:gd name="T97" fmla="*/ 64 h 68"/>
                <a:gd name="T98" fmla="*/ 102 w 116"/>
                <a:gd name="T99" fmla="*/ 64 h 68"/>
                <a:gd name="T100" fmla="*/ 104 w 116"/>
                <a:gd name="T101" fmla="*/ 58 h 68"/>
                <a:gd name="T102" fmla="*/ 100 w 116"/>
                <a:gd name="T103" fmla="*/ 53 h 68"/>
                <a:gd name="T104" fmla="*/ 92 w 116"/>
                <a:gd name="T105" fmla="*/ 48 h 68"/>
                <a:gd name="T106" fmla="*/ 83 w 116"/>
                <a:gd name="T107" fmla="*/ 41 h 68"/>
                <a:gd name="T108" fmla="*/ 81 w 116"/>
                <a:gd name="T109" fmla="*/ 34 h 68"/>
                <a:gd name="T110" fmla="*/ 86 w 116"/>
                <a:gd name="T111" fmla="*/ 24 h 68"/>
                <a:gd name="T112" fmla="*/ 96 w 116"/>
                <a:gd name="T113" fmla="*/ 21 h 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6"/>
                <a:gd name="T172" fmla="*/ 0 h 68"/>
                <a:gd name="T173" fmla="*/ 116 w 116"/>
                <a:gd name="T174" fmla="*/ 68 h 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6" h="68">
                  <a:moveTo>
                    <a:pt x="0" y="31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3" y="9"/>
                  </a:lnTo>
                  <a:lnTo>
                    <a:pt x="66" y="11"/>
                  </a:lnTo>
                  <a:lnTo>
                    <a:pt x="68" y="14"/>
                  </a:lnTo>
                  <a:lnTo>
                    <a:pt x="71" y="17"/>
                  </a:lnTo>
                  <a:lnTo>
                    <a:pt x="73" y="21"/>
                  </a:lnTo>
                  <a:lnTo>
                    <a:pt x="73" y="26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5" y="38"/>
                  </a:lnTo>
                  <a:lnTo>
                    <a:pt x="73" y="43"/>
                  </a:lnTo>
                  <a:lnTo>
                    <a:pt x="71" y="47"/>
                  </a:lnTo>
                  <a:lnTo>
                    <a:pt x="70" y="51"/>
                  </a:lnTo>
                  <a:lnTo>
                    <a:pt x="68" y="54"/>
                  </a:lnTo>
                  <a:lnTo>
                    <a:pt x="65" y="58"/>
                  </a:lnTo>
                  <a:lnTo>
                    <a:pt x="60" y="61"/>
                  </a:lnTo>
                  <a:lnTo>
                    <a:pt x="57" y="64"/>
                  </a:lnTo>
                  <a:lnTo>
                    <a:pt x="53" y="66"/>
                  </a:lnTo>
                  <a:lnTo>
                    <a:pt x="49" y="66"/>
                  </a:lnTo>
                  <a:lnTo>
                    <a:pt x="44" y="67"/>
                  </a:lnTo>
                  <a:lnTo>
                    <a:pt x="39" y="67"/>
                  </a:lnTo>
                  <a:lnTo>
                    <a:pt x="34" y="67"/>
                  </a:lnTo>
                  <a:lnTo>
                    <a:pt x="29" y="67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19" y="64"/>
                  </a:lnTo>
                  <a:lnTo>
                    <a:pt x="16" y="63"/>
                  </a:lnTo>
                  <a:lnTo>
                    <a:pt x="13" y="61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21" y="47"/>
                  </a:lnTo>
                  <a:lnTo>
                    <a:pt x="21" y="51"/>
                  </a:lnTo>
                  <a:lnTo>
                    <a:pt x="21" y="54"/>
                  </a:lnTo>
                  <a:lnTo>
                    <a:pt x="23" y="57"/>
                  </a:lnTo>
                  <a:lnTo>
                    <a:pt x="24" y="60"/>
                  </a:lnTo>
                  <a:lnTo>
                    <a:pt x="26" y="61"/>
                  </a:lnTo>
                  <a:lnTo>
                    <a:pt x="28" y="63"/>
                  </a:lnTo>
                  <a:lnTo>
                    <a:pt x="31" y="64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5" y="63"/>
                  </a:lnTo>
                  <a:lnTo>
                    <a:pt x="49" y="61"/>
                  </a:lnTo>
                  <a:lnTo>
                    <a:pt x="50" y="58"/>
                  </a:lnTo>
                  <a:lnTo>
                    <a:pt x="52" y="57"/>
                  </a:lnTo>
                  <a:lnTo>
                    <a:pt x="52" y="54"/>
                  </a:lnTo>
                  <a:lnTo>
                    <a:pt x="53" y="51"/>
                  </a:lnTo>
                  <a:lnTo>
                    <a:pt x="53" y="47"/>
                  </a:lnTo>
                  <a:lnTo>
                    <a:pt x="55" y="44"/>
                  </a:lnTo>
                  <a:lnTo>
                    <a:pt x="57" y="40"/>
                  </a:lnTo>
                  <a:lnTo>
                    <a:pt x="57" y="37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5" y="27"/>
                  </a:lnTo>
                  <a:lnTo>
                    <a:pt x="55" y="24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8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99" y="21"/>
                  </a:lnTo>
                  <a:lnTo>
                    <a:pt x="100" y="21"/>
                  </a:lnTo>
                  <a:lnTo>
                    <a:pt x="102" y="21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36"/>
                  </a:lnTo>
                  <a:lnTo>
                    <a:pt x="110" y="36"/>
                  </a:lnTo>
                  <a:lnTo>
                    <a:pt x="110" y="33"/>
                  </a:lnTo>
                  <a:lnTo>
                    <a:pt x="109" y="30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6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99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4" y="26"/>
                  </a:lnTo>
                  <a:lnTo>
                    <a:pt x="92" y="27"/>
                  </a:lnTo>
                  <a:lnTo>
                    <a:pt x="92" y="29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7" y="36"/>
                  </a:lnTo>
                  <a:lnTo>
                    <a:pt x="99" y="37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9" y="43"/>
                  </a:lnTo>
                  <a:lnTo>
                    <a:pt x="112" y="44"/>
                  </a:lnTo>
                  <a:lnTo>
                    <a:pt x="113" y="46"/>
                  </a:lnTo>
                  <a:lnTo>
                    <a:pt x="113" y="47"/>
                  </a:lnTo>
                  <a:lnTo>
                    <a:pt x="115" y="48"/>
                  </a:lnTo>
                  <a:lnTo>
                    <a:pt x="115" y="51"/>
                  </a:lnTo>
                  <a:lnTo>
                    <a:pt x="115" y="53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5" y="57"/>
                  </a:lnTo>
                  <a:lnTo>
                    <a:pt x="115" y="58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7" y="66"/>
                  </a:lnTo>
                  <a:lnTo>
                    <a:pt x="105" y="66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99" y="66"/>
                  </a:lnTo>
                  <a:lnTo>
                    <a:pt x="97" y="66"/>
                  </a:lnTo>
                  <a:lnTo>
                    <a:pt x="96" y="66"/>
                  </a:lnTo>
                  <a:lnTo>
                    <a:pt x="92" y="66"/>
                  </a:lnTo>
                  <a:lnTo>
                    <a:pt x="89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9" y="51"/>
                  </a:lnTo>
                  <a:lnTo>
                    <a:pt x="83" y="51"/>
                  </a:lnTo>
                  <a:lnTo>
                    <a:pt x="84" y="58"/>
                  </a:lnTo>
                  <a:lnTo>
                    <a:pt x="87" y="61"/>
                  </a:lnTo>
                  <a:lnTo>
                    <a:pt x="92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2" y="54"/>
                  </a:lnTo>
                  <a:lnTo>
                    <a:pt x="100" y="53"/>
                  </a:lnTo>
                  <a:lnTo>
                    <a:pt x="99" y="51"/>
                  </a:lnTo>
                  <a:lnTo>
                    <a:pt x="97" y="51"/>
                  </a:lnTo>
                  <a:lnTo>
                    <a:pt x="96" y="51"/>
                  </a:lnTo>
                  <a:lnTo>
                    <a:pt x="92" y="48"/>
                  </a:lnTo>
                  <a:lnTo>
                    <a:pt x="89" y="47"/>
                  </a:lnTo>
                  <a:lnTo>
                    <a:pt x="86" y="46"/>
                  </a:lnTo>
                  <a:lnTo>
                    <a:pt x="84" y="44"/>
                  </a:lnTo>
                  <a:lnTo>
                    <a:pt x="83" y="41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3" y="30"/>
                  </a:lnTo>
                  <a:lnTo>
                    <a:pt x="84" y="27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0" y="3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5" name="Freeform 233"/>
            <p:cNvSpPr>
              <a:spLocks/>
            </p:cNvSpPr>
            <p:nvPr/>
          </p:nvSpPr>
          <p:spPr bwMode="auto">
            <a:xfrm>
              <a:off x="3370" y="3057"/>
              <a:ext cx="84" cy="65"/>
            </a:xfrm>
            <a:custGeom>
              <a:avLst/>
              <a:gdLst>
                <a:gd name="T0" fmla="*/ 11 w 84"/>
                <a:gd name="T1" fmla="*/ 9 h 65"/>
                <a:gd name="T2" fmla="*/ 11 w 84"/>
                <a:gd name="T3" fmla="*/ 6 h 65"/>
                <a:gd name="T4" fmla="*/ 9 w 84"/>
                <a:gd name="T5" fmla="*/ 4 h 65"/>
                <a:gd name="T6" fmla="*/ 8 w 84"/>
                <a:gd name="T7" fmla="*/ 3 h 65"/>
                <a:gd name="T8" fmla="*/ 5 w 84"/>
                <a:gd name="T9" fmla="*/ 3 h 65"/>
                <a:gd name="T10" fmla="*/ 2 w 84"/>
                <a:gd name="T11" fmla="*/ 0 h 65"/>
                <a:gd name="T12" fmla="*/ 38 w 84"/>
                <a:gd name="T13" fmla="*/ 3 h 65"/>
                <a:gd name="T14" fmla="*/ 34 w 84"/>
                <a:gd name="T15" fmla="*/ 3 h 65"/>
                <a:gd name="T16" fmla="*/ 31 w 84"/>
                <a:gd name="T17" fmla="*/ 3 h 65"/>
                <a:gd name="T18" fmla="*/ 30 w 84"/>
                <a:gd name="T19" fmla="*/ 4 h 65"/>
                <a:gd name="T20" fmla="*/ 28 w 84"/>
                <a:gd name="T21" fmla="*/ 6 h 65"/>
                <a:gd name="T22" fmla="*/ 28 w 84"/>
                <a:gd name="T23" fmla="*/ 9 h 65"/>
                <a:gd name="T24" fmla="*/ 25 w 84"/>
                <a:gd name="T25" fmla="*/ 57 h 65"/>
                <a:gd name="T26" fmla="*/ 27 w 84"/>
                <a:gd name="T27" fmla="*/ 60 h 65"/>
                <a:gd name="T28" fmla="*/ 28 w 84"/>
                <a:gd name="T29" fmla="*/ 61 h 65"/>
                <a:gd name="T30" fmla="*/ 30 w 84"/>
                <a:gd name="T31" fmla="*/ 63 h 65"/>
                <a:gd name="T32" fmla="*/ 33 w 84"/>
                <a:gd name="T33" fmla="*/ 63 h 65"/>
                <a:gd name="T34" fmla="*/ 36 w 84"/>
                <a:gd name="T35" fmla="*/ 64 h 65"/>
                <a:gd name="T36" fmla="*/ 0 w 84"/>
                <a:gd name="T37" fmla="*/ 63 h 65"/>
                <a:gd name="T38" fmla="*/ 3 w 84"/>
                <a:gd name="T39" fmla="*/ 63 h 65"/>
                <a:gd name="T40" fmla="*/ 6 w 84"/>
                <a:gd name="T41" fmla="*/ 63 h 65"/>
                <a:gd name="T42" fmla="*/ 8 w 84"/>
                <a:gd name="T43" fmla="*/ 60 h 65"/>
                <a:gd name="T44" fmla="*/ 9 w 84"/>
                <a:gd name="T45" fmla="*/ 57 h 65"/>
                <a:gd name="T46" fmla="*/ 11 w 84"/>
                <a:gd name="T47" fmla="*/ 9 h 65"/>
                <a:gd name="T48" fmla="*/ 47 w 84"/>
                <a:gd name="T49" fmla="*/ 27 h 65"/>
                <a:gd name="T50" fmla="*/ 44 w 84"/>
                <a:gd name="T51" fmla="*/ 24 h 65"/>
                <a:gd name="T52" fmla="*/ 41 w 84"/>
                <a:gd name="T53" fmla="*/ 21 h 65"/>
                <a:gd name="T54" fmla="*/ 61 w 84"/>
                <a:gd name="T55" fmla="*/ 28 h 65"/>
                <a:gd name="T56" fmla="*/ 67 w 84"/>
                <a:gd name="T57" fmla="*/ 21 h 65"/>
                <a:gd name="T58" fmla="*/ 75 w 84"/>
                <a:gd name="T59" fmla="*/ 20 h 65"/>
                <a:gd name="T60" fmla="*/ 78 w 84"/>
                <a:gd name="T61" fmla="*/ 20 h 65"/>
                <a:gd name="T62" fmla="*/ 80 w 84"/>
                <a:gd name="T63" fmla="*/ 21 h 65"/>
                <a:gd name="T64" fmla="*/ 81 w 84"/>
                <a:gd name="T65" fmla="*/ 24 h 65"/>
                <a:gd name="T66" fmla="*/ 83 w 84"/>
                <a:gd name="T67" fmla="*/ 26 h 65"/>
                <a:gd name="T68" fmla="*/ 81 w 84"/>
                <a:gd name="T69" fmla="*/ 28 h 65"/>
                <a:gd name="T70" fmla="*/ 81 w 84"/>
                <a:gd name="T71" fmla="*/ 31 h 65"/>
                <a:gd name="T72" fmla="*/ 78 w 84"/>
                <a:gd name="T73" fmla="*/ 33 h 65"/>
                <a:gd name="T74" fmla="*/ 75 w 84"/>
                <a:gd name="T75" fmla="*/ 34 h 65"/>
                <a:gd name="T76" fmla="*/ 72 w 84"/>
                <a:gd name="T77" fmla="*/ 33 h 65"/>
                <a:gd name="T78" fmla="*/ 70 w 84"/>
                <a:gd name="T79" fmla="*/ 31 h 65"/>
                <a:gd name="T80" fmla="*/ 69 w 84"/>
                <a:gd name="T81" fmla="*/ 28 h 65"/>
                <a:gd name="T82" fmla="*/ 66 w 84"/>
                <a:gd name="T83" fmla="*/ 28 h 65"/>
                <a:gd name="T84" fmla="*/ 64 w 84"/>
                <a:gd name="T85" fmla="*/ 30 h 65"/>
                <a:gd name="T86" fmla="*/ 61 w 84"/>
                <a:gd name="T87" fmla="*/ 33 h 65"/>
                <a:gd name="T88" fmla="*/ 61 w 84"/>
                <a:gd name="T89" fmla="*/ 37 h 65"/>
                <a:gd name="T90" fmla="*/ 60 w 84"/>
                <a:gd name="T91" fmla="*/ 57 h 65"/>
                <a:gd name="T92" fmla="*/ 60 w 84"/>
                <a:gd name="T93" fmla="*/ 60 h 65"/>
                <a:gd name="T94" fmla="*/ 61 w 84"/>
                <a:gd name="T95" fmla="*/ 61 h 65"/>
                <a:gd name="T96" fmla="*/ 63 w 84"/>
                <a:gd name="T97" fmla="*/ 63 h 65"/>
                <a:gd name="T98" fmla="*/ 66 w 84"/>
                <a:gd name="T99" fmla="*/ 63 h 65"/>
                <a:gd name="T100" fmla="*/ 67 w 84"/>
                <a:gd name="T101" fmla="*/ 64 h 65"/>
                <a:gd name="T102" fmla="*/ 41 w 84"/>
                <a:gd name="T103" fmla="*/ 63 h 65"/>
                <a:gd name="T104" fmla="*/ 44 w 84"/>
                <a:gd name="T105" fmla="*/ 61 h 65"/>
                <a:gd name="T106" fmla="*/ 45 w 84"/>
                <a:gd name="T107" fmla="*/ 60 h 65"/>
                <a:gd name="T108" fmla="*/ 45 w 84"/>
                <a:gd name="T109" fmla="*/ 57 h 65"/>
                <a:gd name="T110" fmla="*/ 11 w 84"/>
                <a:gd name="T111" fmla="*/ 9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"/>
                <a:gd name="T169" fmla="*/ 0 h 65"/>
                <a:gd name="T170" fmla="*/ 84 w 84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" h="65">
                  <a:moveTo>
                    <a:pt x="11" y="9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5" y="54"/>
                  </a:lnTo>
                  <a:lnTo>
                    <a:pt x="25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6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44" y="24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61" y="21"/>
                  </a:lnTo>
                  <a:lnTo>
                    <a:pt x="61" y="28"/>
                  </a:lnTo>
                  <a:lnTo>
                    <a:pt x="64" y="24"/>
                  </a:lnTo>
                  <a:lnTo>
                    <a:pt x="67" y="21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1" y="23"/>
                  </a:lnTo>
                  <a:lnTo>
                    <a:pt x="81" y="24"/>
                  </a:lnTo>
                  <a:lnTo>
                    <a:pt x="83" y="24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74" y="34"/>
                  </a:lnTo>
                  <a:lnTo>
                    <a:pt x="72" y="33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70" y="30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3" y="31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3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2" y="63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5" y="58"/>
                  </a:lnTo>
                  <a:lnTo>
                    <a:pt x="45" y="57"/>
                  </a:lnTo>
                  <a:lnTo>
                    <a:pt x="47" y="28"/>
                  </a:lnTo>
                  <a:lnTo>
                    <a:pt x="11" y="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6" name="Freeform 234"/>
            <p:cNvSpPr>
              <a:spLocks/>
            </p:cNvSpPr>
            <p:nvPr/>
          </p:nvSpPr>
          <p:spPr bwMode="auto">
            <a:xfrm>
              <a:off x="2407" y="2143"/>
              <a:ext cx="160" cy="66"/>
            </a:xfrm>
            <a:custGeom>
              <a:avLst/>
              <a:gdLst>
                <a:gd name="T0" fmla="*/ 100 w 160"/>
                <a:gd name="T1" fmla="*/ 0 h 66"/>
                <a:gd name="T2" fmla="*/ 93 w 160"/>
                <a:gd name="T3" fmla="*/ 4 h 66"/>
                <a:gd name="T4" fmla="*/ 90 w 160"/>
                <a:gd name="T5" fmla="*/ 55 h 66"/>
                <a:gd name="T6" fmla="*/ 90 w 160"/>
                <a:gd name="T7" fmla="*/ 59 h 66"/>
                <a:gd name="T8" fmla="*/ 93 w 160"/>
                <a:gd name="T9" fmla="*/ 62 h 66"/>
                <a:gd name="T10" fmla="*/ 98 w 160"/>
                <a:gd name="T11" fmla="*/ 62 h 66"/>
                <a:gd name="T12" fmla="*/ 63 w 160"/>
                <a:gd name="T13" fmla="*/ 64 h 66"/>
                <a:gd name="T14" fmla="*/ 66 w 160"/>
                <a:gd name="T15" fmla="*/ 62 h 66"/>
                <a:gd name="T16" fmla="*/ 69 w 160"/>
                <a:gd name="T17" fmla="*/ 61 h 66"/>
                <a:gd name="T18" fmla="*/ 71 w 160"/>
                <a:gd name="T19" fmla="*/ 58 h 66"/>
                <a:gd name="T20" fmla="*/ 73 w 160"/>
                <a:gd name="T21" fmla="*/ 7 h 66"/>
                <a:gd name="T22" fmla="*/ 15 w 160"/>
                <a:gd name="T23" fmla="*/ 8 h 66"/>
                <a:gd name="T24" fmla="*/ 15 w 160"/>
                <a:gd name="T25" fmla="*/ 58 h 66"/>
                <a:gd name="T26" fmla="*/ 17 w 160"/>
                <a:gd name="T27" fmla="*/ 62 h 66"/>
                <a:gd name="T28" fmla="*/ 22 w 160"/>
                <a:gd name="T29" fmla="*/ 62 h 66"/>
                <a:gd name="T30" fmla="*/ 25 w 160"/>
                <a:gd name="T31" fmla="*/ 65 h 66"/>
                <a:gd name="T32" fmla="*/ 2 w 160"/>
                <a:gd name="T33" fmla="*/ 64 h 66"/>
                <a:gd name="T34" fmla="*/ 7 w 160"/>
                <a:gd name="T35" fmla="*/ 62 h 66"/>
                <a:gd name="T36" fmla="*/ 10 w 160"/>
                <a:gd name="T37" fmla="*/ 59 h 66"/>
                <a:gd name="T38" fmla="*/ 10 w 160"/>
                <a:gd name="T39" fmla="*/ 55 h 66"/>
                <a:gd name="T40" fmla="*/ 12 w 160"/>
                <a:gd name="T41" fmla="*/ 6 h 66"/>
                <a:gd name="T42" fmla="*/ 8 w 160"/>
                <a:gd name="T43" fmla="*/ 4 h 66"/>
                <a:gd name="T44" fmla="*/ 2 w 160"/>
                <a:gd name="T45" fmla="*/ 3 h 66"/>
                <a:gd name="T46" fmla="*/ 49 w 160"/>
                <a:gd name="T47" fmla="*/ 47 h 66"/>
                <a:gd name="T48" fmla="*/ 110 w 160"/>
                <a:gd name="T49" fmla="*/ 27 h 66"/>
                <a:gd name="T50" fmla="*/ 107 w 160"/>
                <a:gd name="T51" fmla="*/ 24 h 66"/>
                <a:gd name="T52" fmla="*/ 103 w 160"/>
                <a:gd name="T53" fmla="*/ 20 h 66"/>
                <a:gd name="T54" fmla="*/ 127 w 160"/>
                <a:gd name="T55" fmla="*/ 25 h 66"/>
                <a:gd name="T56" fmla="*/ 132 w 160"/>
                <a:gd name="T57" fmla="*/ 21 h 66"/>
                <a:gd name="T58" fmla="*/ 139 w 160"/>
                <a:gd name="T59" fmla="*/ 20 h 66"/>
                <a:gd name="T60" fmla="*/ 147 w 160"/>
                <a:gd name="T61" fmla="*/ 20 h 66"/>
                <a:gd name="T62" fmla="*/ 152 w 160"/>
                <a:gd name="T63" fmla="*/ 25 h 66"/>
                <a:gd name="T64" fmla="*/ 156 w 160"/>
                <a:gd name="T65" fmla="*/ 33 h 66"/>
                <a:gd name="T66" fmla="*/ 156 w 160"/>
                <a:gd name="T67" fmla="*/ 61 h 66"/>
                <a:gd name="T68" fmla="*/ 159 w 160"/>
                <a:gd name="T69" fmla="*/ 62 h 66"/>
                <a:gd name="T70" fmla="*/ 134 w 160"/>
                <a:gd name="T71" fmla="*/ 62 h 66"/>
                <a:gd name="T72" fmla="*/ 139 w 160"/>
                <a:gd name="T73" fmla="*/ 59 h 66"/>
                <a:gd name="T74" fmla="*/ 140 w 160"/>
                <a:gd name="T75" fmla="*/ 31 h 66"/>
                <a:gd name="T76" fmla="*/ 139 w 160"/>
                <a:gd name="T77" fmla="*/ 27 h 66"/>
                <a:gd name="T78" fmla="*/ 134 w 160"/>
                <a:gd name="T79" fmla="*/ 25 h 66"/>
                <a:gd name="T80" fmla="*/ 127 w 160"/>
                <a:gd name="T81" fmla="*/ 30 h 66"/>
                <a:gd name="T82" fmla="*/ 123 w 160"/>
                <a:gd name="T83" fmla="*/ 59 h 66"/>
                <a:gd name="T84" fmla="*/ 125 w 160"/>
                <a:gd name="T85" fmla="*/ 62 h 66"/>
                <a:gd name="T86" fmla="*/ 129 w 160"/>
                <a:gd name="T87" fmla="*/ 65 h 66"/>
                <a:gd name="T88" fmla="*/ 103 w 160"/>
                <a:gd name="T89" fmla="*/ 62 h 66"/>
                <a:gd name="T90" fmla="*/ 107 w 160"/>
                <a:gd name="T91" fmla="*/ 61 h 66"/>
                <a:gd name="T92" fmla="*/ 108 w 160"/>
                <a:gd name="T93" fmla="*/ 58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66"/>
                <a:gd name="T143" fmla="*/ 160 w 160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66">
                  <a:moveTo>
                    <a:pt x="49" y="47"/>
                  </a:moveTo>
                  <a:lnTo>
                    <a:pt x="71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4"/>
                  </a:lnTo>
                  <a:lnTo>
                    <a:pt x="91" y="7"/>
                  </a:lnTo>
                  <a:lnTo>
                    <a:pt x="91" y="10"/>
                  </a:lnTo>
                  <a:lnTo>
                    <a:pt x="90" y="55"/>
                  </a:lnTo>
                  <a:lnTo>
                    <a:pt x="90" y="57"/>
                  </a:lnTo>
                  <a:lnTo>
                    <a:pt x="90" y="58"/>
                  </a:lnTo>
                  <a:lnTo>
                    <a:pt x="90" y="59"/>
                  </a:lnTo>
                  <a:lnTo>
                    <a:pt x="91" y="59"/>
                  </a:lnTo>
                  <a:lnTo>
                    <a:pt x="91" y="61"/>
                  </a:lnTo>
                  <a:lnTo>
                    <a:pt x="93" y="62"/>
                  </a:lnTo>
                  <a:lnTo>
                    <a:pt x="95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63" y="65"/>
                  </a:lnTo>
                  <a:lnTo>
                    <a:pt x="63" y="64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9" y="62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8"/>
                  </a:lnTo>
                  <a:lnTo>
                    <a:pt x="71" y="57"/>
                  </a:lnTo>
                  <a:lnTo>
                    <a:pt x="71" y="55"/>
                  </a:lnTo>
                  <a:lnTo>
                    <a:pt x="73" y="7"/>
                  </a:lnTo>
                  <a:lnTo>
                    <a:pt x="44" y="65"/>
                  </a:lnTo>
                  <a:lnTo>
                    <a:pt x="42" y="65"/>
                  </a:lnTo>
                  <a:lnTo>
                    <a:pt x="15" y="8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9" y="0"/>
                  </a:lnTo>
                  <a:lnTo>
                    <a:pt x="49" y="47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0" y="27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3" y="24"/>
                  </a:lnTo>
                  <a:lnTo>
                    <a:pt x="103" y="20"/>
                  </a:lnTo>
                  <a:lnTo>
                    <a:pt x="125" y="20"/>
                  </a:lnTo>
                  <a:lnTo>
                    <a:pt x="125" y="27"/>
                  </a:lnTo>
                  <a:lnTo>
                    <a:pt x="127" y="25"/>
                  </a:lnTo>
                  <a:lnTo>
                    <a:pt x="129" y="24"/>
                  </a:lnTo>
                  <a:lnTo>
                    <a:pt x="130" y="23"/>
                  </a:lnTo>
                  <a:lnTo>
                    <a:pt x="132" y="21"/>
                  </a:lnTo>
                  <a:lnTo>
                    <a:pt x="134" y="20"/>
                  </a:lnTo>
                  <a:lnTo>
                    <a:pt x="135" y="20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4" y="20"/>
                  </a:lnTo>
                  <a:lnTo>
                    <a:pt x="147" y="20"/>
                  </a:lnTo>
                  <a:lnTo>
                    <a:pt x="149" y="21"/>
                  </a:lnTo>
                  <a:lnTo>
                    <a:pt x="151" y="24"/>
                  </a:lnTo>
                  <a:lnTo>
                    <a:pt x="152" y="25"/>
                  </a:lnTo>
                  <a:lnTo>
                    <a:pt x="154" y="27"/>
                  </a:lnTo>
                  <a:lnTo>
                    <a:pt x="156" y="30"/>
                  </a:lnTo>
                  <a:lnTo>
                    <a:pt x="156" y="33"/>
                  </a:lnTo>
                  <a:lnTo>
                    <a:pt x="154" y="58"/>
                  </a:lnTo>
                  <a:lnTo>
                    <a:pt x="156" y="59"/>
                  </a:lnTo>
                  <a:lnTo>
                    <a:pt x="156" y="61"/>
                  </a:lnTo>
                  <a:lnTo>
                    <a:pt x="156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5"/>
                  </a:lnTo>
                  <a:lnTo>
                    <a:pt x="134" y="65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9" y="61"/>
                  </a:lnTo>
                  <a:lnTo>
                    <a:pt x="139" y="59"/>
                  </a:lnTo>
                  <a:lnTo>
                    <a:pt x="140" y="58"/>
                  </a:lnTo>
                  <a:lnTo>
                    <a:pt x="140" y="34"/>
                  </a:lnTo>
                  <a:lnTo>
                    <a:pt x="140" y="31"/>
                  </a:lnTo>
                  <a:lnTo>
                    <a:pt x="139" y="30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7" y="27"/>
                  </a:lnTo>
                  <a:lnTo>
                    <a:pt x="135" y="27"/>
                  </a:lnTo>
                  <a:lnTo>
                    <a:pt x="134" y="25"/>
                  </a:lnTo>
                  <a:lnTo>
                    <a:pt x="132" y="27"/>
                  </a:lnTo>
                  <a:lnTo>
                    <a:pt x="129" y="27"/>
                  </a:lnTo>
                  <a:lnTo>
                    <a:pt x="127" y="30"/>
                  </a:lnTo>
                  <a:lnTo>
                    <a:pt x="125" y="33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9" y="62"/>
                  </a:lnTo>
                  <a:lnTo>
                    <a:pt x="129" y="65"/>
                  </a:lnTo>
                  <a:lnTo>
                    <a:pt x="101" y="65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08" y="59"/>
                  </a:lnTo>
                  <a:lnTo>
                    <a:pt x="108" y="58"/>
                  </a:lnTo>
                  <a:lnTo>
                    <a:pt x="110" y="30"/>
                  </a:lnTo>
                  <a:lnTo>
                    <a:pt x="49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7" name="Freeform 235"/>
            <p:cNvSpPr>
              <a:spLocks/>
            </p:cNvSpPr>
            <p:nvPr/>
          </p:nvSpPr>
          <p:spPr bwMode="auto">
            <a:xfrm>
              <a:off x="2410" y="2598"/>
              <a:ext cx="58" cy="64"/>
            </a:xfrm>
            <a:custGeom>
              <a:avLst/>
              <a:gdLst>
                <a:gd name="T0" fmla="*/ 20 w 58"/>
                <a:gd name="T1" fmla="*/ 53 h 64"/>
                <a:gd name="T2" fmla="*/ 22 w 58"/>
                <a:gd name="T3" fmla="*/ 3 h 64"/>
                <a:gd name="T4" fmla="*/ 19 w 58"/>
                <a:gd name="T5" fmla="*/ 3 h 64"/>
                <a:gd name="T6" fmla="*/ 16 w 58"/>
                <a:gd name="T7" fmla="*/ 3 h 64"/>
                <a:gd name="T8" fmla="*/ 13 w 58"/>
                <a:gd name="T9" fmla="*/ 4 h 64"/>
                <a:gd name="T10" fmla="*/ 12 w 58"/>
                <a:gd name="T11" fmla="*/ 4 h 64"/>
                <a:gd name="T12" fmla="*/ 10 w 58"/>
                <a:gd name="T13" fmla="*/ 6 h 64"/>
                <a:gd name="T14" fmla="*/ 9 w 58"/>
                <a:gd name="T15" fmla="*/ 7 h 64"/>
                <a:gd name="T16" fmla="*/ 7 w 58"/>
                <a:gd name="T17" fmla="*/ 8 h 64"/>
                <a:gd name="T18" fmla="*/ 7 w 58"/>
                <a:gd name="T19" fmla="*/ 10 h 64"/>
                <a:gd name="T20" fmla="*/ 6 w 58"/>
                <a:gd name="T21" fmla="*/ 11 h 64"/>
                <a:gd name="T22" fmla="*/ 6 w 58"/>
                <a:gd name="T23" fmla="*/ 14 h 64"/>
                <a:gd name="T24" fmla="*/ 3 w 58"/>
                <a:gd name="T25" fmla="*/ 17 h 64"/>
                <a:gd name="T26" fmla="*/ 3 w 58"/>
                <a:gd name="T27" fmla="*/ 20 h 64"/>
                <a:gd name="T28" fmla="*/ 0 w 58"/>
                <a:gd name="T29" fmla="*/ 20 h 64"/>
                <a:gd name="T30" fmla="*/ 1 w 58"/>
                <a:gd name="T31" fmla="*/ 0 h 64"/>
                <a:gd name="T32" fmla="*/ 57 w 58"/>
                <a:gd name="T33" fmla="*/ 0 h 64"/>
                <a:gd name="T34" fmla="*/ 57 w 58"/>
                <a:gd name="T35" fmla="*/ 20 h 64"/>
                <a:gd name="T36" fmla="*/ 54 w 58"/>
                <a:gd name="T37" fmla="*/ 20 h 64"/>
                <a:gd name="T38" fmla="*/ 54 w 58"/>
                <a:gd name="T39" fmla="*/ 15 h 64"/>
                <a:gd name="T40" fmla="*/ 54 w 58"/>
                <a:gd name="T41" fmla="*/ 13 h 64"/>
                <a:gd name="T42" fmla="*/ 53 w 58"/>
                <a:gd name="T43" fmla="*/ 10 h 64"/>
                <a:gd name="T44" fmla="*/ 51 w 58"/>
                <a:gd name="T45" fmla="*/ 7 h 64"/>
                <a:gd name="T46" fmla="*/ 48 w 58"/>
                <a:gd name="T47" fmla="*/ 6 h 64"/>
                <a:gd name="T48" fmla="*/ 45 w 58"/>
                <a:gd name="T49" fmla="*/ 4 h 64"/>
                <a:gd name="T50" fmla="*/ 41 w 58"/>
                <a:gd name="T51" fmla="*/ 3 h 64"/>
                <a:gd name="T52" fmla="*/ 37 w 58"/>
                <a:gd name="T53" fmla="*/ 3 h 64"/>
                <a:gd name="T54" fmla="*/ 35 w 58"/>
                <a:gd name="T55" fmla="*/ 55 h 64"/>
                <a:gd name="T56" fmla="*/ 35 w 58"/>
                <a:gd name="T57" fmla="*/ 56 h 64"/>
                <a:gd name="T58" fmla="*/ 37 w 58"/>
                <a:gd name="T59" fmla="*/ 59 h 64"/>
                <a:gd name="T60" fmla="*/ 38 w 58"/>
                <a:gd name="T61" fmla="*/ 60 h 64"/>
                <a:gd name="T62" fmla="*/ 39 w 58"/>
                <a:gd name="T63" fmla="*/ 62 h 64"/>
                <a:gd name="T64" fmla="*/ 41 w 58"/>
                <a:gd name="T65" fmla="*/ 62 h 64"/>
                <a:gd name="T66" fmla="*/ 42 w 58"/>
                <a:gd name="T67" fmla="*/ 62 h 64"/>
                <a:gd name="T68" fmla="*/ 44 w 58"/>
                <a:gd name="T69" fmla="*/ 62 h 64"/>
                <a:gd name="T70" fmla="*/ 44 w 58"/>
                <a:gd name="T71" fmla="*/ 63 h 64"/>
                <a:gd name="T72" fmla="*/ 12 w 58"/>
                <a:gd name="T73" fmla="*/ 63 h 64"/>
                <a:gd name="T74" fmla="*/ 12 w 58"/>
                <a:gd name="T75" fmla="*/ 62 h 64"/>
                <a:gd name="T76" fmla="*/ 13 w 58"/>
                <a:gd name="T77" fmla="*/ 62 h 64"/>
                <a:gd name="T78" fmla="*/ 16 w 58"/>
                <a:gd name="T79" fmla="*/ 62 h 64"/>
                <a:gd name="T80" fmla="*/ 16 w 58"/>
                <a:gd name="T81" fmla="*/ 60 h 64"/>
                <a:gd name="T82" fmla="*/ 19 w 58"/>
                <a:gd name="T83" fmla="*/ 59 h 64"/>
                <a:gd name="T84" fmla="*/ 19 w 58"/>
                <a:gd name="T85" fmla="*/ 57 h 64"/>
                <a:gd name="T86" fmla="*/ 20 w 58"/>
                <a:gd name="T87" fmla="*/ 56 h 64"/>
                <a:gd name="T88" fmla="*/ 20 w 58"/>
                <a:gd name="T89" fmla="*/ 53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64"/>
                <a:gd name="T137" fmla="*/ 58 w 58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64">
                  <a:moveTo>
                    <a:pt x="20" y="53"/>
                  </a:moveTo>
                  <a:lnTo>
                    <a:pt x="22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57" y="0"/>
                  </a:lnTo>
                  <a:lnTo>
                    <a:pt x="57" y="20"/>
                  </a:lnTo>
                  <a:lnTo>
                    <a:pt x="54" y="20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3" y="10"/>
                  </a:lnTo>
                  <a:lnTo>
                    <a:pt x="51" y="7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5" y="55"/>
                  </a:lnTo>
                  <a:lnTo>
                    <a:pt x="35" y="56"/>
                  </a:lnTo>
                  <a:lnTo>
                    <a:pt x="37" y="59"/>
                  </a:lnTo>
                  <a:lnTo>
                    <a:pt x="38" y="60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12" y="63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8" name="Freeform 236"/>
            <p:cNvSpPr>
              <a:spLocks/>
            </p:cNvSpPr>
            <p:nvPr/>
          </p:nvSpPr>
          <p:spPr bwMode="auto">
            <a:xfrm>
              <a:off x="2473" y="2618"/>
              <a:ext cx="36" cy="44"/>
            </a:xfrm>
            <a:custGeom>
              <a:avLst/>
              <a:gdLst>
                <a:gd name="T0" fmla="*/ 5 w 36"/>
                <a:gd name="T1" fmla="*/ 9 h 44"/>
                <a:gd name="T2" fmla="*/ 9 w 36"/>
                <a:gd name="T3" fmla="*/ 5 h 44"/>
                <a:gd name="T4" fmla="*/ 12 w 36"/>
                <a:gd name="T5" fmla="*/ 3 h 44"/>
                <a:gd name="T6" fmla="*/ 16 w 36"/>
                <a:gd name="T7" fmla="*/ 1 h 44"/>
                <a:gd name="T8" fmla="*/ 19 w 36"/>
                <a:gd name="T9" fmla="*/ 0 h 44"/>
                <a:gd name="T10" fmla="*/ 23 w 36"/>
                <a:gd name="T11" fmla="*/ 0 h 44"/>
                <a:gd name="T12" fmla="*/ 26 w 36"/>
                <a:gd name="T13" fmla="*/ 1 h 44"/>
                <a:gd name="T14" fmla="*/ 30 w 36"/>
                <a:gd name="T15" fmla="*/ 3 h 44"/>
                <a:gd name="T16" fmla="*/ 31 w 36"/>
                <a:gd name="T17" fmla="*/ 4 h 44"/>
                <a:gd name="T18" fmla="*/ 34 w 36"/>
                <a:gd name="T19" fmla="*/ 7 h 44"/>
                <a:gd name="T20" fmla="*/ 35 w 36"/>
                <a:gd name="T21" fmla="*/ 8 h 44"/>
                <a:gd name="T22" fmla="*/ 35 w 36"/>
                <a:gd name="T23" fmla="*/ 12 h 44"/>
                <a:gd name="T24" fmla="*/ 34 w 36"/>
                <a:gd name="T25" fmla="*/ 15 h 44"/>
                <a:gd name="T26" fmla="*/ 31 w 36"/>
                <a:gd name="T27" fmla="*/ 16 h 44"/>
                <a:gd name="T28" fmla="*/ 28 w 36"/>
                <a:gd name="T29" fmla="*/ 16 h 44"/>
                <a:gd name="T30" fmla="*/ 27 w 36"/>
                <a:gd name="T31" fmla="*/ 15 h 44"/>
                <a:gd name="T32" fmla="*/ 26 w 36"/>
                <a:gd name="T33" fmla="*/ 12 h 44"/>
                <a:gd name="T34" fmla="*/ 24 w 36"/>
                <a:gd name="T35" fmla="*/ 9 h 44"/>
                <a:gd name="T36" fmla="*/ 24 w 36"/>
                <a:gd name="T37" fmla="*/ 7 h 44"/>
                <a:gd name="T38" fmla="*/ 24 w 36"/>
                <a:gd name="T39" fmla="*/ 4 h 44"/>
                <a:gd name="T40" fmla="*/ 23 w 36"/>
                <a:gd name="T41" fmla="*/ 3 h 44"/>
                <a:gd name="T42" fmla="*/ 20 w 36"/>
                <a:gd name="T43" fmla="*/ 3 h 44"/>
                <a:gd name="T44" fmla="*/ 18 w 36"/>
                <a:gd name="T45" fmla="*/ 3 h 44"/>
                <a:gd name="T46" fmla="*/ 16 w 36"/>
                <a:gd name="T47" fmla="*/ 5 h 44"/>
                <a:gd name="T48" fmla="*/ 15 w 36"/>
                <a:gd name="T49" fmla="*/ 9 h 44"/>
                <a:gd name="T50" fmla="*/ 13 w 36"/>
                <a:gd name="T51" fmla="*/ 13 h 44"/>
                <a:gd name="T52" fmla="*/ 13 w 36"/>
                <a:gd name="T53" fmla="*/ 16 h 44"/>
                <a:gd name="T54" fmla="*/ 13 w 36"/>
                <a:gd name="T55" fmla="*/ 23 h 44"/>
                <a:gd name="T56" fmla="*/ 15 w 36"/>
                <a:gd name="T57" fmla="*/ 31 h 44"/>
                <a:gd name="T58" fmla="*/ 18 w 36"/>
                <a:gd name="T59" fmla="*/ 36 h 44"/>
                <a:gd name="T60" fmla="*/ 23 w 36"/>
                <a:gd name="T61" fmla="*/ 39 h 44"/>
                <a:gd name="T62" fmla="*/ 28 w 36"/>
                <a:gd name="T63" fmla="*/ 39 h 44"/>
                <a:gd name="T64" fmla="*/ 32 w 36"/>
                <a:gd name="T65" fmla="*/ 36 h 44"/>
                <a:gd name="T66" fmla="*/ 35 w 36"/>
                <a:gd name="T67" fmla="*/ 36 h 44"/>
                <a:gd name="T68" fmla="*/ 32 w 36"/>
                <a:gd name="T69" fmla="*/ 39 h 44"/>
                <a:gd name="T70" fmla="*/ 28 w 36"/>
                <a:gd name="T71" fmla="*/ 43 h 44"/>
                <a:gd name="T72" fmla="*/ 24 w 36"/>
                <a:gd name="T73" fmla="*/ 43 h 44"/>
                <a:gd name="T74" fmla="*/ 19 w 36"/>
                <a:gd name="T75" fmla="*/ 43 h 44"/>
                <a:gd name="T76" fmla="*/ 15 w 36"/>
                <a:gd name="T77" fmla="*/ 43 h 44"/>
                <a:gd name="T78" fmla="*/ 9 w 36"/>
                <a:gd name="T79" fmla="*/ 43 h 44"/>
                <a:gd name="T80" fmla="*/ 5 w 36"/>
                <a:gd name="T81" fmla="*/ 39 h 44"/>
                <a:gd name="T82" fmla="*/ 3 w 36"/>
                <a:gd name="T83" fmla="*/ 34 h 44"/>
                <a:gd name="T84" fmla="*/ 1 w 36"/>
                <a:gd name="T85" fmla="*/ 30 h 44"/>
                <a:gd name="T86" fmla="*/ 0 w 36"/>
                <a:gd name="T87" fmla="*/ 23 h 44"/>
                <a:gd name="T88" fmla="*/ 1 w 36"/>
                <a:gd name="T89" fmla="*/ 16 h 44"/>
                <a:gd name="T90" fmla="*/ 4 w 36"/>
                <a:gd name="T91" fmla="*/ 9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44"/>
                <a:gd name="T140" fmla="*/ 36 w 36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44">
                  <a:moveTo>
                    <a:pt x="4" y="9"/>
                  </a:moveTo>
                  <a:lnTo>
                    <a:pt x="5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6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30" y="40"/>
                  </a:lnTo>
                  <a:lnTo>
                    <a:pt x="28" y="43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19" y="43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4" y="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69" name="Freeform 237"/>
            <p:cNvSpPr>
              <a:spLocks/>
            </p:cNvSpPr>
            <p:nvPr/>
          </p:nvSpPr>
          <p:spPr bwMode="auto">
            <a:xfrm>
              <a:off x="1941" y="2142"/>
              <a:ext cx="119" cy="67"/>
            </a:xfrm>
            <a:custGeom>
              <a:avLst/>
              <a:gdLst>
                <a:gd name="T0" fmla="*/ 5 w 119"/>
                <a:gd name="T1" fmla="*/ 20 h 67"/>
                <a:gd name="T2" fmla="*/ 11 w 119"/>
                <a:gd name="T3" fmla="*/ 11 h 67"/>
                <a:gd name="T4" fmla="*/ 21 w 119"/>
                <a:gd name="T5" fmla="*/ 4 h 67"/>
                <a:gd name="T6" fmla="*/ 33 w 119"/>
                <a:gd name="T7" fmla="*/ 1 h 67"/>
                <a:gd name="T8" fmla="*/ 43 w 119"/>
                <a:gd name="T9" fmla="*/ 1 h 67"/>
                <a:gd name="T10" fmla="*/ 51 w 119"/>
                <a:gd name="T11" fmla="*/ 3 h 67"/>
                <a:gd name="T12" fmla="*/ 56 w 119"/>
                <a:gd name="T13" fmla="*/ 4 h 67"/>
                <a:gd name="T14" fmla="*/ 61 w 119"/>
                <a:gd name="T15" fmla="*/ 4 h 67"/>
                <a:gd name="T16" fmla="*/ 64 w 119"/>
                <a:gd name="T17" fmla="*/ 0 h 67"/>
                <a:gd name="T18" fmla="*/ 62 w 119"/>
                <a:gd name="T19" fmla="*/ 22 h 67"/>
                <a:gd name="T20" fmla="*/ 59 w 119"/>
                <a:gd name="T21" fmla="*/ 15 h 67"/>
                <a:gd name="T22" fmla="*/ 54 w 119"/>
                <a:gd name="T23" fmla="*/ 8 h 67"/>
                <a:gd name="T24" fmla="*/ 46 w 119"/>
                <a:gd name="T25" fmla="*/ 4 h 67"/>
                <a:gd name="T26" fmla="*/ 39 w 119"/>
                <a:gd name="T27" fmla="*/ 4 h 67"/>
                <a:gd name="T28" fmla="*/ 28 w 119"/>
                <a:gd name="T29" fmla="*/ 7 h 67"/>
                <a:gd name="T30" fmla="*/ 25 w 119"/>
                <a:gd name="T31" fmla="*/ 13 h 67"/>
                <a:gd name="T32" fmla="*/ 21 w 119"/>
                <a:gd name="T33" fmla="*/ 20 h 67"/>
                <a:gd name="T34" fmla="*/ 20 w 119"/>
                <a:gd name="T35" fmla="*/ 28 h 67"/>
                <a:gd name="T36" fmla="*/ 20 w 119"/>
                <a:gd name="T37" fmla="*/ 32 h 67"/>
                <a:gd name="T38" fmla="*/ 20 w 119"/>
                <a:gd name="T39" fmla="*/ 42 h 67"/>
                <a:gd name="T40" fmla="*/ 21 w 119"/>
                <a:gd name="T41" fmla="*/ 51 h 67"/>
                <a:gd name="T42" fmla="*/ 26 w 119"/>
                <a:gd name="T43" fmla="*/ 58 h 67"/>
                <a:gd name="T44" fmla="*/ 39 w 119"/>
                <a:gd name="T45" fmla="*/ 63 h 67"/>
                <a:gd name="T46" fmla="*/ 46 w 119"/>
                <a:gd name="T47" fmla="*/ 62 h 67"/>
                <a:gd name="T48" fmla="*/ 54 w 119"/>
                <a:gd name="T49" fmla="*/ 59 h 67"/>
                <a:gd name="T50" fmla="*/ 59 w 119"/>
                <a:gd name="T51" fmla="*/ 56 h 67"/>
                <a:gd name="T52" fmla="*/ 64 w 119"/>
                <a:gd name="T53" fmla="*/ 51 h 67"/>
                <a:gd name="T54" fmla="*/ 61 w 119"/>
                <a:gd name="T55" fmla="*/ 59 h 67"/>
                <a:gd name="T56" fmla="*/ 49 w 119"/>
                <a:gd name="T57" fmla="*/ 65 h 67"/>
                <a:gd name="T58" fmla="*/ 38 w 119"/>
                <a:gd name="T59" fmla="*/ 66 h 67"/>
                <a:gd name="T60" fmla="*/ 26 w 119"/>
                <a:gd name="T61" fmla="*/ 66 h 67"/>
                <a:gd name="T62" fmla="*/ 20 w 119"/>
                <a:gd name="T63" fmla="*/ 65 h 67"/>
                <a:gd name="T64" fmla="*/ 13 w 119"/>
                <a:gd name="T65" fmla="*/ 60 h 67"/>
                <a:gd name="T66" fmla="*/ 7 w 119"/>
                <a:gd name="T67" fmla="*/ 55 h 67"/>
                <a:gd name="T68" fmla="*/ 2 w 119"/>
                <a:gd name="T69" fmla="*/ 49 h 67"/>
                <a:gd name="T70" fmla="*/ 0 w 119"/>
                <a:gd name="T71" fmla="*/ 39 h 67"/>
                <a:gd name="T72" fmla="*/ 0 w 119"/>
                <a:gd name="T73" fmla="*/ 34 h 67"/>
                <a:gd name="T74" fmla="*/ 2 w 119"/>
                <a:gd name="T75" fmla="*/ 27 h 67"/>
                <a:gd name="T76" fmla="*/ 79 w 119"/>
                <a:gd name="T77" fmla="*/ 25 h 67"/>
                <a:gd name="T78" fmla="*/ 74 w 119"/>
                <a:gd name="T79" fmla="*/ 21 h 67"/>
                <a:gd name="T80" fmla="*/ 98 w 119"/>
                <a:gd name="T81" fmla="*/ 25 h 67"/>
                <a:gd name="T82" fmla="*/ 108 w 119"/>
                <a:gd name="T83" fmla="*/ 21 h 67"/>
                <a:gd name="T84" fmla="*/ 113 w 119"/>
                <a:gd name="T85" fmla="*/ 21 h 67"/>
                <a:gd name="T86" fmla="*/ 116 w 119"/>
                <a:gd name="T87" fmla="*/ 25 h 67"/>
                <a:gd name="T88" fmla="*/ 118 w 119"/>
                <a:gd name="T89" fmla="*/ 28 h 67"/>
                <a:gd name="T90" fmla="*/ 116 w 119"/>
                <a:gd name="T91" fmla="*/ 31 h 67"/>
                <a:gd name="T92" fmla="*/ 111 w 119"/>
                <a:gd name="T93" fmla="*/ 34 h 67"/>
                <a:gd name="T94" fmla="*/ 107 w 119"/>
                <a:gd name="T95" fmla="*/ 34 h 67"/>
                <a:gd name="T96" fmla="*/ 103 w 119"/>
                <a:gd name="T97" fmla="*/ 29 h 67"/>
                <a:gd name="T98" fmla="*/ 97 w 119"/>
                <a:gd name="T99" fmla="*/ 29 h 67"/>
                <a:gd name="T100" fmla="*/ 95 w 119"/>
                <a:gd name="T101" fmla="*/ 34 h 67"/>
                <a:gd name="T102" fmla="*/ 95 w 119"/>
                <a:gd name="T103" fmla="*/ 56 h 67"/>
                <a:gd name="T104" fmla="*/ 95 w 119"/>
                <a:gd name="T105" fmla="*/ 60 h 67"/>
                <a:gd name="T106" fmla="*/ 98 w 119"/>
                <a:gd name="T107" fmla="*/ 63 h 67"/>
                <a:gd name="T108" fmla="*/ 102 w 119"/>
                <a:gd name="T109" fmla="*/ 65 h 67"/>
                <a:gd name="T110" fmla="*/ 75 w 119"/>
                <a:gd name="T111" fmla="*/ 63 h 67"/>
                <a:gd name="T112" fmla="*/ 79 w 119"/>
                <a:gd name="T113" fmla="*/ 62 h 67"/>
                <a:gd name="T114" fmla="*/ 79 w 119"/>
                <a:gd name="T115" fmla="*/ 58 h 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9"/>
                <a:gd name="T175" fmla="*/ 0 h 67"/>
                <a:gd name="T176" fmla="*/ 119 w 119"/>
                <a:gd name="T177" fmla="*/ 67 h 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9" h="67">
                  <a:moveTo>
                    <a:pt x="2" y="27"/>
                  </a:moveTo>
                  <a:lnTo>
                    <a:pt x="2" y="24"/>
                  </a:lnTo>
                  <a:lnTo>
                    <a:pt x="5" y="20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6" y="3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21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6" y="11"/>
                  </a:lnTo>
                  <a:lnTo>
                    <a:pt x="54" y="8"/>
                  </a:lnTo>
                  <a:lnTo>
                    <a:pt x="51" y="7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1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5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0" y="45"/>
                  </a:lnTo>
                  <a:lnTo>
                    <a:pt x="21" y="49"/>
                  </a:lnTo>
                  <a:lnTo>
                    <a:pt x="21" y="51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4" y="62"/>
                  </a:lnTo>
                  <a:lnTo>
                    <a:pt x="39" y="63"/>
                  </a:lnTo>
                  <a:lnTo>
                    <a:pt x="43" y="63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9" y="62"/>
                  </a:lnTo>
                  <a:lnTo>
                    <a:pt x="52" y="60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7" y="58"/>
                  </a:lnTo>
                  <a:lnTo>
                    <a:pt x="59" y="56"/>
                  </a:lnTo>
                  <a:lnTo>
                    <a:pt x="61" y="55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7" y="53"/>
                  </a:lnTo>
                  <a:lnTo>
                    <a:pt x="64" y="58"/>
                  </a:lnTo>
                  <a:lnTo>
                    <a:pt x="61" y="59"/>
                  </a:lnTo>
                  <a:lnTo>
                    <a:pt x="57" y="62"/>
                  </a:lnTo>
                  <a:lnTo>
                    <a:pt x="54" y="63"/>
                  </a:lnTo>
                  <a:lnTo>
                    <a:pt x="49" y="65"/>
                  </a:lnTo>
                  <a:lnTo>
                    <a:pt x="46" y="66"/>
                  </a:lnTo>
                  <a:lnTo>
                    <a:pt x="43" y="66"/>
                  </a:lnTo>
                  <a:lnTo>
                    <a:pt x="38" y="66"/>
                  </a:lnTo>
                  <a:lnTo>
                    <a:pt x="34" y="66"/>
                  </a:lnTo>
                  <a:lnTo>
                    <a:pt x="31" y="66"/>
                  </a:lnTo>
                  <a:lnTo>
                    <a:pt x="26" y="66"/>
                  </a:lnTo>
                  <a:lnTo>
                    <a:pt x="25" y="66"/>
                  </a:lnTo>
                  <a:lnTo>
                    <a:pt x="21" y="65"/>
                  </a:lnTo>
                  <a:lnTo>
                    <a:pt x="20" y="65"/>
                  </a:lnTo>
                  <a:lnTo>
                    <a:pt x="16" y="63"/>
                  </a:lnTo>
                  <a:lnTo>
                    <a:pt x="15" y="62"/>
                  </a:lnTo>
                  <a:lnTo>
                    <a:pt x="13" y="60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7" y="55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80" y="29"/>
                  </a:lnTo>
                  <a:lnTo>
                    <a:pt x="79" y="28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4" y="21"/>
                  </a:lnTo>
                  <a:lnTo>
                    <a:pt x="95" y="21"/>
                  </a:lnTo>
                  <a:lnTo>
                    <a:pt x="95" y="29"/>
                  </a:lnTo>
                  <a:lnTo>
                    <a:pt x="98" y="25"/>
                  </a:lnTo>
                  <a:lnTo>
                    <a:pt x="102" y="22"/>
                  </a:lnTo>
                  <a:lnTo>
                    <a:pt x="105" y="21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8"/>
                  </a:lnTo>
                  <a:lnTo>
                    <a:pt x="118" y="29"/>
                  </a:lnTo>
                  <a:lnTo>
                    <a:pt x="116" y="29"/>
                  </a:lnTo>
                  <a:lnTo>
                    <a:pt x="116" y="31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1" y="34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7" y="34"/>
                  </a:lnTo>
                  <a:lnTo>
                    <a:pt x="105" y="32"/>
                  </a:lnTo>
                  <a:lnTo>
                    <a:pt x="103" y="31"/>
                  </a:lnTo>
                  <a:lnTo>
                    <a:pt x="103" y="29"/>
                  </a:lnTo>
                  <a:lnTo>
                    <a:pt x="102" y="29"/>
                  </a:lnTo>
                  <a:lnTo>
                    <a:pt x="100" y="29"/>
                  </a:lnTo>
                  <a:lnTo>
                    <a:pt x="97" y="29"/>
                  </a:lnTo>
                  <a:lnTo>
                    <a:pt x="97" y="31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5" y="35"/>
                  </a:lnTo>
                  <a:lnTo>
                    <a:pt x="95" y="38"/>
                  </a:lnTo>
                  <a:lnTo>
                    <a:pt x="95" y="56"/>
                  </a:lnTo>
                  <a:lnTo>
                    <a:pt x="95" y="58"/>
                  </a:lnTo>
                  <a:lnTo>
                    <a:pt x="95" y="59"/>
                  </a:lnTo>
                  <a:lnTo>
                    <a:pt x="95" y="60"/>
                  </a:lnTo>
                  <a:lnTo>
                    <a:pt x="95" y="62"/>
                  </a:lnTo>
                  <a:lnTo>
                    <a:pt x="97" y="62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74" y="66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59"/>
                  </a:lnTo>
                  <a:lnTo>
                    <a:pt x="79" y="58"/>
                  </a:lnTo>
                  <a:lnTo>
                    <a:pt x="80" y="29"/>
                  </a:lnTo>
                  <a:lnTo>
                    <a:pt x="2" y="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0" name="Freeform 238"/>
            <p:cNvSpPr>
              <a:spLocks/>
            </p:cNvSpPr>
            <p:nvPr/>
          </p:nvSpPr>
          <p:spPr bwMode="auto">
            <a:xfrm>
              <a:off x="1938" y="2596"/>
              <a:ext cx="151" cy="66"/>
            </a:xfrm>
            <a:custGeom>
              <a:avLst/>
              <a:gdLst>
                <a:gd name="T0" fmla="*/ 98 w 151"/>
                <a:gd name="T1" fmla="*/ 0 h 66"/>
                <a:gd name="T2" fmla="*/ 92 w 151"/>
                <a:gd name="T3" fmla="*/ 4 h 66"/>
                <a:gd name="T4" fmla="*/ 87 w 151"/>
                <a:gd name="T5" fmla="*/ 55 h 66"/>
                <a:gd name="T6" fmla="*/ 87 w 151"/>
                <a:gd name="T7" fmla="*/ 59 h 66"/>
                <a:gd name="T8" fmla="*/ 90 w 151"/>
                <a:gd name="T9" fmla="*/ 61 h 66"/>
                <a:gd name="T10" fmla="*/ 93 w 151"/>
                <a:gd name="T11" fmla="*/ 62 h 66"/>
                <a:gd name="T12" fmla="*/ 97 w 151"/>
                <a:gd name="T13" fmla="*/ 64 h 66"/>
                <a:gd name="T14" fmla="*/ 62 w 151"/>
                <a:gd name="T15" fmla="*/ 64 h 66"/>
                <a:gd name="T16" fmla="*/ 65 w 151"/>
                <a:gd name="T17" fmla="*/ 62 h 66"/>
                <a:gd name="T18" fmla="*/ 68 w 151"/>
                <a:gd name="T19" fmla="*/ 61 h 66"/>
                <a:gd name="T20" fmla="*/ 70 w 151"/>
                <a:gd name="T21" fmla="*/ 58 h 66"/>
                <a:gd name="T22" fmla="*/ 72 w 151"/>
                <a:gd name="T23" fmla="*/ 7 h 66"/>
                <a:gd name="T24" fmla="*/ 15 w 151"/>
                <a:gd name="T25" fmla="*/ 8 h 66"/>
                <a:gd name="T26" fmla="*/ 13 w 151"/>
                <a:gd name="T27" fmla="*/ 58 h 66"/>
                <a:gd name="T28" fmla="*/ 17 w 151"/>
                <a:gd name="T29" fmla="*/ 62 h 66"/>
                <a:gd name="T30" fmla="*/ 22 w 151"/>
                <a:gd name="T31" fmla="*/ 62 h 66"/>
                <a:gd name="T32" fmla="*/ 0 w 151"/>
                <a:gd name="T33" fmla="*/ 65 h 66"/>
                <a:gd name="T34" fmla="*/ 3 w 151"/>
                <a:gd name="T35" fmla="*/ 62 h 66"/>
                <a:gd name="T36" fmla="*/ 8 w 151"/>
                <a:gd name="T37" fmla="*/ 61 h 66"/>
                <a:gd name="T38" fmla="*/ 10 w 151"/>
                <a:gd name="T39" fmla="*/ 57 h 66"/>
                <a:gd name="T40" fmla="*/ 12 w 151"/>
                <a:gd name="T41" fmla="*/ 7 h 66"/>
                <a:gd name="T42" fmla="*/ 8 w 151"/>
                <a:gd name="T43" fmla="*/ 6 h 66"/>
                <a:gd name="T44" fmla="*/ 3 w 151"/>
                <a:gd name="T45" fmla="*/ 3 h 66"/>
                <a:gd name="T46" fmla="*/ 28 w 151"/>
                <a:gd name="T47" fmla="*/ 1 h 66"/>
                <a:gd name="T48" fmla="*/ 118 w 151"/>
                <a:gd name="T49" fmla="*/ 51 h 66"/>
                <a:gd name="T50" fmla="*/ 118 w 151"/>
                <a:gd name="T51" fmla="*/ 58 h 66"/>
                <a:gd name="T52" fmla="*/ 122 w 151"/>
                <a:gd name="T53" fmla="*/ 62 h 66"/>
                <a:gd name="T54" fmla="*/ 127 w 151"/>
                <a:gd name="T55" fmla="*/ 64 h 66"/>
                <a:gd name="T56" fmla="*/ 130 w 151"/>
                <a:gd name="T57" fmla="*/ 61 h 66"/>
                <a:gd name="T58" fmla="*/ 133 w 151"/>
                <a:gd name="T59" fmla="*/ 58 h 66"/>
                <a:gd name="T60" fmla="*/ 133 w 151"/>
                <a:gd name="T61" fmla="*/ 54 h 66"/>
                <a:gd name="T62" fmla="*/ 135 w 151"/>
                <a:gd name="T63" fmla="*/ 37 h 66"/>
                <a:gd name="T64" fmla="*/ 130 w 151"/>
                <a:gd name="T65" fmla="*/ 23 h 66"/>
                <a:gd name="T66" fmla="*/ 122 w 151"/>
                <a:gd name="T67" fmla="*/ 24 h 66"/>
                <a:gd name="T68" fmla="*/ 118 w 151"/>
                <a:gd name="T69" fmla="*/ 30 h 66"/>
                <a:gd name="T70" fmla="*/ 118 w 151"/>
                <a:gd name="T71" fmla="*/ 37 h 66"/>
                <a:gd name="T72" fmla="*/ 105 w 151"/>
                <a:gd name="T73" fmla="*/ 35 h 66"/>
                <a:gd name="T74" fmla="*/ 108 w 151"/>
                <a:gd name="T75" fmla="*/ 28 h 66"/>
                <a:gd name="T76" fmla="*/ 115 w 151"/>
                <a:gd name="T77" fmla="*/ 23 h 66"/>
                <a:gd name="T78" fmla="*/ 123 w 151"/>
                <a:gd name="T79" fmla="*/ 20 h 66"/>
                <a:gd name="T80" fmla="*/ 132 w 151"/>
                <a:gd name="T81" fmla="*/ 20 h 66"/>
                <a:gd name="T82" fmla="*/ 140 w 151"/>
                <a:gd name="T83" fmla="*/ 23 h 66"/>
                <a:gd name="T84" fmla="*/ 145 w 151"/>
                <a:gd name="T85" fmla="*/ 28 h 66"/>
                <a:gd name="T86" fmla="*/ 150 w 151"/>
                <a:gd name="T87" fmla="*/ 37 h 66"/>
                <a:gd name="T88" fmla="*/ 150 w 151"/>
                <a:gd name="T89" fmla="*/ 42 h 66"/>
                <a:gd name="T90" fmla="*/ 148 w 151"/>
                <a:gd name="T91" fmla="*/ 48 h 66"/>
                <a:gd name="T92" fmla="*/ 147 w 151"/>
                <a:gd name="T93" fmla="*/ 57 h 66"/>
                <a:gd name="T94" fmla="*/ 138 w 151"/>
                <a:gd name="T95" fmla="*/ 64 h 66"/>
                <a:gd name="T96" fmla="*/ 130 w 151"/>
                <a:gd name="T97" fmla="*/ 65 h 66"/>
                <a:gd name="T98" fmla="*/ 120 w 151"/>
                <a:gd name="T99" fmla="*/ 65 h 66"/>
                <a:gd name="T100" fmla="*/ 112 w 151"/>
                <a:gd name="T101" fmla="*/ 62 h 66"/>
                <a:gd name="T102" fmla="*/ 105 w 151"/>
                <a:gd name="T103" fmla="*/ 55 h 66"/>
                <a:gd name="T104" fmla="*/ 100 w 151"/>
                <a:gd name="T105" fmla="*/ 47 h 66"/>
                <a:gd name="T106" fmla="*/ 102 w 151"/>
                <a:gd name="T107" fmla="*/ 41 h 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1"/>
                <a:gd name="T163" fmla="*/ 0 h 66"/>
                <a:gd name="T164" fmla="*/ 151 w 151"/>
                <a:gd name="T165" fmla="*/ 66 h 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1" h="66">
                  <a:moveTo>
                    <a:pt x="48" y="47"/>
                  </a:moveTo>
                  <a:lnTo>
                    <a:pt x="70" y="1"/>
                  </a:lnTo>
                  <a:lnTo>
                    <a:pt x="98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90" y="7"/>
                  </a:lnTo>
                  <a:lnTo>
                    <a:pt x="88" y="1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7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3" y="62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7" y="64"/>
                  </a:lnTo>
                  <a:lnTo>
                    <a:pt x="97" y="65"/>
                  </a:lnTo>
                  <a:lnTo>
                    <a:pt x="62" y="65"/>
                  </a:lnTo>
                  <a:lnTo>
                    <a:pt x="62" y="64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2"/>
                  </a:lnTo>
                  <a:lnTo>
                    <a:pt x="68" y="62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70" y="59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0" y="55"/>
                  </a:lnTo>
                  <a:lnTo>
                    <a:pt x="72" y="7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15" y="8"/>
                  </a:lnTo>
                  <a:lnTo>
                    <a:pt x="13" y="55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8" y="1"/>
                  </a:lnTo>
                  <a:lnTo>
                    <a:pt x="48" y="47"/>
                  </a:lnTo>
                  <a:lnTo>
                    <a:pt x="118" y="37"/>
                  </a:lnTo>
                  <a:lnTo>
                    <a:pt x="118" y="51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59"/>
                  </a:lnTo>
                  <a:lnTo>
                    <a:pt x="122" y="61"/>
                  </a:lnTo>
                  <a:lnTo>
                    <a:pt x="122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7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1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3" y="55"/>
                  </a:lnTo>
                  <a:lnTo>
                    <a:pt x="133" y="54"/>
                  </a:lnTo>
                  <a:lnTo>
                    <a:pt x="133" y="51"/>
                  </a:lnTo>
                  <a:lnTo>
                    <a:pt x="133" y="42"/>
                  </a:lnTo>
                  <a:lnTo>
                    <a:pt x="135" y="37"/>
                  </a:lnTo>
                  <a:lnTo>
                    <a:pt x="133" y="30"/>
                  </a:lnTo>
                  <a:lnTo>
                    <a:pt x="132" y="25"/>
                  </a:lnTo>
                  <a:lnTo>
                    <a:pt x="130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2" y="24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02" y="41"/>
                  </a:lnTo>
                  <a:lnTo>
                    <a:pt x="102" y="38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7" y="30"/>
                  </a:lnTo>
                  <a:lnTo>
                    <a:pt x="108" y="28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5" y="23"/>
                  </a:lnTo>
                  <a:lnTo>
                    <a:pt x="117" y="21"/>
                  </a:lnTo>
                  <a:lnTo>
                    <a:pt x="122" y="20"/>
                  </a:lnTo>
                  <a:lnTo>
                    <a:pt x="123" y="20"/>
                  </a:lnTo>
                  <a:lnTo>
                    <a:pt x="127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5" y="21"/>
                  </a:lnTo>
                  <a:lnTo>
                    <a:pt x="138" y="23"/>
                  </a:lnTo>
                  <a:lnTo>
                    <a:pt x="140" y="23"/>
                  </a:lnTo>
                  <a:lnTo>
                    <a:pt x="142" y="25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7" y="31"/>
                  </a:lnTo>
                  <a:lnTo>
                    <a:pt x="148" y="34"/>
                  </a:lnTo>
                  <a:lnTo>
                    <a:pt x="150" y="37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2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148" y="48"/>
                  </a:lnTo>
                  <a:lnTo>
                    <a:pt x="148" y="51"/>
                  </a:lnTo>
                  <a:lnTo>
                    <a:pt x="148" y="54"/>
                  </a:lnTo>
                  <a:lnTo>
                    <a:pt x="147" y="57"/>
                  </a:lnTo>
                  <a:lnTo>
                    <a:pt x="143" y="59"/>
                  </a:lnTo>
                  <a:lnTo>
                    <a:pt x="142" y="61"/>
                  </a:lnTo>
                  <a:lnTo>
                    <a:pt x="138" y="64"/>
                  </a:lnTo>
                  <a:lnTo>
                    <a:pt x="137" y="64"/>
                  </a:lnTo>
                  <a:lnTo>
                    <a:pt x="133" y="65"/>
                  </a:lnTo>
                  <a:lnTo>
                    <a:pt x="130" y="65"/>
                  </a:lnTo>
                  <a:lnTo>
                    <a:pt x="127" y="65"/>
                  </a:lnTo>
                  <a:lnTo>
                    <a:pt x="123" y="65"/>
                  </a:lnTo>
                  <a:lnTo>
                    <a:pt x="120" y="65"/>
                  </a:lnTo>
                  <a:lnTo>
                    <a:pt x="117" y="65"/>
                  </a:lnTo>
                  <a:lnTo>
                    <a:pt x="113" y="64"/>
                  </a:lnTo>
                  <a:lnTo>
                    <a:pt x="112" y="62"/>
                  </a:lnTo>
                  <a:lnTo>
                    <a:pt x="108" y="61"/>
                  </a:lnTo>
                  <a:lnTo>
                    <a:pt x="107" y="58"/>
                  </a:lnTo>
                  <a:lnTo>
                    <a:pt x="105" y="55"/>
                  </a:lnTo>
                  <a:lnTo>
                    <a:pt x="103" y="52"/>
                  </a:lnTo>
                  <a:lnTo>
                    <a:pt x="102" y="49"/>
                  </a:lnTo>
                  <a:lnTo>
                    <a:pt x="100" y="47"/>
                  </a:lnTo>
                  <a:lnTo>
                    <a:pt x="100" y="44"/>
                  </a:lnTo>
                  <a:lnTo>
                    <a:pt x="100" y="42"/>
                  </a:lnTo>
                  <a:lnTo>
                    <a:pt x="102" y="41"/>
                  </a:lnTo>
                  <a:lnTo>
                    <a:pt x="48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1" name="Freeform 239"/>
            <p:cNvSpPr>
              <a:spLocks/>
            </p:cNvSpPr>
            <p:nvPr/>
          </p:nvSpPr>
          <p:spPr bwMode="auto">
            <a:xfrm>
              <a:off x="1939" y="3057"/>
              <a:ext cx="103" cy="65"/>
            </a:xfrm>
            <a:custGeom>
              <a:avLst/>
              <a:gdLst>
                <a:gd name="T0" fmla="*/ 36 w 103"/>
                <a:gd name="T1" fmla="*/ 44 h 65"/>
                <a:gd name="T2" fmla="*/ 50 w 103"/>
                <a:gd name="T3" fmla="*/ 14 h 65"/>
                <a:gd name="T4" fmla="*/ 47 w 103"/>
                <a:gd name="T5" fmla="*/ 4 h 65"/>
                <a:gd name="T6" fmla="*/ 44 w 103"/>
                <a:gd name="T7" fmla="*/ 3 h 65"/>
                <a:gd name="T8" fmla="*/ 40 w 103"/>
                <a:gd name="T9" fmla="*/ 3 h 65"/>
                <a:gd name="T10" fmla="*/ 71 w 103"/>
                <a:gd name="T11" fmla="*/ 0 h 65"/>
                <a:gd name="T12" fmla="*/ 70 w 103"/>
                <a:gd name="T13" fmla="*/ 3 h 65"/>
                <a:gd name="T14" fmla="*/ 66 w 103"/>
                <a:gd name="T15" fmla="*/ 3 h 65"/>
                <a:gd name="T16" fmla="*/ 65 w 103"/>
                <a:gd name="T17" fmla="*/ 4 h 65"/>
                <a:gd name="T18" fmla="*/ 63 w 103"/>
                <a:gd name="T19" fmla="*/ 6 h 65"/>
                <a:gd name="T20" fmla="*/ 65 w 103"/>
                <a:gd name="T21" fmla="*/ 9 h 65"/>
                <a:gd name="T22" fmla="*/ 76 w 103"/>
                <a:gd name="T23" fmla="*/ 44 h 65"/>
                <a:gd name="T24" fmla="*/ 89 w 103"/>
                <a:gd name="T25" fmla="*/ 9 h 65"/>
                <a:gd name="T26" fmla="*/ 89 w 103"/>
                <a:gd name="T27" fmla="*/ 6 h 65"/>
                <a:gd name="T28" fmla="*/ 87 w 103"/>
                <a:gd name="T29" fmla="*/ 3 h 65"/>
                <a:gd name="T30" fmla="*/ 83 w 103"/>
                <a:gd name="T31" fmla="*/ 3 h 65"/>
                <a:gd name="T32" fmla="*/ 81 w 103"/>
                <a:gd name="T33" fmla="*/ 0 h 65"/>
                <a:gd name="T34" fmla="*/ 102 w 103"/>
                <a:gd name="T35" fmla="*/ 3 h 65"/>
                <a:gd name="T36" fmla="*/ 97 w 103"/>
                <a:gd name="T37" fmla="*/ 4 h 65"/>
                <a:gd name="T38" fmla="*/ 94 w 103"/>
                <a:gd name="T39" fmla="*/ 9 h 65"/>
                <a:gd name="T40" fmla="*/ 68 w 103"/>
                <a:gd name="T41" fmla="*/ 64 h 65"/>
                <a:gd name="T42" fmla="*/ 50 w 103"/>
                <a:gd name="T43" fmla="*/ 21 h 65"/>
                <a:gd name="T44" fmla="*/ 28 w 103"/>
                <a:gd name="T45" fmla="*/ 64 h 65"/>
                <a:gd name="T46" fmla="*/ 8 w 103"/>
                <a:gd name="T47" fmla="*/ 7 h 65"/>
                <a:gd name="T48" fmla="*/ 6 w 103"/>
                <a:gd name="T49" fmla="*/ 6 h 65"/>
                <a:gd name="T50" fmla="*/ 5 w 103"/>
                <a:gd name="T51" fmla="*/ 4 h 65"/>
                <a:gd name="T52" fmla="*/ 3 w 103"/>
                <a:gd name="T53" fmla="*/ 3 h 65"/>
                <a:gd name="T54" fmla="*/ 0 w 103"/>
                <a:gd name="T55" fmla="*/ 3 h 65"/>
                <a:gd name="T56" fmla="*/ 32 w 103"/>
                <a:gd name="T57" fmla="*/ 0 h 65"/>
                <a:gd name="T58" fmla="*/ 29 w 103"/>
                <a:gd name="T59" fmla="*/ 3 h 65"/>
                <a:gd name="T60" fmla="*/ 26 w 103"/>
                <a:gd name="T61" fmla="*/ 3 h 65"/>
                <a:gd name="T62" fmla="*/ 24 w 103"/>
                <a:gd name="T63" fmla="*/ 6 h 65"/>
                <a:gd name="T64" fmla="*/ 26 w 103"/>
                <a:gd name="T65" fmla="*/ 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65"/>
                <a:gd name="T101" fmla="*/ 103 w 103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65">
                  <a:moveTo>
                    <a:pt x="26" y="9"/>
                  </a:moveTo>
                  <a:lnTo>
                    <a:pt x="36" y="44"/>
                  </a:lnTo>
                  <a:lnTo>
                    <a:pt x="37" y="44"/>
                  </a:lnTo>
                  <a:lnTo>
                    <a:pt x="50" y="14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76" y="44"/>
                  </a:lnTo>
                  <a:lnTo>
                    <a:pt x="89" y="10"/>
                  </a:lnTo>
                  <a:lnTo>
                    <a:pt x="89" y="9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102" y="0"/>
                  </a:lnTo>
                  <a:lnTo>
                    <a:pt x="102" y="3"/>
                  </a:lnTo>
                  <a:lnTo>
                    <a:pt x="99" y="3"/>
                  </a:lnTo>
                  <a:lnTo>
                    <a:pt x="97" y="4"/>
                  </a:lnTo>
                  <a:lnTo>
                    <a:pt x="96" y="6"/>
                  </a:lnTo>
                  <a:lnTo>
                    <a:pt x="94" y="9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52" y="21"/>
                  </a:lnTo>
                  <a:lnTo>
                    <a:pt x="50" y="21"/>
                  </a:lnTo>
                  <a:lnTo>
                    <a:pt x="31" y="64"/>
                  </a:lnTo>
                  <a:lnTo>
                    <a:pt x="28" y="64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2" name="Freeform 240"/>
            <p:cNvSpPr>
              <a:spLocks/>
            </p:cNvSpPr>
            <p:nvPr/>
          </p:nvSpPr>
          <p:spPr bwMode="auto">
            <a:xfrm>
              <a:off x="2407" y="3057"/>
              <a:ext cx="123" cy="65"/>
            </a:xfrm>
            <a:custGeom>
              <a:avLst/>
              <a:gdLst>
                <a:gd name="T0" fmla="*/ 12 w 123"/>
                <a:gd name="T1" fmla="*/ 9 h 65"/>
                <a:gd name="T2" fmla="*/ 10 w 123"/>
                <a:gd name="T3" fmla="*/ 4 h 65"/>
                <a:gd name="T4" fmla="*/ 5 w 123"/>
                <a:gd name="T5" fmla="*/ 3 h 65"/>
                <a:gd name="T6" fmla="*/ 45 w 123"/>
                <a:gd name="T7" fmla="*/ 0 h 65"/>
                <a:gd name="T8" fmla="*/ 59 w 123"/>
                <a:gd name="T9" fmla="*/ 4 h 65"/>
                <a:gd name="T10" fmla="*/ 66 w 123"/>
                <a:gd name="T11" fmla="*/ 11 h 65"/>
                <a:gd name="T12" fmla="*/ 68 w 123"/>
                <a:gd name="T13" fmla="*/ 18 h 65"/>
                <a:gd name="T14" fmla="*/ 64 w 123"/>
                <a:gd name="T15" fmla="*/ 24 h 65"/>
                <a:gd name="T16" fmla="*/ 59 w 123"/>
                <a:gd name="T17" fmla="*/ 30 h 65"/>
                <a:gd name="T18" fmla="*/ 68 w 123"/>
                <a:gd name="T19" fmla="*/ 58 h 65"/>
                <a:gd name="T20" fmla="*/ 73 w 123"/>
                <a:gd name="T21" fmla="*/ 63 h 65"/>
                <a:gd name="T22" fmla="*/ 31 w 123"/>
                <a:gd name="T23" fmla="*/ 36 h 65"/>
                <a:gd name="T24" fmla="*/ 28 w 123"/>
                <a:gd name="T25" fmla="*/ 58 h 65"/>
                <a:gd name="T26" fmla="*/ 31 w 123"/>
                <a:gd name="T27" fmla="*/ 63 h 65"/>
                <a:gd name="T28" fmla="*/ 36 w 123"/>
                <a:gd name="T29" fmla="*/ 64 h 65"/>
                <a:gd name="T30" fmla="*/ 3 w 123"/>
                <a:gd name="T31" fmla="*/ 63 h 65"/>
                <a:gd name="T32" fmla="*/ 8 w 123"/>
                <a:gd name="T33" fmla="*/ 60 h 65"/>
                <a:gd name="T34" fmla="*/ 10 w 123"/>
                <a:gd name="T35" fmla="*/ 55 h 65"/>
                <a:gd name="T36" fmla="*/ 33 w 123"/>
                <a:gd name="T37" fmla="*/ 31 h 65"/>
                <a:gd name="T38" fmla="*/ 46 w 123"/>
                <a:gd name="T39" fmla="*/ 27 h 65"/>
                <a:gd name="T40" fmla="*/ 49 w 123"/>
                <a:gd name="T41" fmla="*/ 16 h 65"/>
                <a:gd name="T42" fmla="*/ 46 w 123"/>
                <a:gd name="T43" fmla="*/ 7 h 65"/>
                <a:gd name="T44" fmla="*/ 41 w 123"/>
                <a:gd name="T45" fmla="*/ 4 h 65"/>
                <a:gd name="T46" fmla="*/ 33 w 123"/>
                <a:gd name="T47" fmla="*/ 3 h 65"/>
                <a:gd name="T48" fmla="*/ 30 w 123"/>
                <a:gd name="T49" fmla="*/ 7 h 65"/>
                <a:gd name="T50" fmla="*/ 89 w 123"/>
                <a:gd name="T51" fmla="*/ 23 h 65"/>
                <a:gd name="T52" fmla="*/ 99 w 123"/>
                <a:gd name="T53" fmla="*/ 20 h 65"/>
                <a:gd name="T54" fmla="*/ 109 w 123"/>
                <a:gd name="T55" fmla="*/ 20 h 65"/>
                <a:gd name="T56" fmla="*/ 114 w 123"/>
                <a:gd name="T57" fmla="*/ 24 h 65"/>
                <a:gd name="T58" fmla="*/ 120 w 123"/>
                <a:gd name="T59" fmla="*/ 30 h 65"/>
                <a:gd name="T60" fmla="*/ 120 w 123"/>
                <a:gd name="T61" fmla="*/ 38 h 65"/>
                <a:gd name="T62" fmla="*/ 94 w 123"/>
                <a:gd name="T63" fmla="*/ 47 h 65"/>
                <a:gd name="T64" fmla="*/ 97 w 123"/>
                <a:gd name="T65" fmla="*/ 57 h 65"/>
                <a:gd name="T66" fmla="*/ 104 w 123"/>
                <a:gd name="T67" fmla="*/ 60 h 65"/>
                <a:gd name="T68" fmla="*/ 112 w 123"/>
                <a:gd name="T69" fmla="*/ 58 h 65"/>
                <a:gd name="T70" fmla="*/ 119 w 123"/>
                <a:gd name="T71" fmla="*/ 57 h 65"/>
                <a:gd name="T72" fmla="*/ 109 w 123"/>
                <a:gd name="T73" fmla="*/ 64 h 65"/>
                <a:gd name="T74" fmla="*/ 97 w 123"/>
                <a:gd name="T75" fmla="*/ 64 h 65"/>
                <a:gd name="T76" fmla="*/ 89 w 123"/>
                <a:gd name="T77" fmla="*/ 64 h 65"/>
                <a:gd name="T78" fmla="*/ 81 w 123"/>
                <a:gd name="T79" fmla="*/ 57 h 65"/>
                <a:gd name="T80" fmla="*/ 77 w 123"/>
                <a:gd name="T81" fmla="*/ 50 h 65"/>
                <a:gd name="T82" fmla="*/ 77 w 123"/>
                <a:gd name="T83" fmla="*/ 38 h 65"/>
                <a:gd name="T84" fmla="*/ 101 w 123"/>
                <a:gd name="T85" fmla="*/ 23 h 65"/>
                <a:gd name="T86" fmla="*/ 96 w 123"/>
                <a:gd name="T87" fmla="*/ 26 h 65"/>
                <a:gd name="T88" fmla="*/ 94 w 123"/>
                <a:gd name="T89" fmla="*/ 38 h 65"/>
                <a:gd name="T90" fmla="*/ 107 w 123"/>
                <a:gd name="T91" fmla="*/ 34 h 65"/>
                <a:gd name="T92" fmla="*/ 107 w 123"/>
                <a:gd name="T93" fmla="*/ 27 h 65"/>
                <a:gd name="T94" fmla="*/ 106 w 123"/>
                <a:gd name="T95" fmla="*/ 23 h 65"/>
                <a:gd name="T96" fmla="*/ 10 w 123"/>
                <a:gd name="T97" fmla="*/ 54 h 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65"/>
                <a:gd name="T149" fmla="*/ 123 w 123"/>
                <a:gd name="T150" fmla="*/ 65 h 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65">
                  <a:moveTo>
                    <a:pt x="10" y="54"/>
                  </a:moveTo>
                  <a:lnTo>
                    <a:pt x="13" y="11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1" y="28"/>
                  </a:lnTo>
                  <a:lnTo>
                    <a:pt x="59" y="30"/>
                  </a:lnTo>
                  <a:lnTo>
                    <a:pt x="56" y="31"/>
                  </a:lnTo>
                  <a:lnTo>
                    <a:pt x="53" y="33"/>
                  </a:lnTo>
                  <a:lnTo>
                    <a:pt x="49" y="34"/>
                  </a:lnTo>
                  <a:lnTo>
                    <a:pt x="68" y="58"/>
                  </a:lnTo>
                  <a:lnTo>
                    <a:pt x="69" y="60"/>
                  </a:lnTo>
                  <a:lnTo>
                    <a:pt x="69" y="61"/>
                  </a:lnTo>
                  <a:lnTo>
                    <a:pt x="71" y="63"/>
                  </a:lnTo>
                  <a:lnTo>
                    <a:pt x="73" y="63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51" y="64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6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30" y="7"/>
                  </a:lnTo>
                  <a:lnTo>
                    <a:pt x="28" y="31"/>
                  </a:lnTo>
                  <a:lnTo>
                    <a:pt x="33" y="31"/>
                  </a:lnTo>
                  <a:lnTo>
                    <a:pt x="36" y="31"/>
                  </a:lnTo>
                  <a:lnTo>
                    <a:pt x="41" y="30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82" y="28"/>
                  </a:lnTo>
                  <a:lnTo>
                    <a:pt x="84" y="27"/>
                  </a:lnTo>
                  <a:lnTo>
                    <a:pt x="87" y="24"/>
                  </a:lnTo>
                  <a:lnTo>
                    <a:pt x="89" y="23"/>
                  </a:lnTo>
                  <a:lnTo>
                    <a:pt x="91" y="21"/>
                  </a:lnTo>
                  <a:lnTo>
                    <a:pt x="94" y="21"/>
                  </a:lnTo>
                  <a:lnTo>
                    <a:pt x="96" y="20"/>
                  </a:lnTo>
                  <a:lnTo>
                    <a:pt x="99" y="20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9" y="20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3"/>
                  </a:lnTo>
                  <a:lnTo>
                    <a:pt x="114" y="24"/>
                  </a:lnTo>
                  <a:lnTo>
                    <a:pt x="115" y="26"/>
                  </a:lnTo>
                  <a:lnTo>
                    <a:pt x="117" y="27"/>
                  </a:lnTo>
                  <a:lnTo>
                    <a:pt x="119" y="28"/>
                  </a:lnTo>
                  <a:lnTo>
                    <a:pt x="120" y="30"/>
                  </a:lnTo>
                  <a:lnTo>
                    <a:pt x="120" y="31"/>
                  </a:lnTo>
                  <a:lnTo>
                    <a:pt x="120" y="33"/>
                  </a:lnTo>
                  <a:lnTo>
                    <a:pt x="120" y="36"/>
                  </a:lnTo>
                  <a:lnTo>
                    <a:pt x="120" y="38"/>
                  </a:lnTo>
                  <a:lnTo>
                    <a:pt x="122" y="41"/>
                  </a:lnTo>
                  <a:lnTo>
                    <a:pt x="94" y="41"/>
                  </a:lnTo>
                  <a:lnTo>
                    <a:pt x="94" y="44"/>
                  </a:lnTo>
                  <a:lnTo>
                    <a:pt x="94" y="47"/>
                  </a:lnTo>
                  <a:lnTo>
                    <a:pt x="94" y="50"/>
                  </a:lnTo>
                  <a:lnTo>
                    <a:pt x="96" y="53"/>
                  </a:lnTo>
                  <a:lnTo>
                    <a:pt x="96" y="54"/>
                  </a:lnTo>
                  <a:lnTo>
                    <a:pt x="97" y="57"/>
                  </a:lnTo>
                  <a:lnTo>
                    <a:pt x="99" y="57"/>
                  </a:lnTo>
                  <a:lnTo>
                    <a:pt x="101" y="58"/>
                  </a:lnTo>
                  <a:lnTo>
                    <a:pt x="102" y="60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7" y="60"/>
                  </a:lnTo>
                  <a:lnTo>
                    <a:pt x="109" y="58"/>
                  </a:lnTo>
                  <a:lnTo>
                    <a:pt x="112" y="58"/>
                  </a:lnTo>
                  <a:lnTo>
                    <a:pt x="115" y="57"/>
                  </a:lnTo>
                  <a:lnTo>
                    <a:pt x="117" y="54"/>
                  </a:lnTo>
                  <a:lnTo>
                    <a:pt x="120" y="54"/>
                  </a:lnTo>
                  <a:lnTo>
                    <a:pt x="119" y="57"/>
                  </a:lnTo>
                  <a:lnTo>
                    <a:pt x="115" y="60"/>
                  </a:lnTo>
                  <a:lnTo>
                    <a:pt x="114" y="61"/>
                  </a:lnTo>
                  <a:lnTo>
                    <a:pt x="110" y="63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99" y="64"/>
                  </a:lnTo>
                  <a:lnTo>
                    <a:pt x="97" y="64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9" y="64"/>
                  </a:lnTo>
                  <a:lnTo>
                    <a:pt x="87" y="63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79" y="54"/>
                  </a:lnTo>
                  <a:lnTo>
                    <a:pt x="79" y="51"/>
                  </a:lnTo>
                  <a:lnTo>
                    <a:pt x="77" y="50"/>
                  </a:lnTo>
                  <a:lnTo>
                    <a:pt x="77" y="47"/>
                  </a:lnTo>
                  <a:lnTo>
                    <a:pt x="77" y="46"/>
                  </a:lnTo>
                  <a:lnTo>
                    <a:pt x="77" y="43"/>
                  </a:lnTo>
                  <a:lnTo>
                    <a:pt x="77" y="38"/>
                  </a:lnTo>
                  <a:lnTo>
                    <a:pt x="79" y="36"/>
                  </a:lnTo>
                  <a:lnTo>
                    <a:pt x="81" y="33"/>
                  </a:lnTo>
                  <a:lnTo>
                    <a:pt x="82" y="28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6" y="26"/>
                  </a:lnTo>
                  <a:lnTo>
                    <a:pt x="94" y="28"/>
                  </a:lnTo>
                  <a:lnTo>
                    <a:pt x="94" y="31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6" y="24"/>
                  </a:lnTo>
                  <a:lnTo>
                    <a:pt x="106" y="23"/>
                  </a:lnTo>
                  <a:lnTo>
                    <a:pt x="104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3" name="Freeform 241"/>
            <p:cNvSpPr>
              <a:spLocks/>
            </p:cNvSpPr>
            <p:nvPr/>
          </p:nvSpPr>
          <p:spPr bwMode="auto">
            <a:xfrm>
              <a:off x="1466" y="2143"/>
              <a:ext cx="69" cy="66"/>
            </a:xfrm>
            <a:custGeom>
              <a:avLst/>
              <a:gdLst>
                <a:gd name="T0" fmla="*/ 32 w 69"/>
                <a:gd name="T1" fmla="*/ 65 h 66"/>
                <a:gd name="T2" fmla="*/ 11 w 69"/>
                <a:gd name="T3" fmla="*/ 11 h 66"/>
                <a:gd name="T4" fmla="*/ 9 w 69"/>
                <a:gd name="T5" fmla="*/ 10 h 66"/>
                <a:gd name="T6" fmla="*/ 8 w 69"/>
                <a:gd name="T7" fmla="*/ 7 h 66"/>
                <a:gd name="T8" fmla="*/ 8 w 69"/>
                <a:gd name="T9" fmla="*/ 6 h 66"/>
                <a:gd name="T10" fmla="*/ 6 w 69"/>
                <a:gd name="T11" fmla="*/ 4 h 66"/>
                <a:gd name="T12" fmla="*/ 5 w 69"/>
                <a:gd name="T13" fmla="*/ 3 h 66"/>
                <a:gd name="T14" fmla="*/ 3 w 69"/>
                <a:gd name="T15" fmla="*/ 3 h 66"/>
                <a:gd name="T16" fmla="*/ 2 w 69"/>
                <a:gd name="T17" fmla="*/ 3 h 66"/>
                <a:gd name="T18" fmla="*/ 0 w 69"/>
                <a:gd name="T19" fmla="*/ 3 h 66"/>
                <a:gd name="T20" fmla="*/ 0 w 69"/>
                <a:gd name="T21" fmla="*/ 0 h 66"/>
                <a:gd name="T22" fmla="*/ 32 w 69"/>
                <a:gd name="T23" fmla="*/ 0 h 66"/>
                <a:gd name="T24" fmla="*/ 32 w 69"/>
                <a:gd name="T25" fmla="*/ 3 h 66"/>
                <a:gd name="T26" fmla="*/ 31 w 69"/>
                <a:gd name="T27" fmla="*/ 3 h 66"/>
                <a:gd name="T28" fmla="*/ 29 w 69"/>
                <a:gd name="T29" fmla="*/ 3 h 66"/>
                <a:gd name="T30" fmla="*/ 28 w 69"/>
                <a:gd name="T31" fmla="*/ 3 h 66"/>
                <a:gd name="T32" fmla="*/ 26 w 69"/>
                <a:gd name="T33" fmla="*/ 3 h 66"/>
                <a:gd name="T34" fmla="*/ 26 w 69"/>
                <a:gd name="T35" fmla="*/ 4 h 66"/>
                <a:gd name="T36" fmla="*/ 25 w 69"/>
                <a:gd name="T37" fmla="*/ 4 h 66"/>
                <a:gd name="T38" fmla="*/ 25 w 69"/>
                <a:gd name="T39" fmla="*/ 6 h 66"/>
                <a:gd name="T40" fmla="*/ 25 w 69"/>
                <a:gd name="T41" fmla="*/ 7 h 66"/>
                <a:gd name="T42" fmla="*/ 26 w 69"/>
                <a:gd name="T43" fmla="*/ 10 h 66"/>
                <a:gd name="T44" fmla="*/ 26 w 69"/>
                <a:gd name="T45" fmla="*/ 11 h 66"/>
                <a:gd name="T46" fmla="*/ 39 w 69"/>
                <a:gd name="T47" fmla="*/ 45 h 66"/>
                <a:gd name="T48" fmla="*/ 56 w 69"/>
                <a:gd name="T49" fmla="*/ 10 h 66"/>
                <a:gd name="T50" fmla="*/ 56 w 69"/>
                <a:gd name="T51" fmla="*/ 8 h 66"/>
                <a:gd name="T52" fmla="*/ 56 w 69"/>
                <a:gd name="T53" fmla="*/ 7 h 66"/>
                <a:gd name="T54" fmla="*/ 56 w 69"/>
                <a:gd name="T55" fmla="*/ 6 h 66"/>
                <a:gd name="T56" fmla="*/ 56 w 69"/>
                <a:gd name="T57" fmla="*/ 4 h 66"/>
                <a:gd name="T58" fmla="*/ 54 w 69"/>
                <a:gd name="T59" fmla="*/ 3 h 66"/>
                <a:gd name="T60" fmla="*/ 51 w 69"/>
                <a:gd name="T61" fmla="*/ 3 h 66"/>
                <a:gd name="T62" fmla="*/ 49 w 69"/>
                <a:gd name="T63" fmla="*/ 3 h 66"/>
                <a:gd name="T64" fmla="*/ 46 w 69"/>
                <a:gd name="T65" fmla="*/ 3 h 66"/>
                <a:gd name="T66" fmla="*/ 46 w 69"/>
                <a:gd name="T67" fmla="*/ 0 h 66"/>
                <a:gd name="T68" fmla="*/ 68 w 69"/>
                <a:gd name="T69" fmla="*/ 0 h 66"/>
                <a:gd name="T70" fmla="*/ 68 w 69"/>
                <a:gd name="T71" fmla="*/ 3 h 66"/>
                <a:gd name="T72" fmla="*/ 66 w 69"/>
                <a:gd name="T73" fmla="*/ 3 h 66"/>
                <a:gd name="T74" fmla="*/ 65 w 69"/>
                <a:gd name="T75" fmla="*/ 3 h 66"/>
                <a:gd name="T76" fmla="*/ 63 w 69"/>
                <a:gd name="T77" fmla="*/ 3 h 66"/>
                <a:gd name="T78" fmla="*/ 62 w 69"/>
                <a:gd name="T79" fmla="*/ 4 h 66"/>
                <a:gd name="T80" fmla="*/ 62 w 69"/>
                <a:gd name="T81" fmla="*/ 6 h 66"/>
                <a:gd name="T82" fmla="*/ 60 w 69"/>
                <a:gd name="T83" fmla="*/ 7 h 66"/>
                <a:gd name="T84" fmla="*/ 60 w 69"/>
                <a:gd name="T85" fmla="*/ 8 h 66"/>
                <a:gd name="T86" fmla="*/ 60 w 69"/>
                <a:gd name="T87" fmla="*/ 10 h 66"/>
                <a:gd name="T88" fmla="*/ 34 w 69"/>
                <a:gd name="T89" fmla="*/ 65 h 66"/>
                <a:gd name="T90" fmla="*/ 32 w 69"/>
                <a:gd name="T91" fmla="*/ 65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9"/>
                <a:gd name="T139" fmla="*/ 0 h 66"/>
                <a:gd name="T140" fmla="*/ 69 w 69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9" h="66">
                  <a:moveTo>
                    <a:pt x="32" y="65"/>
                  </a:moveTo>
                  <a:lnTo>
                    <a:pt x="11" y="11"/>
                  </a:lnTo>
                  <a:lnTo>
                    <a:pt x="9" y="10"/>
                  </a:lnTo>
                  <a:lnTo>
                    <a:pt x="8" y="7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39" y="45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34" y="65"/>
                  </a:lnTo>
                  <a:lnTo>
                    <a:pt x="32" y="6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4" name="Freeform 242"/>
            <p:cNvSpPr>
              <a:spLocks/>
            </p:cNvSpPr>
            <p:nvPr/>
          </p:nvSpPr>
          <p:spPr bwMode="auto">
            <a:xfrm>
              <a:off x="1466" y="2598"/>
              <a:ext cx="132" cy="66"/>
            </a:xfrm>
            <a:custGeom>
              <a:avLst/>
              <a:gdLst>
                <a:gd name="T0" fmla="*/ 8 w 132"/>
                <a:gd name="T1" fmla="*/ 6 h 66"/>
                <a:gd name="T2" fmla="*/ 5 w 132"/>
                <a:gd name="T3" fmla="*/ 3 h 66"/>
                <a:gd name="T4" fmla="*/ 2 w 132"/>
                <a:gd name="T5" fmla="*/ 0 h 66"/>
                <a:gd name="T6" fmla="*/ 62 w 132"/>
                <a:gd name="T7" fmla="*/ 11 h 66"/>
                <a:gd name="T8" fmla="*/ 60 w 132"/>
                <a:gd name="T9" fmla="*/ 6 h 66"/>
                <a:gd name="T10" fmla="*/ 55 w 132"/>
                <a:gd name="T11" fmla="*/ 3 h 66"/>
                <a:gd name="T12" fmla="*/ 52 w 132"/>
                <a:gd name="T13" fmla="*/ 0 h 66"/>
                <a:gd name="T14" fmla="*/ 74 w 132"/>
                <a:gd name="T15" fmla="*/ 3 h 66"/>
                <a:gd name="T16" fmla="*/ 69 w 132"/>
                <a:gd name="T17" fmla="*/ 3 h 66"/>
                <a:gd name="T18" fmla="*/ 67 w 132"/>
                <a:gd name="T19" fmla="*/ 6 h 66"/>
                <a:gd name="T20" fmla="*/ 66 w 132"/>
                <a:gd name="T21" fmla="*/ 65 h 66"/>
                <a:gd name="T22" fmla="*/ 13 w 132"/>
                <a:gd name="T23" fmla="*/ 54 h 66"/>
                <a:gd name="T24" fmla="*/ 15 w 132"/>
                <a:gd name="T25" fmla="*/ 59 h 66"/>
                <a:gd name="T26" fmla="*/ 18 w 132"/>
                <a:gd name="T27" fmla="*/ 62 h 66"/>
                <a:gd name="T28" fmla="*/ 24 w 132"/>
                <a:gd name="T29" fmla="*/ 64 h 66"/>
                <a:gd name="T30" fmla="*/ 2 w 132"/>
                <a:gd name="T31" fmla="*/ 62 h 66"/>
                <a:gd name="T32" fmla="*/ 5 w 132"/>
                <a:gd name="T33" fmla="*/ 61 h 66"/>
                <a:gd name="T34" fmla="*/ 8 w 132"/>
                <a:gd name="T35" fmla="*/ 59 h 66"/>
                <a:gd name="T36" fmla="*/ 10 w 132"/>
                <a:gd name="T37" fmla="*/ 55 h 66"/>
                <a:gd name="T38" fmla="*/ 12 w 132"/>
                <a:gd name="T39" fmla="*/ 8 h 66"/>
                <a:gd name="T40" fmla="*/ 99 w 132"/>
                <a:gd name="T41" fmla="*/ 0 h 66"/>
                <a:gd name="T42" fmla="*/ 102 w 132"/>
                <a:gd name="T43" fmla="*/ 21 h 66"/>
                <a:gd name="T44" fmla="*/ 107 w 132"/>
                <a:gd name="T45" fmla="*/ 20 h 66"/>
                <a:gd name="T46" fmla="*/ 113 w 132"/>
                <a:gd name="T47" fmla="*/ 18 h 66"/>
                <a:gd name="T48" fmla="*/ 121 w 132"/>
                <a:gd name="T49" fmla="*/ 21 h 66"/>
                <a:gd name="T50" fmla="*/ 128 w 132"/>
                <a:gd name="T51" fmla="*/ 25 h 66"/>
                <a:gd name="T52" fmla="*/ 131 w 132"/>
                <a:gd name="T53" fmla="*/ 34 h 66"/>
                <a:gd name="T54" fmla="*/ 131 w 132"/>
                <a:gd name="T55" fmla="*/ 41 h 66"/>
                <a:gd name="T56" fmla="*/ 131 w 132"/>
                <a:gd name="T57" fmla="*/ 48 h 66"/>
                <a:gd name="T58" fmla="*/ 129 w 132"/>
                <a:gd name="T59" fmla="*/ 55 h 66"/>
                <a:gd name="T60" fmla="*/ 124 w 132"/>
                <a:gd name="T61" fmla="*/ 59 h 66"/>
                <a:gd name="T62" fmla="*/ 118 w 132"/>
                <a:gd name="T63" fmla="*/ 64 h 66"/>
                <a:gd name="T64" fmla="*/ 111 w 132"/>
                <a:gd name="T65" fmla="*/ 64 h 66"/>
                <a:gd name="T66" fmla="*/ 102 w 132"/>
                <a:gd name="T67" fmla="*/ 64 h 66"/>
                <a:gd name="T68" fmla="*/ 92 w 132"/>
                <a:gd name="T69" fmla="*/ 61 h 66"/>
                <a:gd name="T70" fmla="*/ 84 w 132"/>
                <a:gd name="T71" fmla="*/ 7 h 66"/>
                <a:gd name="T72" fmla="*/ 82 w 132"/>
                <a:gd name="T73" fmla="*/ 4 h 66"/>
                <a:gd name="T74" fmla="*/ 79 w 132"/>
                <a:gd name="T75" fmla="*/ 3 h 66"/>
                <a:gd name="T76" fmla="*/ 97 w 132"/>
                <a:gd name="T77" fmla="*/ 58 h 66"/>
                <a:gd name="T78" fmla="*/ 101 w 132"/>
                <a:gd name="T79" fmla="*/ 61 h 66"/>
                <a:gd name="T80" fmla="*/ 107 w 132"/>
                <a:gd name="T81" fmla="*/ 62 h 66"/>
                <a:gd name="T82" fmla="*/ 113 w 132"/>
                <a:gd name="T83" fmla="*/ 57 h 66"/>
                <a:gd name="T84" fmla="*/ 116 w 132"/>
                <a:gd name="T85" fmla="*/ 47 h 66"/>
                <a:gd name="T86" fmla="*/ 116 w 132"/>
                <a:gd name="T87" fmla="*/ 34 h 66"/>
                <a:gd name="T88" fmla="*/ 113 w 132"/>
                <a:gd name="T89" fmla="*/ 27 h 66"/>
                <a:gd name="T90" fmla="*/ 106 w 132"/>
                <a:gd name="T91" fmla="*/ 24 h 66"/>
                <a:gd name="T92" fmla="*/ 101 w 132"/>
                <a:gd name="T93" fmla="*/ 27 h 66"/>
                <a:gd name="T94" fmla="*/ 12 w 132"/>
                <a:gd name="T95" fmla="*/ 8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2"/>
                <a:gd name="T145" fmla="*/ 0 h 66"/>
                <a:gd name="T146" fmla="*/ 132 w 132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2" h="66">
                  <a:moveTo>
                    <a:pt x="12" y="8"/>
                  </a:moveTo>
                  <a:lnTo>
                    <a:pt x="10" y="7"/>
                  </a:lnTo>
                  <a:lnTo>
                    <a:pt x="8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4" y="0"/>
                  </a:lnTo>
                  <a:lnTo>
                    <a:pt x="62" y="41"/>
                  </a:lnTo>
                  <a:lnTo>
                    <a:pt x="62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2" y="3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7" y="6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6" y="65"/>
                  </a:lnTo>
                  <a:lnTo>
                    <a:pt x="62" y="65"/>
                  </a:lnTo>
                  <a:lnTo>
                    <a:pt x="15" y="14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2" y="8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99" y="24"/>
                  </a:lnTo>
                  <a:lnTo>
                    <a:pt x="101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20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8"/>
                  </a:lnTo>
                  <a:lnTo>
                    <a:pt x="116" y="18"/>
                  </a:lnTo>
                  <a:lnTo>
                    <a:pt x="118" y="20"/>
                  </a:lnTo>
                  <a:lnTo>
                    <a:pt x="121" y="21"/>
                  </a:lnTo>
                  <a:lnTo>
                    <a:pt x="124" y="23"/>
                  </a:lnTo>
                  <a:lnTo>
                    <a:pt x="126" y="24"/>
                  </a:lnTo>
                  <a:lnTo>
                    <a:pt x="128" y="25"/>
                  </a:lnTo>
                  <a:lnTo>
                    <a:pt x="129" y="28"/>
                  </a:lnTo>
                  <a:lnTo>
                    <a:pt x="129" y="31"/>
                  </a:lnTo>
                  <a:lnTo>
                    <a:pt x="131" y="34"/>
                  </a:lnTo>
                  <a:lnTo>
                    <a:pt x="131" y="35"/>
                  </a:lnTo>
                  <a:lnTo>
                    <a:pt x="131" y="38"/>
                  </a:lnTo>
                  <a:lnTo>
                    <a:pt x="131" y="41"/>
                  </a:lnTo>
                  <a:lnTo>
                    <a:pt x="131" y="44"/>
                  </a:lnTo>
                  <a:lnTo>
                    <a:pt x="131" y="47"/>
                  </a:lnTo>
                  <a:lnTo>
                    <a:pt x="131" y="48"/>
                  </a:lnTo>
                  <a:lnTo>
                    <a:pt x="129" y="49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28" y="57"/>
                  </a:lnTo>
                  <a:lnTo>
                    <a:pt x="126" y="58"/>
                  </a:lnTo>
                  <a:lnTo>
                    <a:pt x="124" y="59"/>
                  </a:lnTo>
                  <a:lnTo>
                    <a:pt x="123" y="61"/>
                  </a:lnTo>
                  <a:lnTo>
                    <a:pt x="121" y="62"/>
                  </a:lnTo>
                  <a:lnTo>
                    <a:pt x="118" y="64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7" y="64"/>
                  </a:lnTo>
                  <a:lnTo>
                    <a:pt x="102" y="64"/>
                  </a:lnTo>
                  <a:lnTo>
                    <a:pt x="99" y="64"/>
                  </a:lnTo>
                  <a:lnTo>
                    <a:pt x="96" y="62"/>
                  </a:lnTo>
                  <a:lnTo>
                    <a:pt x="92" y="61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4" y="7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7" y="58"/>
                  </a:lnTo>
                  <a:lnTo>
                    <a:pt x="99" y="59"/>
                  </a:lnTo>
                  <a:lnTo>
                    <a:pt x="99" y="61"/>
                  </a:lnTo>
                  <a:lnTo>
                    <a:pt x="101" y="61"/>
                  </a:lnTo>
                  <a:lnTo>
                    <a:pt x="102" y="62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11" y="61"/>
                  </a:lnTo>
                  <a:lnTo>
                    <a:pt x="113" y="59"/>
                  </a:lnTo>
                  <a:lnTo>
                    <a:pt x="113" y="57"/>
                  </a:lnTo>
                  <a:lnTo>
                    <a:pt x="114" y="54"/>
                  </a:lnTo>
                  <a:lnTo>
                    <a:pt x="116" y="49"/>
                  </a:lnTo>
                  <a:lnTo>
                    <a:pt x="116" y="47"/>
                  </a:lnTo>
                  <a:lnTo>
                    <a:pt x="116" y="42"/>
                  </a:lnTo>
                  <a:lnTo>
                    <a:pt x="116" y="38"/>
                  </a:lnTo>
                  <a:lnTo>
                    <a:pt x="116" y="34"/>
                  </a:lnTo>
                  <a:lnTo>
                    <a:pt x="114" y="31"/>
                  </a:lnTo>
                  <a:lnTo>
                    <a:pt x="114" y="28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09" y="24"/>
                  </a:lnTo>
                  <a:lnTo>
                    <a:pt x="106" y="24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1" y="27"/>
                  </a:lnTo>
                  <a:lnTo>
                    <a:pt x="99" y="28"/>
                  </a:lnTo>
                  <a:lnTo>
                    <a:pt x="97" y="55"/>
                  </a:lnTo>
                  <a:lnTo>
                    <a:pt x="12" y="8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5" name="Freeform 243"/>
            <p:cNvSpPr>
              <a:spLocks/>
            </p:cNvSpPr>
            <p:nvPr/>
          </p:nvSpPr>
          <p:spPr bwMode="auto">
            <a:xfrm>
              <a:off x="1469" y="3057"/>
              <a:ext cx="61" cy="65"/>
            </a:xfrm>
            <a:custGeom>
              <a:avLst/>
              <a:gdLst>
                <a:gd name="T0" fmla="*/ 21 w 61"/>
                <a:gd name="T1" fmla="*/ 54 h 65"/>
                <a:gd name="T2" fmla="*/ 23 w 61"/>
                <a:gd name="T3" fmla="*/ 3 h 65"/>
                <a:gd name="T4" fmla="*/ 20 w 61"/>
                <a:gd name="T5" fmla="*/ 3 h 65"/>
                <a:gd name="T6" fmla="*/ 17 w 61"/>
                <a:gd name="T7" fmla="*/ 3 h 65"/>
                <a:gd name="T8" fmla="*/ 15 w 61"/>
                <a:gd name="T9" fmla="*/ 4 h 65"/>
                <a:gd name="T10" fmla="*/ 14 w 61"/>
                <a:gd name="T11" fmla="*/ 4 h 65"/>
                <a:gd name="T12" fmla="*/ 11 w 61"/>
                <a:gd name="T13" fmla="*/ 6 h 65"/>
                <a:gd name="T14" fmla="*/ 9 w 61"/>
                <a:gd name="T15" fmla="*/ 7 h 65"/>
                <a:gd name="T16" fmla="*/ 9 w 61"/>
                <a:gd name="T17" fmla="*/ 9 h 65"/>
                <a:gd name="T18" fmla="*/ 8 w 61"/>
                <a:gd name="T19" fmla="*/ 10 h 65"/>
                <a:gd name="T20" fmla="*/ 6 w 61"/>
                <a:gd name="T21" fmla="*/ 13 h 65"/>
                <a:gd name="T22" fmla="*/ 5 w 61"/>
                <a:gd name="T23" fmla="*/ 14 h 65"/>
                <a:gd name="T24" fmla="*/ 3 w 61"/>
                <a:gd name="T25" fmla="*/ 17 h 65"/>
                <a:gd name="T26" fmla="*/ 3 w 61"/>
                <a:gd name="T27" fmla="*/ 20 h 65"/>
                <a:gd name="T28" fmla="*/ 0 w 61"/>
                <a:gd name="T29" fmla="*/ 20 h 65"/>
                <a:gd name="T30" fmla="*/ 2 w 61"/>
                <a:gd name="T31" fmla="*/ 0 h 65"/>
                <a:gd name="T32" fmla="*/ 60 w 61"/>
                <a:gd name="T33" fmla="*/ 0 h 65"/>
                <a:gd name="T34" fmla="*/ 60 w 61"/>
                <a:gd name="T35" fmla="*/ 20 h 65"/>
                <a:gd name="T36" fmla="*/ 57 w 61"/>
                <a:gd name="T37" fmla="*/ 20 h 65"/>
                <a:gd name="T38" fmla="*/ 56 w 61"/>
                <a:gd name="T39" fmla="*/ 16 h 65"/>
                <a:gd name="T40" fmla="*/ 56 w 61"/>
                <a:gd name="T41" fmla="*/ 13 h 65"/>
                <a:gd name="T42" fmla="*/ 54 w 61"/>
                <a:gd name="T43" fmla="*/ 10 h 65"/>
                <a:gd name="T44" fmla="*/ 53 w 61"/>
                <a:gd name="T45" fmla="*/ 9 h 65"/>
                <a:gd name="T46" fmla="*/ 51 w 61"/>
                <a:gd name="T47" fmla="*/ 6 h 65"/>
                <a:gd name="T48" fmla="*/ 47 w 61"/>
                <a:gd name="T49" fmla="*/ 4 h 65"/>
                <a:gd name="T50" fmla="*/ 42 w 61"/>
                <a:gd name="T51" fmla="*/ 3 h 65"/>
                <a:gd name="T52" fmla="*/ 38 w 61"/>
                <a:gd name="T53" fmla="*/ 3 h 65"/>
                <a:gd name="T54" fmla="*/ 36 w 61"/>
                <a:gd name="T55" fmla="*/ 54 h 65"/>
                <a:gd name="T56" fmla="*/ 36 w 61"/>
                <a:gd name="T57" fmla="*/ 57 h 65"/>
                <a:gd name="T58" fmla="*/ 36 w 61"/>
                <a:gd name="T59" fmla="*/ 58 h 65"/>
                <a:gd name="T60" fmla="*/ 38 w 61"/>
                <a:gd name="T61" fmla="*/ 60 h 65"/>
                <a:gd name="T62" fmla="*/ 39 w 61"/>
                <a:gd name="T63" fmla="*/ 61 h 65"/>
                <a:gd name="T64" fmla="*/ 41 w 61"/>
                <a:gd name="T65" fmla="*/ 63 h 65"/>
                <a:gd name="T66" fmla="*/ 44 w 61"/>
                <a:gd name="T67" fmla="*/ 63 h 65"/>
                <a:gd name="T68" fmla="*/ 45 w 61"/>
                <a:gd name="T69" fmla="*/ 63 h 65"/>
                <a:gd name="T70" fmla="*/ 45 w 61"/>
                <a:gd name="T71" fmla="*/ 64 h 65"/>
                <a:gd name="T72" fmla="*/ 11 w 61"/>
                <a:gd name="T73" fmla="*/ 64 h 65"/>
                <a:gd name="T74" fmla="*/ 11 w 61"/>
                <a:gd name="T75" fmla="*/ 63 h 65"/>
                <a:gd name="T76" fmla="*/ 14 w 61"/>
                <a:gd name="T77" fmla="*/ 63 h 65"/>
                <a:gd name="T78" fmla="*/ 15 w 61"/>
                <a:gd name="T79" fmla="*/ 63 h 65"/>
                <a:gd name="T80" fmla="*/ 17 w 61"/>
                <a:gd name="T81" fmla="*/ 61 h 65"/>
                <a:gd name="T82" fmla="*/ 18 w 61"/>
                <a:gd name="T83" fmla="*/ 60 h 65"/>
                <a:gd name="T84" fmla="*/ 20 w 61"/>
                <a:gd name="T85" fmla="*/ 60 h 65"/>
                <a:gd name="T86" fmla="*/ 20 w 61"/>
                <a:gd name="T87" fmla="*/ 58 h 65"/>
                <a:gd name="T88" fmla="*/ 21 w 61"/>
                <a:gd name="T89" fmla="*/ 57 h 65"/>
                <a:gd name="T90" fmla="*/ 21 w 61"/>
                <a:gd name="T91" fmla="*/ 54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65"/>
                <a:gd name="T140" fmla="*/ 61 w 61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65">
                  <a:moveTo>
                    <a:pt x="21" y="54"/>
                  </a:moveTo>
                  <a:lnTo>
                    <a:pt x="23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60" y="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6" y="16"/>
                  </a:lnTo>
                  <a:lnTo>
                    <a:pt x="56" y="13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6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36" y="54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9" y="61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11" y="64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1" y="57"/>
                  </a:lnTo>
                  <a:lnTo>
                    <a:pt x="21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6" name="Freeform 244"/>
            <p:cNvSpPr>
              <a:spLocks/>
            </p:cNvSpPr>
            <p:nvPr/>
          </p:nvSpPr>
          <p:spPr bwMode="auto">
            <a:xfrm>
              <a:off x="1532" y="3078"/>
              <a:ext cx="44" cy="44"/>
            </a:xfrm>
            <a:custGeom>
              <a:avLst/>
              <a:gdLst>
                <a:gd name="T0" fmla="*/ 33 w 44"/>
                <a:gd name="T1" fmla="*/ 3 h 44"/>
                <a:gd name="T2" fmla="*/ 36 w 44"/>
                <a:gd name="T3" fmla="*/ 5 h 44"/>
                <a:gd name="T4" fmla="*/ 39 w 44"/>
                <a:gd name="T5" fmla="*/ 8 h 44"/>
                <a:gd name="T6" fmla="*/ 39 w 44"/>
                <a:gd name="T7" fmla="*/ 11 h 44"/>
                <a:gd name="T8" fmla="*/ 39 w 44"/>
                <a:gd name="T9" fmla="*/ 36 h 44"/>
                <a:gd name="T10" fmla="*/ 39 w 44"/>
                <a:gd name="T11" fmla="*/ 39 h 44"/>
                <a:gd name="T12" fmla="*/ 42 w 44"/>
                <a:gd name="T13" fmla="*/ 39 h 44"/>
                <a:gd name="T14" fmla="*/ 43 w 44"/>
                <a:gd name="T15" fmla="*/ 39 h 44"/>
                <a:gd name="T16" fmla="*/ 42 w 44"/>
                <a:gd name="T17" fmla="*/ 40 h 44"/>
                <a:gd name="T18" fmla="*/ 40 w 44"/>
                <a:gd name="T19" fmla="*/ 43 h 44"/>
                <a:gd name="T20" fmla="*/ 37 w 44"/>
                <a:gd name="T21" fmla="*/ 43 h 44"/>
                <a:gd name="T22" fmla="*/ 33 w 44"/>
                <a:gd name="T23" fmla="*/ 43 h 44"/>
                <a:gd name="T24" fmla="*/ 30 w 44"/>
                <a:gd name="T25" fmla="*/ 43 h 44"/>
                <a:gd name="T26" fmla="*/ 27 w 44"/>
                <a:gd name="T27" fmla="*/ 42 h 44"/>
                <a:gd name="T28" fmla="*/ 26 w 44"/>
                <a:gd name="T29" fmla="*/ 39 h 44"/>
                <a:gd name="T30" fmla="*/ 22 w 44"/>
                <a:gd name="T31" fmla="*/ 40 h 44"/>
                <a:gd name="T32" fmla="*/ 14 w 44"/>
                <a:gd name="T33" fmla="*/ 43 h 44"/>
                <a:gd name="T34" fmla="*/ 7 w 44"/>
                <a:gd name="T35" fmla="*/ 43 h 44"/>
                <a:gd name="T36" fmla="*/ 4 w 44"/>
                <a:gd name="T37" fmla="*/ 43 h 44"/>
                <a:gd name="T38" fmla="*/ 1 w 44"/>
                <a:gd name="T39" fmla="*/ 39 h 44"/>
                <a:gd name="T40" fmla="*/ 0 w 44"/>
                <a:gd name="T41" fmla="*/ 36 h 44"/>
                <a:gd name="T42" fmla="*/ 1 w 44"/>
                <a:gd name="T43" fmla="*/ 31 h 44"/>
                <a:gd name="T44" fmla="*/ 4 w 44"/>
                <a:gd name="T45" fmla="*/ 27 h 44"/>
                <a:gd name="T46" fmla="*/ 9 w 44"/>
                <a:gd name="T47" fmla="*/ 24 h 44"/>
                <a:gd name="T48" fmla="*/ 14 w 44"/>
                <a:gd name="T49" fmla="*/ 22 h 44"/>
                <a:gd name="T50" fmla="*/ 19 w 44"/>
                <a:gd name="T51" fmla="*/ 20 h 44"/>
                <a:gd name="T52" fmla="*/ 26 w 44"/>
                <a:gd name="T53" fmla="*/ 17 h 44"/>
                <a:gd name="T54" fmla="*/ 27 w 44"/>
                <a:gd name="T55" fmla="*/ 8 h 44"/>
                <a:gd name="T56" fmla="*/ 26 w 44"/>
                <a:gd name="T57" fmla="*/ 5 h 44"/>
                <a:gd name="T58" fmla="*/ 24 w 44"/>
                <a:gd name="T59" fmla="*/ 4 h 44"/>
                <a:gd name="T60" fmla="*/ 22 w 44"/>
                <a:gd name="T61" fmla="*/ 4 h 44"/>
                <a:gd name="T62" fmla="*/ 19 w 44"/>
                <a:gd name="T63" fmla="*/ 3 h 44"/>
                <a:gd name="T64" fmla="*/ 16 w 44"/>
                <a:gd name="T65" fmla="*/ 4 h 44"/>
                <a:gd name="T66" fmla="*/ 14 w 44"/>
                <a:gd name="T67" fmla="*/ 5 h 44"/>
                <a:gd name="T68" fmla="*/ 14 w 44"/>
                <a:gd name="T69" fmla="*/ 8 h 44"/>
                <a:gd name="T70" fmla="*/ 14 w 44"/>
                <a:gd name="T71" fmla="*/ 11 h 44"/>
                <a:gd name="T72" fmla="*/ 14 w 44"/>
                <a:gd name="T73" fmla="*/ 13 h 44"/>
                <a:gd name="T74" fmla="*/ 14 w 44"/>
                <a:gd name="T75" fmla="*/ 16 h 44"/>
                <a:gd name="T76" fmla="*/ 11 w 44"/>
                <a:gd name="T77" fmla="*/ 17 h 44"/>
                <a:gd name="T78" fmla="*/ 9 w 44"/>
                <a:gd name="T79" fmla="*/ 17 h 44"/>
                <a:gd name="T80" fmla="*/ 4 w 44"/>
                <a:gd name="T81" fmla="*/ 16 h 44"/>
                <a:gd name="T82" fmla="*/ 3 w 44"/>
                <a:gd name="T83" fmla="*/ 12 h 44"/>
                <a:gd name="T84" fmla="*/ 4 w 44"/>
                <a:gd name="T85" fmla="*/ 11 h 44"/>
                <a:gd name="T86" fmla="*/ 4 w 44"/>
                <a:gd name="T87" fmla="*/ 8 h 44"/>
                <a:gd name="T88" fmla="*/ 7 w 44"/>
                <a:gd name="T89" fmla="*/ 4 h 44"/>
                <a:gd name="T90" fmla="*/ 10 w 44"/>
                <a:gd name="T91" fmla="*/ 3 h 44"/>
                <a:gd name="T92" fmla="*/ 14 w 44"/>
                <a:gd name="T93" fmla="*/ 1 h 44"/>
                <a:gd name="T94" fmla="*/ 17 w 44"/>
                <a:gd name="T95" fmla="*/ 0 h 44"/>
                <a:gd name="T96" fmla="*/ 20 w 44"/>
                <a:gd name="T97" fmla="*/ 0 h 44"/>
                <a:gd name="T98" fmla="*/ 27 w 44"/>
                <a:gd name="T99" fmla="*/ 0 h 44"/>
                <a:gd name="T100" fmla="*/ 32 w 44"/>
                <a:gd name="T101" fmla="*/ 3 h 44"/>
                <a:gd name="T102" fmla="*/ 24 w 44"/>
                <a:gd name="T103" fmla="*/ 23 h 44"/>
                <a:gd name="T104" fmla="*/ 19 w 44"/>
                <a:gd name="T105" fmla="*/ 24 h 44"/>
                <a:gd name="T106" fmla="*/ 16 w 44"/>
                <a:gd name="T107" fmla="*/ 27 h 44"/>
                <a:gd name="T108" fmla="*/ 14 w 44"/>
                <a:gd name="T109" fmla="*/ 30 h 44"/>
                <a:gd name="T110" fmla="*/ 14 w 44"/>
                <a:gd name="T111" fmla="*/ 34 h 44"/>
                <a:gd name="T112" fmla="*/ 16 w 44"/>
                <a:gd name="T113" fmla="*/ 36 h 44"/>
                <a:gd name="T114" fmla="*/ 19 w 44"/>
                <a:gd name="T115" fmla="*/ 38 h 44"/>
                <a:gd name="T116" fmla="*/ 22 w 44"/>
                <a:gd name="T117" fmla="*/ 36 h 44"/>
                <a:gd name="T118" fmla="*/ 26 w 44"/>
                <a:gd name="T119" fmla="*/ 34 h 44"/>
                <a:gd name="T120" fmla="*/ 32 w 44"/>
                <a:gd name="T121" fmla="*/ 3 h 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44"/>
                <a:gd name="T185" fmla="*/ 44 w 44"/>
                <a:gd name="T186" fmla="*/ 44 h 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44">
                  <a:moveTo>
                    <a:pt x="32" y="3"/>
                  </a:moveTo>
                  <a:lnTo>
                    <a:pt x="33" y="3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3" y="39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0" y="43"/>
                  </a:lnTo>
                  <a:lnTo>
                    <a:pt x="39" y="43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9" y="42"/>
                  </a:lnTo>
                  <a:lnTo>
                    <a:pt x="14" y="43"/>
                  </a:lnTo>
                  <a:lnTo>
                    <a:pt x="10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2" y="3"/>
                  </a:lnTo>
                  <a:lnTo>
                    <a:pt x="26" y="22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22"/>
                  </a:lnTo>
                  <a:lnTo>
                    <a:pt x="32" y="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7" name="Freeform 245"/>
            <p:cNvSpPr>
              <a:spLocks/>
            </p:cNvSpPr>
            <p:nvPr/>
          </p:nvSpPr>
          <p:spPr bwMode="auto">
            <a:xfrm>
              <a:off x="995" y="3055"/>
              <a:ext cx="125" cy="67"/>
            </a:xfrm>
            <a:custGeom>
              <a:avLst/>
              <a:gdLst>
                <a:gd name="T0" fmla="*/ 11 w 125"/>
                <a:gd name="T1" fmla="*/ 9 h 67"/>
                <a:gd name="T2" fmla="*/ 10 w 125"/>
                <a:gd name="T3" fmla="*/ 6 h 67"/>
                <a:gd name="T4" fmla="*/ 5 w 125"/>
                <a:gd name="T5" fmla="*/ 4 h 67"/>
                <a:gd name="T6" fmla="*/ 39 w 125"/>
                <a:gd name="T7" fmla="*/ 1 h 67"/>
                <a:gd name="T8" fmla="*/ 34 w 125"/>
                <a:gd name="T9" fmla="*/ 4 h 67"/>
                <a:gd name="T10" fmla="*/ 29 w 125"/>
                <a:gd name="T11" fmla="*/ 7 h 67"/>
                <a:gd name="T12" fmla="*/ 28 w 125"/>
                <a:gd name="T13" fmla="*/ 30 h 67"/>
                <a:gd name="T14" fmla="*/ 54 w 125"/>
                <a:gd name="T15" fmla="*/ 10 h 67"/>
                <a:gd name="T16" fmla="*/ 52 w 125"/>
                <a:gd name="T17" fmla="*/ 6 h 67"/>
                <a:gd name="T18" fmla="*/ 49 w 125"/>
                <a:gd name="T19" fmla="*/ 4 h 67"/>
                <a:gd name="T20" fmla="*/ 46 w 125"/>
                <a:gd name="T21" fmla="*/ 1 h 67"/>
                <a:gd name="T22" fmla="*/ 80 w 125"/>
                <a:gd name="T23" fmla="*/ 4 h 67"/>
                <a:gd name="T24" fmla="*/ 75 w 125"/>
                <a:gd name="T25" fmla="*/ 4 h 67"/>
                <a:gd name="T26" fmla="*/ 72 w 125"/>
                <a:gd name="T27" fmla="*/ 7 h 67"/>
                <a:gd name="T28" fmla="*/ 70 w 125"/>
                <a:gd name="T29" fmla="*/ 56 h 67"/>
                <a:gd name="T30" fmla="*/ 70 w 125"/>
                <a:gd name="T31" fmla="*/ 62 h 67"/>
                <a:gd name="T32" fmla="*/ 75 w 125"/>
                <a:gd name="T33" fmla="*/ 65 h 67"/>
                <a:gd name="T34" fmla="*/ 78 w 125"/>
                <a:gd name="T35" fmla="*/ 66 h 67"/>
                <a:gd name="T36" fmla="*/ 46 w 125"/>
                <a:gd name="T37" fmla="*/ 65 h 67"/>
                <a:gd name="T38" fmla="*/ 51 w 125"/>
                <a:gd name="T39" fmla="*/ 63 h 67"/>
                <a:gd name="T40" fmla="*/ 52 w 125"/>
                <a:gd name="T41" fmla="*/ 57 h 67"/>
                <a:gd name="T42" fmla="*/ 28 w 125"/>
                <a:gd name="T43" fmla="*/ 57 h 67"/>
                <a:gd name="T44" fmla="*/ 29 w 125"/>
                <a:gd name="T45" fmla="*/ 63 h 67"/>
                <a:gd name="T46" fmla="*/ 34 w 125"/>
                <a:gd name="T47" fmla="*/ 65 h 67"/>
                <a:gd name="T48" fmla="*/ 0 w 125"/>
                <a:gd name="T49" fmla="*/ 66 h 67"/>
                <a:gd name="T50" fmla="*/ 5 w 125"/>
                <a:gd name="T51" fmla="*/ 63 h 67"/>
                <a:gd name="T52" fmla="*/ 8 w 125"/>
                <a:gd name="T53" fmla="*/ 60 h 67"/>
                <a:gd name="T54" fmla="*/ 11 w 125"/>
                <a:gd name="T55" fmla="*/ 13 h 67"/>
                <a:gd name="T56" fmla="*/ 83 w 125"/>
                <a:gd name="T57" fmla="*/ 27 h 67"/>
                <a:gd name="T58" fmla="*/ 90 w 125"/>
                <a:gd name="T59" fmla="*/ 19 h 67"/>
                <a:gd name="T60" fmla="*/ 91 w 125"/>
                <a:gd name="T61" fmla="*/ 10 h 67"/>
                <a:gd name="T62" fmla="*/ 96 w 125"/>
                <a:gd name="T63" fmla="*/ 4 h 67"/>
                <a:gd name="T64" fmla="*/ 103 w 125"/>
                <a:gd name="T65" fmla="*/ 1 h 67"/>
                <a:gd name="T66" fmla="*/ 109 w 125"/>
                <a:gd name="T67" fmla="*/ 0 h 67"/>
                <a:gd name="T68" fmla="*/ 114 w 125"/>
                <a:gd name="T69" fmla="*/ 1 h 67"/>
                <a:gd name="T70" fmla="*/ 119 w 125"/>
                <a:gd name="T71" fmla="*/ 3 h 67"/>
                <a:gd name="T72" fmla="*/ 124 w 125"/>
                <a:gd name="T73" fmla="*/ 7 h 67"/>
                <a:gd name="T74" fmla="*/ 124 w 125"/>
                <a:gd name="T75" fmla="*/ 13 h 67"/>
                <a:gd name="T76" fmla="*/ 116 w 125"/>
                <a:gd name="T77" fmla="*/ 16 h 67"/>
                <a:gd name="T78" fmla="*/ 113 w 125"/>
                <a:gd name="T79" fmla="*/ 13 h 67"/>
                <a:gd name="T80" fmla="*/ 113 w 125"/>
                <a:gd name="T81" fmla="*/ 9 h 67"/>
                <a:gd name="T82" fmla="*/ 113 w 125"/>
                <a:gd name="T83" fmla="*/ 4 h 67"/>
                <a:gd name="T84" fmla="*/ 108 w 125"/>
                <a:gd name="T85" fmla="*/ 4 h 67"/>
                <a:gd name="T86" fmla="*/ 106 w 125"/>
                <a:gd name="T87" fmla="*/ 9 h 67"/>
                <a:gd name="T88" fmla="*/ 113 w 125"/>
                <a:gd name="T89" fmla="*/ 23 h 67"/>
                <a:gd name="T90" fmla="*/ 103 w 125"/>
                <a:gd name="T91" fmla="*/ 57 h 67"/>
                <a:gd name="T92" fmla="*/ 104 w 125"/>
                <a:gd name="T93" fmla="*/ 63 h 67"/>
                <a:gd name="T94" fmla="*/ 109 w 125"/>
                <a:gd name="T95" fmla="*/ 65 h 67"/>
                <a:gd name="T96" fmla="*/ 82 w 125"/>
                <a:gd name="T97" fmla="*/ 66 h 67"/>
                <a:gd name="T98" fmla="*/ 86 w 125"/>
                <a:gd name="T99" fmla="*/ 63 h 67"/>
                <a:gd name="T100" fmla="*/ 11 w 125"/>
                <a:gd name="T101" fmla="*/ 13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67"/>
                <a:gd name="T155" fmla="*/ 125 w 125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67">
                  <a:moveTo>
                    <a:pt x="11" y="13"/>
                  </a:moveTo>
                  <a:lnTo>
                    <a:pt x="11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39" y="1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8" y="30"/>
                  </a:lnTo>
                  <a:lnTo>
                    <a:pt x="54" y="30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6" y="1"/>
                  </a:lnTo>
                  <a:lnTo>
                    <a:pt x="82" y="1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5" y="4"/>
                  </a:lnTo>
                  <a:lnTo>
                    <a:pt x="73" y="6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2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7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36"/>
                  </a:lnTo>
                  <a:lnTo>
                    <a:pt x="28" y="36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11" y="13"/>
                  </a:lnTo>
                  <a:lnTo>
                    <a:pt x="88" y="59"/>
                  </a:lnTo>
                  <a:lnTo>
                    <a:pt x="90" y="27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90" y="23"/>
                  </a:lnTo>
                  <a:lnTo>
                    <a:pt x="90" y="19"/>
                  </a:lnTo>
                  <a:lnTo>
                    <a:pt x="90" y="16"/>
                  </a:lnTo>
                  <a:lnTo>
                    <a:pt x="90" y="13"/>
                  </a:lnTo>
                  <a:lnTo>
                    <a:pt x="91" y="10"/>
                  </a:lnTo>
                  <a:lnTo>
                    <a:pt x="93" y="9"/>
                  </a:lnTo>
                  <a:lnTo>
                    <a:pt x="95" y="6"/>
                  </a:lnTo>
                  <a:lnTo>
                    <a:pt x="96" y="4"/>
                  </a:lnTo>
                  <a:lnTo>
                    <a:pt x="98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1"/>
                  </a:lnTo>
                  <a:lnTo>
                    <a:pt x="114" y="1"/>
                  </a:lnTo>
                  <a:lnTo>
                    <a:pt x="116" y="1"/>
                  </a:lnTo>
                  <a:lnTo>
                    <a:pt x="117" y="3"/>
                  </a:lnTo>
                  <a:lnTo>
                    <a:pt x="119" y="3"/>
                  </a:lnTo>
                  <a:lnTo>
                    <a:pt x="121" y="4"/>
                  </a:lnTo>
                  <a:lnTo>
                    <a:pt x="122" y="6"/>
                  </a:lnTo>
                  <a:lnTo>
                    <a:pt x="124" y="7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4" y="13"/>
                  </a:lnTo>
                  <a:lnTo>
                    <a:pt x="122" y="13"/>
                  </a:lnTo>
                  <a:lnTo>
                    <a:pt x="119" y="14"/>
                  </a:lnTo>
                  <a:lnTo>
                    <a:pt x="116" y="16"/>
                  </a:lnTo>
                  <a:lnTo>
                    <a:pt x="114" y="16"/>
                  </a:lnTo>
                  <a:lnTo>
                    <a:pt x="113" y="14"/>
                  </a:lnTo>
                  <a:lnTo>
                    <a:pt x="113" y="13"/>
                  </a:lnTo>
                  <a:lnTo>
                    <a:pt x="113" y="11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1" y="4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6" y="6"/>
                  </a:lnTo>
                  <a:lnTo>
                    <a:pt x="106" y="7"/>
                  </a:lnTo>
                  <a:lnTo>
                    <a:pt x="106" y="9"/>
                  </a:lnTo>
                  <a:lnTo>
                    <a:pt x="106" y="10"/>
                  </a:lnTo>
                  <a:lnTo>
                    <a:pt x="104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04" y="27"/>
                  </a:lnTo>
                  <a:lnTo>
                    <a:pt x="103" y="57"/>
                  </a:lnTo>
                  <a:lnTo>
                    <a:pt x="103" y="59"/>
                  </a:lnTo>
                  <a:lnTo>
                    <a:pt x="103" y="62"/>
                  </a:lnTo>
                  <a:lnTo>
                    <a:pt x="104" y="63"/>
                  </a:lnTo>
                  <a:lnTo>
                    <a:pt x="106" y="63"/>
                  </a:lnTo>
                  <a:lnTo>
                    <a:pt x="108" y="65"/>
                  </a:lnTo>
                  <a:lnTo>
                    <a:pt x="109" y="65"/>
                  </a:lnTo>
                  <a:lnTo>
                    <a:pt x="113" y="65"/>
                  </a:lnTo>
                  <a:lnTo>
                    <a:pt x="113" y="66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5" y="65"/>
                  </a:lnTo>
                  <a:lnTo>
                    <a:pt x="86" y="63"/>
                  </a:lnTo>
                  <a:lnTo>
                    <a:pt x="86" y="62"/>
                  </a:lnTo>
                  <a:lnTo>
                    <a:pt x="88" y="59"/>
                  </a:lnTo>
                  <a:lnTo>
                    <a:pt x="11" y="1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8" name="Freeform 246"/>
            <p:cNvSpPr>
              <a:spLocks/>
            </p:cNvSpPr>
            <p:nvPr/>
          </p:nvSpPr>
          <p:spPr bwMode="auto">
            <a:xfrm>
              <a:off x="995" y="2598"/>
              <a:ext cx="115" cy="64"/>
            </a:xfrm>
            <a:custGeom>
              <a:avLst/>
              <a:gdLst>
                <a:gd name="T0" fmla="*/ 42 w 115"/>
                <a:gd name="T1" fmla="*/ 3 h 64"/>
                <a:gd name="T2" fmla="*/ 39 w 115"/>
                <a:gd name="T3" fmla="*/ 3 h 64"/>
                <a:gd name="T4" fmla="*/ 34 w 115"/>
                <a:gd name="T5" fmla="*/ 3 h 64"/>
                <a:gd name="T6" fmla="*/ 31 w 115"/>
                <a:gd name="T7" fmla="*/ 3 h 64"/>
                <a:gd name="T8" fmla="*/ 28 w 115"/>
                <a:gd name="T9" fmla="*/ 3 h 64"/>
                <a:gd name="T10" fmla="*/ 23 w 115"/>
                <a:gd name="T11" fmla="*/ 4 h 64"/>
                <a:gd name="T12" fmla="*/ 20 w 115"/>
                <a:gd name="T13" fmla="*/ 4 h 64"/>
                <a:gd name="T14" fmla="*/ 16 w 115"/>
                <a:gd name="T15" fmla="*/ 7 h 64"/>
                <a:gd name="T16" fmla="*/ 13 w 115"/>
                <a:gd name="T17" fmla="*/ 11 h 64"/>
                <a:gd name="T18" fmla="*/ 10 w 115"/>
                <a:gd name="T19" fmla="*/ 14 h 64"/>
                <a:gd name="T20" fmla="*/ 8 w 115"/>
                <a:gd name="T21" fmla="*/ 18 h 64"/>
                <a:gd name="T22" fmla="*/ 8 w 115"/>
                <a:gd name="T23" fmla="*/ 0 h 64"/>
                <a:gd name="T24" fmla="*/ 21 w 115"/>
                <a:gd name="T25" fmla="*/ 60 h 64"/>
                <a:gd name="T26" fmla="*/ 31 w 115"/>
                <a:gd name="T27" fmla="*/ 60 h 64"/>
                <a:gd name="T28" fmla="*/ 36 w 115"/>
                <a:gd name="T29" fmla="*/ 60 h 64"/>
                <a:gd name="T30" fmla="*/ 41 w 115"/>
                <a:gd name="T31" fmla="*/ 60 h 64"/>
                <a:gd name="T32" fmla="*/ 46 w 115"/>
                <a:gd name="T33" fmla="*/ 60 h 64"/>
                <a:gd name="T34" fmla="*/ 47 w 115"/>
                <a:gd name="T35" fmla="*/ 59 h 64"/>
                <a:gd name="T36" fmla="*/ 52 w 115"/>
                <a:gd name="T37" fmla="*/ 57 h 64"/>
                <a:gd name="T38" fmla="*/ 59 w 115"/>
                <a:gd name="T39" fmla="*/ 50 h 64"/>
                <a:gd name="T40" fmla="*/ 62 w 115"/>
                <a:gd name="T41" fmla="*/ 41 h 64"/>
                <a:gd name="T42" fmla="*/ 62 w 115"/>
                <a:gd name="T43" fmla="*/ 63 h 64"/>
                <a:gd name="T44" fmla="*/ 77 w 115"/>
                <a:gd name="T45" fmla="*/ 28 h 64"/>
                <a:gd name="T46" fmla="*/ 77 w 115"/>
                <a:gd name="T47" fmla="*/ 24 h 64"/>
                <a:gd name="T48" fmla="*/ 72 w 115"/>
                <a:gd name="T49" fmla="*/ 22 h 64"/>
                <a:gd name="T50" fmla="*/ 91 w 115"/>
                <a:gd name="T51" fmla="*/ 20 h 64"/>
                <a:gd name="T52" fmla="*/ 94 w 115"/>
                <a:gd name="T53" fmla="*/ 22 h 64"/>
                <a:gd name="T54" fmla="*/ 103 w 115"/>
                <a:gd name="T55" fmla="*/ 18 h 64"/>
                <a:gd name="T56" fmla="*/ 107 w 115"/>
                <a:gd name="T57" fmla="*/ 18 h 64"/>
                <a:gd name="T58" fmla="*/ 109 w 115"/>
                <a:gd name="T59" fmla="*/ 20 h 64"/>
                <a:gd name="T60" fmla="*/ 112 w 115"/>
                <a:gd name="T61" fmla="*/ 21 h 64"/>
                <a:gd name="T62" fmla="*/ 114 w 115"/>
                <a:gd name="T63" fmla="*/ 24 h 64"/>
                <a:gd name="T64" fmla="*/ 114 w 115"/>
                <a:gd name="T65" fmla="*/ 27 h 64"/>
                <a:gd name="T66" fmla="*/ 112 w 115"/>
                <a:gd name="T67" fmla="*/ 29 h 64"/>
                <a:gd name="T68" fmla="*/ 111 w 115"/>
                <a:gd name="T69" fmla="*/ 31 h 64"/>
                <a:gd name="T70" fmla="*/ 107 w 115"/>
                <a:gd name="T71" fmla="*/ 32 h 64"/>
                <a:gd name="T72" fmla="*/ 104 w 115"/>
                <a:gd name="T73" fmla="*/ 31 h 64"/>
                <a:gd name="T74" fmla="*/ 101 w 115"/>
                <a:gd name="T75" fmla="*/ 29 h 64"/>
                <a:gd name="T76" fmla="*/ 99 w 115"/>
                <a:gd name="T77" fmla="*/ 28 h 64"/>
                <a:gd name="T78" fmla="*/ 98 w 115"/>
                <a:gd name="T79" fmla="*/ 27 h 64"/>
                <a:gd name="T80" fmla="*/ 96 w 115"/>
                <a:gd name="T81" fmla="*/ 28 h 64"/>
                <a:gd name="T82" fmla="*/ 93 w 115"/>
                <a:gd name="T83" fmla="*/ 29 h 64"/>
                <a:gd name="T84" fmla="*/ 93 w 115"/>
                <a:gd name="T85" fmla="*/ 34 h 64"/>
                <a:gd name="T86" fmla="*/ 91 w 115"/>
                <a:gd name="T87" fmla="*/ 53 h 64"/>
                <a:gd name="T88" fmla="*/ 91 w 115"/>
                <a:gd name="T89" fmla="*/ 56 h 64"/>
                <a:gd name="T90" fmla="*/ 93 w 115"/>
                <a:gd name="T91" fmla="*/ 59 h 64"/>
                <a:gd name="T92" fmla="*/ 96 w 115"/>
                <a:gd name="T93" fmla="*/ 60 h 64"/>
                <a:gd name="T94" fmla="*/ 99 w 115"/>
                <a:gd name="T95" fmla="*/ 62 h 64"/>
                <a:gd name="T96" fmla="*/ 70 w 115"/>
                <a:gd name="T97" fmla="*/ 63 h 64"/>
                <a:gd name="T98" fmla="*/ 72 w 115"/>
                <a:gd name="T99" fmla="*/ 60 h 64"/>
                <a:gd name="T100" fmla="*/ 75 w 115"/>
                <a:gd name="T101" fmla="*/ 60 h 64"/>
                <a:gd name="T102" fmla="*/ 77 w 115"/>
                <a:gd name="T103" fmla="*/ 59 h 64"/>
                <a:gd name="T104" fmla="*/ 77 w 115"/>
                <a:gd name="T105" fmla="*/ 56 h 64"/>
                <a:gd name="T106" fmla="*/ 0 w 115"/>
                <a:gd name="T107" fmla="*/ 63 h 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5"/>
                <a:gd name="T163" fmla="*/ 0 h 64"/>
                <a:gd name="T164" fmla="*/ 115 w 115"/>
                <a:gd name="T165" fmla="*/ 64 h 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5" h="64">
                  <a:moveTo>
                    <a:pt x="0" y="63"/>
                  </a:move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0"/>
                  </a:lnTo>
                  <a:lnTo>
                    <a:pt x="62" y="0"/>
                  </a:lnTo>
                  <a:lnTo>
                    <a:pt x="21" y="60"/>
                  </a:lnTo>
                  <a:lnTo>
                    <a:pt x="26" y="60"/>
                  </a:lnTo>
                  <a:lnTo>
                    <a:pt x="31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5" y="55"/>
                  </a:lnTo>
                  <a:lnTo>
                    <a:pt x="59" y="50"/>
                  </a:lnTo>
                  <a:lnTo>
                    <a:pt x="60" y="46"/>
                  </a:lnTo>
                  <a:lnTo>
                    <a:pt x="62" y="41"/>
                  </a:lnTo>
                  <a:lnTo>
                    <a:pt x="65" y="41"/>
                  </a:lnTo>
                  <a:lnTo>
                    <a:pt x="62" y="63"/>
                  </a:lnTo>
                  <a:lnTo>
                    <a:pt x="0" y="63"/>
                  </a:lnTo>
                  <a:lnTo>
                    <a:pt x="77" y="28"/>
                  </a:lnTo>
                  <a:lnTo>
                    <a:pt x="77" y="25"/>
                  </a:lnTo>
                  <a:lnTo>
                    <a:pt x="77" y="24"/>
                  </a:lnTo>
                  <a:lnTo>
                    <a:pt x="75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91" y="20"/>
                  </a:lnTo>
                  <a:lnTo>
                    <a:pt x="91" y="27"/>
                  </a:lnTo>
                  <a:lnTo>
                    <a:pt x="94" y="22"/>
                  </a:lnTo>
                  <a:lnTo>
                    <a:pt x="98" y="20"/>
                  </a:lnTo>
                  <a:lnTo>
                    <a:pt x="103" y="18"/>
                  </a:lnTo>
                  <a:lnTo>
                    <a:pt x="106" y="18"/>
                  </a:lnTo>
                  <a:lnTo>
                    <a:pt x="107" y="18"/>
                  </a:lnTo>
                  <a:lnTo>
                    <a:pt x="109" y="18"/>
                  </a:lnTo>
                  <a:lnTo>
                    <a:pt x="109" y="20"/>
                  </a:lnTo>
                  <a:lnTo>
                    <a:pt x="111" y="20"/>
                  </a:lnTo>
                  <a:lnTo>
                    <a:pt x="112" y="21"/>
                  </a:lnTo>
                  <a:lnTo>
                    <a:pt x="112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4" y="27"/>
                  </a:lnTo>
                  <a:lnTo>
                    <a:pt x="114" y="28"/>
                  </a:lnTo>
                  <a:lnTo>
                    <a:pt x="112" y="29"/>
                  </a:lnTo>
                  <a:lnTo>
                    <a:pt x="112" y="31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7" y="32"/>
                  </a:lnTo>
                  <a:lnTo>
                    <a:pt x="106" y="32"/>
                  </a:lnTo>
                  <a:lnTo>
                    <a:pt x="104" y="31"/>
                  </a:lnTo>
                  <a:lnTo>
                    <a:pt x="103" y="31"/>
                  </a:lnTo>
                  <a:lnTo>
                    <a:pt x="101" y="29"/>
                  </a:lnTo>
                  <a:lnTo>
                    <a:pt x="101" y="28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1" y="53"/>
                  </a:lnTo>
                  <a:lnTo>
                    <a:pt x="91" y="55"/>
                  </a:lnTo>
                  <a:lnTo>
                    <a:pt x="91" y="56"/>
                  </a:lnTo>
                  <a:lnTo>
                    <a:pt x="91" y="57"/>
                  </a:lnTo>
                  <a:lnTo>
                    <a:pt x="93" y="59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98" y="62"/>
                  </a:lnTo>
                  <a:lnTo>
                    <a:pt x="99" y="62"/>
                  </a:lnTo>
                  <a:lnTo>
                    <a:pt x="99" y="63"/>
                  </a:lnTo>
                  <a:lnTo>
                    <a:pt x="70" y="63"/>
                  </a:lnTo>
                  <a:lnTo>
                    <a:pt x="70" y="62"/>
                  </a:lnTo>
                  <a:lnTo>
                    <a:pt x="72" y="60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59"/>
                  </a:lnTo>
                  <a:lnTo>
                    <a:pt x="77" y="57"/>
                  </a:lnTo>
                  <a:lnTo>
                    <a:pt x="77" y="56"/>
                  </a:lnTo>
                  <a:lnTo>
                    <a:pt x="77" y="28"/>
                  </a:lnTo>
                  <a:lnTo>
                    <a:pt x="0" y="6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79" name="Freeform 247"/>
            <p:cNvSpPr>
              <a:spLocks/>
            </p:cNvSpPr>
            <p:nvPr/>
          </p:nvSpPr>
          <p:spPr bwMode="auto">
            <a:xfrm>
              <a:off x="999" y="2143"/>
              <a:ext cx="59" cy="66"/>
            </a:xfrm>
            <a:custGeom>
              <a:avLst/>
              <a:gdLst>
                <a:gd name="T0" fmla="*/ 19 w 59"/>
                <a:gd name="T1" fmla="*/ 54 h 66"/>
                <a:gd name="T2" fmla="*/ 21 w 59"/>
                <a:gd name="T3" fmla="*/ 3 h 66"/>
                <a:gd name="T4" fmla="*/ 18 w 59"/>
                <a:gd name="T5" fmla="*/ 3 h 66"/>
                <a:gd name="T6" fmla="*/ 15 w 59"/>
                <a:gd name="T7" fmla="*/ 3 h 66"/>
                <a:gd name="T8" fmla="*/ 13 w 59"/>
                <a:gd name="T9" fmla="*/ 4 h 66"/>
                <a:gd name="T10" fmla="*/ 12 w 59"/>
                <a:gd name="T11" fmla="*/ 6 h 66"/>
                <a:gd name="T12" fmla="*/ 10 w 59"/>
                <a:gd name="T13" fmla="*/ 6 h 66"/>
                <a:gd name="T14" fmla="*/ 9 w 59"/>
                <a:gd name="T15" fmla="*/ 7 h 66"/>
                <a:gd name="T16" fmla="*/ 7 w 59"/>
                <a:gd name="T17" fmla="*/ 8 h 66"/>
                <a:gd name="T18" fmla="*/ 6 w 59"/>
                <a:gd name="T19" fmla="*/ 10 h 66"/>
                <a:gd name="T20" fmla="*/ 4 w 59"/>
                <a:gd name="T21" fmla="*/ 13 h 66"/>
                <a:gd name="T22" fmla="*/ 4 w 59"/>
                <a:gd name="T23" fmla="*/ 14 h 66"/>
                <a:gd name="T24" fmla="*/ 3 w 59"/>
                <a:gd name="T25" fmla="*/ 17 h 66"/>
                <a:gd name="T26" fmla="*/ 1 w 59"/>
                <a:gd name="T27" fmla="*/ 20 h 66"/>
                <a:gd name="T28" fmla="*/ 0 w 59"/>
                <a:gd name="T29" fmla="*/ 20 h 66"/>
                <a:gd name="T30" fmla="*/ 0 w 59"/>
                <a:gd name="T31" fmla="*/ 0 h 66"/>
                <a:gd name="T32" fmla="*/ 58 w 59"/>
                <a:gd name="T33" fmla="*/ 0 h 66"/>
                <a:gd name="T34" fmla="*/ 58 w 59"/>
                <a:gd name="T35" fmla="*/ 20 h 66"/>
                <a:gd name="T36" fmla="*/ 55 w 59"/>
                <a:gd name="T37" fmla="*/ 20 h 66"/>
                <a:gd name="T38" fmla="*/ 55 w 59"/>
                <a:gd name="T39" fmla="*/ 17 h 66"/>
                <a:gd name="T40" fmla="*/ 54 w 59"/>
                <a:gd name="T41" fmla="*/ 13 h 66"/>
                <a:gd name="T42" fmla="*/ 52 w 59"/>
                <a:gd name="T43" fmla="*/ 10 h 66"/>
                <a:gd name="T44" fmla="*/ 51 w 59"/>
                <a:gd name="T45" fmla="*/ 7 h 66"/>
                <a:gd name="T46" fmla="*/ 48 w 59"/>
                <a:gd name="T47" fmla="*/ 6 h 66"/>
                <a:gd name="T48" fmla="*/ 45 w 59"/>
                <a:gd name="T49" fmla="*/ 4 h 66"/>
                <a:gd name="T50" fmla="*/ 42 w 59"/>
                <a:gd name="T51" fmla="*/ 3 h 66"/>
                <a:gd name="T52" fmla="*/ 37 w 59"/>
                <a:gd name="T53" fmla="*/ 3 h 66"/>
                <a:gd name="T54" fmla="*/ 36 w 59"/>
                <a:gd name="T55" fmla="*/ 55 h 66"/>
                <a:gd name="T56" fmla="*/ 36 w 59"/>
                <a:gd name="T57" fmla="*/ 57 h 66"/>
                <a:gd name="T58" fmla="*/ 36 w 59"/>
                <a:gd name="T59" fmla="*/ 58 h 66"/>
                <a:gd name="T60" fmla="*/ 37 w 59"/>
                <a:gd name="T61" fmla="*/ 61 h 66"/>
                <a:gd name="T62" fmla="*/ 39 w 59"/>
                <a:gd name="T63" fmla="*/ 61 h 66"/>
                <a:gd name="T64" fmla="*/ 39 w 59"/>
                <a:gd name="T65" fmla="*/ 62 h 66"/>
                <a:gd name="T66" fmla="*/ 40 w 59"/>
                <a:gd name="T67" fmla="*/ 62 h 66"/>
                <a:gd name="T68" fmla="*/ 43 w 59"/>
                <a:gd name="T69" fmla="*/ 62 h 66"/>
                <a:gd name="T70" fmla="*/ 45 w 59"/>
                <a:gd name="T71" fmla="*/ 62 h 66"/>
                <a:gd name="T72" fmla="*/ 45 w 59"/>
                <a:gd name="T73" fmla="*/ 65 h 66"/>
                <a:gd name="T74" fmla="*/ 10 w 59"/>
                <a:gd name="T75" fmla="*/ 65 h 66"/>
                <a:gd name="T76" fmla="*/ 10 w 59"/>
                <a:gd name="T77" fmla="*/ 62 h 66"/>
                <a:gd name="T78" fmla="*/ 13 w 59"/>
                <a:gd name="T79" fmla="*/ 62 h 66"/>
                <a:gd name="T80" fmla="*/ 15 w 59"/>
                <a:gd name="T81" fmla="*/ 62 h 66"/>
                <a:gd name="T82" fmla="*/ 16 w 59"/>
                <a:gd name="T83" fmla="*/ 61 h 66"/>
                <a:gd name="T84" fmla="*/ 18 w 59"/>
                <a:gd name="T85" fmla="*/ 61 h 66"/>
                <a:gd name="T86" fmla="*/ 18 w 59"/>
                <a:gd name="T87" fmla="*/ 59 h 66"/>
                <a:gd name="T88" fmla="*/ 18 w 59"/>
                <a:gd name="T89" fmla="*/ 58 h 66"/>
                <a:gd name="T90" fmla="*/ 19 w 59"/>
                <a:gd name="T91" fmla="*/ 57 h 66"/>
                <a:gd name="T92" fmla="*/ 19 w 59"/>
                <a:gd name="T93" fmla="*/ 54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66"/>
                <a:gd name="T143" fmla="*/ 59 w 59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66">
                  <a:moveTo>
                    <a:pt x="19" y="54"/>
                  </a:move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5" y="17"/>
                  </a:lnTo>
                  <a:lnTo>
                    <a:pt x="54" y="13"/>
                  </a:lnTo>
                  <a:lnTo>
                    <a:pt x="52" y="10"/>
                  </a:lnTo>
                  <a:lnTo>
                    <a:pt x="51" y="7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2" y="3"/>
                  </a:lnTo>
                  <a:lnTo>
                    <a:pt x="37" y="3"/>
                  </a:lnTo>
                  <a:lnTo>
                    <a:pt x="36" y="55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5" y="65"/>
                  </a:lnTo>
                  <a:lnTo>
                    <a:pt x="10" y="65"/>
                  </a:lnTo>
                  <a:lnTo>
                    <a:pt x="10" y="62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80" name="Freeform 248"/>
            <p:cNvSpPr>
              <a:spLocks/>
            </p:cNvSpPr>
            <p:nvPr/>
          </p:nvSpPr>
          <p:spPr bwMode="auto">
            <a:xfrm>
              <a:off x="1072" y="2142"/>
              <a:ext cx="17" cy="66"/>
            </a:xfrm>
            <a:custGeom>
              <a:avLst/>
              <a:gdLst>
                <a:gd name="T0" fmla="*/ 9 w 17"/>
                <a:gd name="T1" fmla="*/ 0 h 66"/>
                <a:gd name="T2" fmla="*/ 10 w 17"/>
                <a:gd name="T3" fmla="*/ 0 h 66"/>
                <a:gd name="T4" fmla="*/ 11 w 17"/>
                <a:gd name="T5" fmla="*/ 1 h 66"/>
                <a:gd name="T6" fmla="*/ 12 w 17"/>
                <a:gd name="T7" fmla="*/ 1 h 66"/>
                <a:gd name="T8" fmla="*/ 13 w 17"/>
                <a:gd name="T9" fmla="*/ 1 h 66"/>
                <a:gd name="T10" fmla="*/ 13 w 17"/>
                <a:gd name="T11" fmla="*/ 3 h 66"/>
                <a:gd name="T12" fmla="*/ 14 w 17"/>
                <a:gd name="T13" fmla="*/ 4 h 66"/>
                <a:gd name="T14" fmla="*/ 14 w 17"/>
                <a:gd name="T15" fmla="*/ 6 h 66"/>
                <a:gd name="T16" fmla="*/ 15 w 17"/>
                <a:gd name="T17" fmla="*/ 7 h 66"/>
                <a:gd name="T18" fmla="*/ 15 w 17"/>
                <a:gd name="T19" fmla="*/ 8 h 66"/>
                <a:gd name="T20" fmla="*/ 14 w 17"/>
                <a:gd name="T21" fmla="*/ 10 h 66"/>
                <a:gd name="T22" fmla="*/ 13 w 17"/>
                <a:gd name="T23" fmla="*/ 11 h 66"/>
                <a:gd name="T24" fmla="*/ 13 w 17"/>
                <a:gd name="T25" fmla="*/ 13 h 66"/>
                <a:gd name="T26" fmla="*/ 12 w 17"/>
                <a:gd name="T27" fmla="*/ 14 h 66"/>
                <a:gd name="T28" fmla="*/ 11 w 17"/>
                <a:gd name="T29" fmla="*/ 14 h 66"/>
                <a:gd name="T30" fmla="*/ 10 w 17"/>
                <a:gd name="T31" fmla="*/ 16 h 66"/>
                <a:gd name="T32" fmla="*/ 9 w 17"/>
                <a:gd name="T33" fmla="*/ 16 h 66"/>
                <a:gd name="T34" fmla="*/ 7 w 17"/>
                <a:gd name="T35" fmla="*/ 16 h 66"/>
                <a:gd name="T36" fmla="*/ 6 w 17"/>
                <a:gd name="T37" fmla="*/ 14 h 66"/>
                <a:gd name="T38" fmla="*/ 5 w 17"/>
                <a:gd name="T39" fmla="*/ 13 h 66"/>
                <a:gd name="T40" fmla="*/ 4 w 17"/>
                <a:gd name="T41" fmla="*/ 11 h 66"/>
                <a:gd name="T42" fmla="*/ 4 w 17"/>
                <a:gd name="T43" fmla="*/ 10 h 66"/>
                <a:gd name="T44" fmla="*/ 3 w 17"/>
                <a:gd name="T45" fmla="*/ 8 h 66"/>
                <a:gd name="T46" fmla="*/ 3 w 17"/>
                <a:gd name="T47" fmla="*/ 7 h 66"/>
                <a:gd name="T48" fmla="*/ 3 w 17"/>
                <a:gd name="T49" fmla="*/ 6 h 66"/>
                <a:gd name="T50" fmla="*/ 4 w 17"/>
                <a:gd name="T51" fmla="*/ 4 h 66"/>
                <a:gd name="T52" fmla="*/ 5 w 17"/>
                <a:gd name="T53" fmla="*/ 3 h 66"/>
                <a:gd name="T54" fmla="*/ 6 w 17"/>
                <a:gd name="T55" fmla="*/ 1 h 66"/>
                <a:gd name="T56" fmla="*/ 7 w 17"/>
                <a:gd name="T57" fmla="*/ 0 h 66"/>
                <a:gd name="T58" fmla="*/ 9 w 17"/>
                <a:gd name="T59" fmla="*/ 0 h 66"/>
                <a:gd name="T60" fmla="*/ 0 w 17"/>
                <a:gd name="T61" fmla="*/ 24 h 66"/>
                <a:gd name="T62" fmla="*/ 0 w 17"/>
                <a:gd name="T63" fmla="*/ 21 h 66"/>
                <a:gd name="T64" fmla="*/ 13 w 17"/>
                <a:gd name="T65" fmla="*/ 21 h 66"/>
                <a:gd name="T66" fmla="*/ 13 w 17"/>
                <a:gd name="T67" fmla="*/ 58 h 66"/>
                <a:gd name="T68" fmla="*/ 13 w 17"/>
                <a:gd name="T69" fmla="*/ 59 h 66"/>
                <a:gd name="T70" fmla="*/ 13 w 17"/>
                <a:gd name="T71" fmla="*/ 61 h 66"/>
                <a:gd name="T72" fmla="*/ 14 w 17"/>
                <a:gd name="T73" fmla="*/ 62 h 66"/>
                <a:gd name="T74" fmla="*/ 15 w 17"/>
                <a:gd name="T75" fmla="*/ 64 h 66"/>
                <a:gd name="T76" fmla="*/ 16 w 17"/>
                <a:gd name="T77" fmla="*/ 64 h 66"/>
                <a:gd name="T78" fmla="*/ 16 w 17"/>
                <a:gd name="T79" fmla="*/ 65 h 66"/>
                <a:gd name="T80" fmla="*/ 0 w 17"/>
                <a:gd name="T81" fmla="*/ 65 h 66"/>
                <a:gd name="T82" fmla="*/ 0 w 17"/>
                <a:gd name="T83" fmla="*/ 64 h 66"/>
                <a:gd name="T84" fmla="*/ 1 w 17"/>
                <a:gd name="T85" fmla="*/ 62 h 66"/>
                <a:gd name="T86" fmla="*/ 2 w 17"/>
                <a:gd name="T87" fmla="*/ 62 h 66"/>
                <a:gd name="T88" fmla="*/ 3 w 17"/>
                <a:gd name="T89" fmla="*/ 61 h 66"/>
                <a:gd name="T90" fmla="*/ 3 w 17"/>
                <a:gd name="T91" fmla="*/ 59 h 66"/>
                <a:gd name="T92" fmla="*/ 3 w 17"/>
                <a:gd name="T93" fmla="*/ 58 h 66"/>
                <a:gd name="T94" fmla="*/ 3 w 17"/>
                <a:gd name="T95" fmla="*/ 30 h 66"/>
                <a:gd name="T96" fmla="*/ 3 w 17"/>
                <a:gd name="T97" fmla="*/ 28 h 66"/>
                <a:gd name="T98" fmla="*/ 3 w 17"/>
                <a:gd name="T99" fmla="*/ 27 h 66"/>
                <a:gd name="T100" fmla="*/ 3 w 17"/>
                <a:gd name="T101" fmla="*/ 25 h 66"/>
                <a:gd name="T102" fmla="*/ 2 w 17"/>
                <a:gd name="T103" fmla="*/ 25 h 66"/>
                <a:gd name="T104" fmla="*/ 1 w 17"/>
                <a:gd name="T105" fmla="*/ 25 h 66"/>
                <a:gd name="T106" fmla="*/ 1 w 17"/>
                <a:gd name="T107" fmla="*/ 24 h 66"/>
                <a:gd name="T108" fmla="*/ 0 w 17"/>
                <a:gd name="T109" fmla="*/ 24 h 66"/>
                <a:gd name="T110" fmla="*/ 9 w 17"/>
                <a:gd name="T111" fmla="*/ 0 h 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"/>
                <a:gd name="T169" fmla="*/ 0 h 66"/>
                <a:gd name="T170" fmla="*/ 17 w 17"/>
                <a:gd name="T171" fmla="*/ 66 h 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" h="66">
                  <a:moveTo>
                    <a:pt x="9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4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2" y="62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9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81" name="Freeform 249"/>
            <p:cNvSpPr>
              <a:spLocks/>
            </p:cNvSpPr>
            <p:nvPr/>
          </p:nvSpPr>
          <p:spPr bwMode="auto">
            <a:xfrm>
              <a:off x="518" y="2143"/>
              <a:ext cx="99" cy="66"/>
            </a:xfrm>
            <a:custGeom>
              <a:avLst/>
              <a:gdLst>
                <a:gd name="T0" fmla="*/ 5 w 99"/>
                <a:gd name="T1" fmla="*/ 10 h 66"/>
                <a:gd name="T2" fmla="*/ 11 w 99"/>
                <a:gd name="T3" fmla="*/ 3 h 66"/>
                <a:gd name="T4" fmla="*/ 22 w 99"/>
                <a:gd name="T5" fmla="*/ 0 h 66"/>
                <a:gd name="T6" fmla="*/ 29 w 99"/>
                <a:gd name="T7" fmla="*/ 0 h 66"/>
                <a:gd name="T8" fmla="*/ 35 w 99"/>
                <a:gd name="T9" fmla="*/ 1 h 66"/>
                <a:gd name="T10" fmla="*/ 42 w 99"/>
                <a:gd name="T11" fmla="*/ 3 h 66"/>
                <a:gd name="T12" fmla="*/ 47 w 99"/>
                <a:gd name="T13" fmla="*/ 20 h 66"/>
                <a:gd name="T14" fmla="*/ 42 w 99"/>
                <a:gd name="T15" fmla="*/ 14 h 66"/>
                <a:gd name="T16" fmla="*/ 35 w 99"/>
                <a:gd name="T17" fmla="*/ 7 h 66"/>
                <a:gd name="T18" fmla="*/ 27 w 99"/>
                <a:gd name="T19" fmla="*/ 3 h 66"/>
                <a:gd name="T20" fmla="*/ 18 w 99"/>
                <a:gd name="T21" fmla="*/ 4 h 66"/>
                <a:gd name="T22" fmla="*/ 13 w 99"/>
                <a:gd name="T23" fmla="*/ 10 h 66"/>
                <a:gd name="T24" fmla="*/ 18 w 99"/>
                <a:gd name="T25" fmla="*/ 20 h 66"/>
                <a:gd name="T26" fmla="*/ 27 w 99"/>
                <a:gd name="T27" fmla="*/ 25 h 66"/>
                <a:gd name="T28" fmla="*/ 37 w 99"/>
                <a:gd name="T29" fmla="*/ 30 h 66"/>
                <a:gd name="T30" fmla="*/ 45 w 99"/>
                <a:gd name="T31" fmla="*/ 35 h 66"/>
                <a:gd name="T32" fmla="*/ 50 w 99"/>
                <a:gd name="T33" fmla="*/ 44 h 66"/>
                <a:gd name="T34" fmla="*/ 48 w 99"/>
                <a:gd name="T35" fmla="*/ 55 h 66"/>
                <a:gd name="T36" fmla="*/ 40 w 99"/>
                <a:gd name="T37" fmla="*/ 62 h 66"/>
                <a:gd name="T38" fmla="*/ 29 w 99"/>
                <a:gd name="T39" fmla="*/ 65 h 66"/>
                <a:gd name="T40" fmla="*/ 19 w 99"/>
                <a:gd name="T41" fmla="*/ 65 h 66"/>
                <a:gd name="T42" fmla="*/ 11 w 99"/>
                <a:gd name="T43" fmla="*/ 65 h 66"/>
                <a:gd name="T44" fmla="*/ 5 w 99"/>
                <a:gd name="T45" fmla="*/ 65 h 66"/>
                <a:gd name="T46" fmla="*/ 3 w 99"/>
                <a:gd name="T47" fmla="*/ 44 h 66"/>
                <a:gd name="T48" fmla="*/ 5 w 99"/>
                <a:gd name="T49" fmla="*/ 49 h 66"/>
                <a:gd name="T50" fmla="*/ 8 w 99"/>
                <a:gd name="T51" fmla="*/ 55 h 66"/>
                <a:gd name="T52" fmla="*/ 16 w 99"/>
                <a:gd name="T53" fmla="*/ 62 h 66"/>
                <a:gd name="T54" fmla="*/ 24 w 99"/>
                <a:gd name="T55" fmla="*/ 65 h 66"/>
                <a:gd name="T56" fmla="*/ 34 w 99"/>
                <a:gd name="T57" fmla="*/ 61 h 66"/>
                <a:gd name="T58" fmla="*/ 37 w 99"/>
                <a:gd name="T59" fmla="*/ 52 h 66"/>
                <a:gd name="T60" fmla="*/ 31 w 99"/>
                <a:gd name="T61" fmla="*/ 44 h 66"/>
                <a:gd name="T62" fmla="*/ 19 w 99"/>
                <a:gd name="T63" fmla="*/ 40 h 66"/>
                <a:gd name="T64" fmla="*/ 10 w 99"/>
                <a:gd name="T65" fmla="*/ 34 h 66"/>
                <a:gd name="T66" fmla="*/ 3 w 99"/>
                <a:gd name="T67" fmla="*/ 27 h 66"/>
                <a:gd name="T68" fmla="*/ 2 w 99"/>
                <a:gd name="T69" fmla="*/ 18 h 66"/>
                <a:gd name="T70" fmla="*/ 64 w 99"/>
                <a:gd name="T71" fmla="*/ 25 h 66"/>
                <a:gd name="T72" fmla="*/ 71 w 99"/>
                <a:gd name="T73" fmla="*/ 23 h 66"/>
                <a:gd name="T74" fmla="*/ 79 w 99"/>
                <a:gd name="T75" fmla="*/ 20 h 66"/>
                <a:gd name="T76" fmla="*/ 88 w 99"/>
                <a:gd name="T77" fmla="*/ 20 h 66"/>
                <a:gd name="T78" fmla="*/ 95 w 99"/>
                <a:gd name="T79" fmla="*/ 24 h 66"/>
                <a:gd name="T80" fmla="*/ 98 w 99"/>
                <a:gd name="T81" fmla="*/ 30 h 66"/>
                <a:gd name="T82" fmla="*/ 95 w 99"/>
                <a:gd name="T83" fmla="*/ 35 h 66"/>
                <a:gd name="T84" fmla="*/ 88 w 99"/>
                <a:gd name="T85" fmla="*/ 37 h 66"/>
                <a:gd name="T86" fmla="*/ 85 w 99"/>
                <a:gd name="T87" fmla="*/ 31 h 66"/>
                <a:gd name="T88" fmla="*/ 84 w 99"/>
                <a:gd name="T89" fmla="*/ 24 h 66"/>
                <a:gd name="T90" fmla="*/ 79 w 99"/>
                <a:gd name="T91" fmla="*/ 23 h 66"/>
                <a:gd name="T92" fmla="*/ 72 w 99"/>
                <a:gd name="T93" fmla="*/ 28 h 66"/>
                <a:gd name="T94" fmla="*/ 72 w 99"/>
                <a:gd name="T95" fmla="*/ 37 h 66"/>
                <a:gd name="T96" fmla="*/ 74 w 99"/>
                <a:gd name="T97" fmla="*/ 52 h 66"/>
                <a:gd name="T98" fmla="*/ 82 w 99"/>
                <a:gd name="T99" fmla="*/ 59 h 66"/>
                <a:gd name="T100" fmla="*/ 95 w 99"/>
                <a:gd name="T101" fmla="*/ 58 h 66"/>
                <a:gd name="T102" fmla="*/ 95 w 99"/>
                <a:gd name="T103" fmla="*/ 61 h 66"/>
                <a:gd name="T104" fmla="*/ 84 w 99"/>
                <a:gd name="T105" fmla="*/ 65 h 66"/>
                <a:gd name="T106" fmla="*/ 72 w 99"/>
                <a:gd name="T107" fmla="*/ 65 h 66"/>
                <a:gd name="T108" fmla="*/ 63 w 99"/>
                <a:gd name="T109" fmla="*/ 61 h 66"/>
                <a:gd name="T110" fmla="*/ 56 w 99"/>
                <a:gd name="T111" fmla="*/ 51 h 66"/>
                <a:gd name="T112" fmla="*/ 58 w 99"/>
                <a:gd name="T113" fmla="*/ 37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9"/>
                <a:gd name="T172" fmla="*/ 0 h 66"/>
                <a:gd name="T173" fmla="*/ 99 w 99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9" h="66">
                  <a:moveTo>
                    <a:pt x="2" y="18"/>
                  </a:moveTo>
                  <a:lnTo>
                    <a:pt x="3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6" y="7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7" y="20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0" y="10"/>
                  </a:lnTo>
                  <a:lnTo>
                    <a:pt x="39" y="8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4" y="17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22" y="23"/>
                  </a:lnTo>
                  <a:lnTo>
                    <a:pt x="26" y="24"/>
                  </a:lnTo>
                  <a:lnTo>
                    <a:pt x="27" y="25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5" y="28"/>
                  </a:lnTo>
                  <a:lnTo>
                    <a:pt x="37" y="30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3" y="34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48" y="52"/>
                  </a:lnTo>
                  <a:lnTo>
                    <a:pt x="48" y="55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0" y="62"/>
                  </a:lnTo>
                  <a:lnTo>
                    <a:pt x="39" y="65"/>
                  </a:lnTo>
                  <a:lnTo>
                    <a:pt x="35" y="65"/>
                  </a:lnTo>
                  <a:lnTo>
                    <a:pt x="32" y="65"/>
                  </a:lnTo>
                  <a:lnTo>
                    <a:pt x="29" y="65"/>
                  </a:lnTo>
                  <a:lnTo>
                    <a:pt x="26" y="65"/>
                  </a:lnTo>
                  <a:lnTo>
                    <a:pt x="24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3" y="61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7" y="55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5" y="48"/>
                  </a:lnTo>
                  <a:lnTo>
                    <a:pt x="34" y="45"/>
                  </a:lnTo>
                  <a:lnTo>
                    <a:pt x="31" y="44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40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8" y="33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59" y="31"/>
                  </a:lnTo>
                  <a:lnTo>
                    <a:pt x="63" y="30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9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5" y="24"/>
                  </a:lnTo>
                  <a:lnTo>
                    <a:pt x="96" y="25"/>
                  </a:lnTo>
                  <a:lnTo>
                    <a:pt x="96" y="27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6" y="33"/>
                  </a:lnTo>
                  <a:lnTo>
                    <a:pt x="96" y="34"/>
                  </a:lnTo>
                  <a:lnTo>
                    <a:pt x="95" y="35"/>
                  </a:lnTo>
                  <a:lnTo>
                    <a:pt x="93" y="35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88" y="37"/>
                  </a:lnTo>
                  <a:lnTo>
                    <a:pt x="87" y="35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5" y="31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4" y="23"/>
                  </a:lnTo>
                  <a:lnTo>
                    <a:pt x="82" y="23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6" y="24"/>
                  </a:lnTo>
                  <a:lnTo>
                    <a:pt x="74" y="27"/>
                  </a:lnTo>
                  <a:lnTo>
                    <a:pt x="72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5"/>
                  </a:lnTo>
                  <a:lnTo>
                    <a:pt x="72" y="37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2" y="48"/>
                  </a:lnTo>
                  <a:lnTo>
                    <a:pt x="74" y="52"/>
                  </a:lnTo>
                  <a:lnTo>
                    <a:pt x="76" y="55"/>
                  </a:lnTo>
                  <a:lnTo>
                    <a:pt x="79" y="58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5" y="61"/>
                  </a:lnTo>
                  <a:lnTo>
                    <a:pt x="88" y="59"/>
                  </a:lnTo>
                  <a:lnTo>
                    <a:pt x="92" y="59"/>
                  </a:lnTo>
                  <a:lnTo>
                    <a:pt x="95" y="58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96" y="58"/>
                  </a:lnTo>
                  <a:lnTo>
                    <a:pt x="95" y="61"/>
                  </a:lnTo>
                  <a:lnTo>
                    <a:pt x="92" y="62"/>
                  </a:lnTo>
                  <a:lnTo>
                    <a:pt x="90" y="64"/>
                  </a:lnTo>
                  <a:lnTo>
                    <a:pt x="87" y="65"/>
                  </a:lnTo>
                  <a:lnTo>
                    <a:pt x="84" y="65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76" y="65"/>
                  </a:lnTo>
                  <a:lnTo>
                    <a:pt x="72" y="65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4" y="62"/>
                  </a:lnTo>
                  <a:lnTo>
                    <a:pt x="63" y="61"/>
                  </a:lnTo>
                  <a:lnTo>
                    <a:pt x="59" y="58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6" y="51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8" y="37"/>
                  </a:lnTo>
                  <a:lnTo>
                    <a:pt x="59" y="34"/>
                  </a:lnTo>
                  <a:lnTo>
                    <a:pt x="59" y="31"/>
                  </a:lnTo>
                  <a:lnTo>
                    <a:pt x="2" y="18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82" name="Freeform 250"/>
            <p:cNvSpPr>
              <a:spLocks/>
            </p:cNvSpPr>
            <p:nvPr/>
          </p:nvSpPr>
          <p:spPr bwMode="auto">
            <a:xfrm>
              <a:off x="518" y="2596"/>
              <a:ext cx="69" cy="66"/>
            </a:xfrm>
            <a:custGeom>
              <a:avLst/>
              <a:gdLst>
                <a:gd name="T0" fmla="*/ 23 w 69"/>
                <a:gd name="T1" fmla="*/ 54 h 66"/>
                <a:gd name="T2" fmla="*/ 25 w 69"/>
                <a:gd name="T3" fmla="*/ 40 h 66"/>
                <a:gd name="T4" fmla="*/ 8 w 69"/>
                <a:gd name="T5" fmla="*/ 8 h 66"/>
                <a:gd name="T6" fmla="*/ 6 w 69"/>
                <a:gd name="T7" fmla="*/ 6 h 66"/>
                <a:gd name="T8" fmla="*/ 5 w 69"/>
                <a:gd name="T9" fmla="*/ 4 h 66"/>
                <a:gd name="T10" fmla="*/ 3 w 69"/>
                <a:gd name="T11" fmla="*/ 3 h 66"/>
                <a:gd name="T12" fmla="*/ 0 w 69"/>
                <a:gd name="T13" fmla="*/ 3 h 66"/>
                <a:gd name="T14" fmla="*/ 0 w 69"/>
                <a:gd name="T15" fmla="*/ 0 h 66"/>
                <a:gd name="T16" fmla="*/ 32 w 69"/>
                <a:gd name="T17" fmla="*/ 0 h 66"/>
                <a:gd name="T18" fmla="*/ 32 w 69"/>
                <a:gd name="T19" fmla="*/ 3 h 66"/>
                <a:gd name="T20" fmla="*/ 31 w 69"/>
                <a:gd name="T21" fmla="*/ 3 h 66"/>
                <a:gd name="T22" fmla="*/ 29 w 69"/>
                <a:gd name="T23" fmla="*/ 3 h 66"/>
                <a:gd name="T24" fmla="*/ 28 w 69"/>
                <a:gd name="T25" fmla="*/ 3 h 66"/>
                <a:gd name="T26" fmla="*/ 26 w 69"/>
                <a:gd name="T27" fmla="*/ 3 h 66"/>
                <a:gd name="T28" fmla="*/ 25 w 69"/>
                <a:gd name="T29" fmla="*/ 3 h 66"/>
                <a:gd name="T30" fmla="*/ 25 w 69"/>
                <a:gd name="T31" fmla="*/ 4 h 66"/>
                <a:gd name="T32" fmla="*/ 25 w 69"/>
                <a:gd name="T33" fmla="*/ 6 h 66"/>
                <a:gd name="T34" fmla="*/ 25 w 69"/>
                <a:gd name="T35" fmla="*/ 7 h 66"/>
                <a:gd name="T36" fmla="*/ 25 w 69"/>
                <a:gd name="T37" fmla="*/ 8 h 66"/>
                <a:gd name="T38" fmla="*/ 39 w 69"/>
                <a:gd name="T39" fmla="*/ 34 h 66"/>
                <a:gd name="T40" fmla="*/ 53 w 69"/>
                <a:gd name="T41" fmla="*/ 13 h 66"/>
                <a:gd name="T42" fmla="*/ 53 w 69"/>
                <a:gd name="T43" fmla="*/ 11 h 66"/>
                <a:gd name="T44" fmla="*/ 54 w 69"/>
                <a:gd name="T45" fmla="*/ 10 h 66"/>
                <a:gd name="T46" fmla="*/ 54 w 69"/>
                <a:gd name="T47" fmla="*/ 8 h 66"/>
                <a:gd name="T48" fmla="*/ 54 w 69"/>
                <a:gd name="T49" fmla="*/ 7 h 66"/>
                <a:gd name="T50" fmla="*/ 54 w 69"/>
                <a:gd name="T51" fmla="*/ 6 h 66"/>
                <a:gd name="T52" fmla="*/ 53 w 69"/>
                <a:gd name="T53" fmla="*/ 4 h 66"/>
                <a:gd name="T54" fmla="*/ 53 w 69"/>
                <a:gd name="T55" fmla="*/ 3 h 66"/>
                <a:gd name="T56" fmla="*/ 51 w 69"/>
                <a:gd name="T57" fmla="*/ 3 h 66"/>
                <a:gd name="T58" fmla="*/ 49 w 69"/>
                <a:gd name="T59" fmla="*/ 3 h 66"/>
                <a:gd name="T60" fmla="*/ 48 w 69"/>
                <a:gd name="T61" fmla="*/ 3 h 66"/>
                <a:gd name="T62" fmla="*/ 46 w 69"/>
                <a:gd name="T63" fmla="*/ 3 h 66"/>
                <a:gd name="T64" fmla="*/ 46 w 69"/>
                <a:gd name="T65" fmla="*/ 0 h 66"/>
                <a:gd name="T66" fmla="*/ 68 w 69"/>
                <a:gd name="T67" fmla="*/ 0 h 66"/>
                <a:gd name="T68" fmla="*/ 68 w 69"/>
                <a:gd name="T69" fmla="*/ 3 h 66"/>
                <a:gd name="T70" fmla="*/ 66 w 69"/>
                <a:gd name="T71" fmla="*/ 3 h 66"/>
                <a:gd name="T72" fmla="*/ 65 w 69"/>
                <a:gd name="T73" fmla="*/ 3 h 66"/>
                <a:gd name="T74" fmla="*/ 63 w 69"/>
                <a:gd name="T75" fmla="*/ 4 h 66"/>
                <a:gd name="T76" fmla="*/ 63 w 69"/>
                <a:gd name="T77" fmla="*/ 6 h 66"/>
                <a:gd name="T78" fmla="*/ 62 w 69"/>
                <a:gd name="T79" fmla="*/ 6 h 66"/>
                <a:gd name="T80" fmla="*/ 60 w 69"/>
                <a:gd name="T81" fmla="*/ 7 h 66"/>
                <a:gd name="T82" fmla="*/ 60 w 69"/>
                <a:gd name="T83" fmla="*/ 8 h 66"/>
                <a:gd name="T84" fmla="*/ 40 w 69"/>
                <a:gd name="T85" fmla="*/ 37 h 66"/>
                <a:gd name="T86" fmla="*/ 40 w 69"/>
                <a:gd name="T87" fmla="*/ 55 h 66"/>
                <a:gd name="T88" fmla="*/ 40 w 69"/>
                <a:gd name="T89" fmla="*/ 58 h 66"/>
                <a:gd name="T90" fmla="*/ 40 w 69"/>
                <a:gd name="T91" fmla="*/ 59 h 66"/>
                <a:gd name="T92" fmla="*/ 42 w 69"/>
                <a:gd name="T93" fmla="*/ 61 h 66"/>
                <a:gd name="T94" fmla="*/ 43 w 69"/>
                <a:gd name="T95" fmla="*/ 61 h 66"/>
                <a:gd name="T96" fmla="*/ 43 w 69"/>
                <a:gd name="T97" fmla="*/ 62 h 66"/>
                <a:gd name="T98" fmla="*/ 45 w 69"/>
                <a:gd name="T99" fmla="*/ 62 h 66"/>
                <a:gd name="T100" fmla="*/ 46 w 69"/>
                <a:gd name="T101" fmla="*/ 62 h 66"/>
                <a:gd name="T102" fmla="*/ 48 w 69"/>
                <a:gd name="T103" fmla="*/ 62 h 66"/>
                <a:gd name="T104" fmla="*/ 49 w 69"/>
                <a:gd name="T105" fmla="*/ 64 h 66"/>
                <a:gd name="T106" fmla="*/ 49 w 69"/>
                <a:gd name="T107" fmla="*/ 65 h 66"/>
                <a:gd name="T108" fmla="*/ 15 w 69"/>
                <a:gd name="T109" fmla="*/ 65 h 66"/>
                <a:gd name="T110" fmla="*/ 15 w 69"/>
                <a:gd name="T111" fmla="*/ 64 h 66"/>
                <a:gd name="T112" fmla="*/ 19 w 69"/>
                <a:gd name="T113" fmla="*/ 62 h 66"/>
                <a:gd name="T114" fmla="*/ 20 w 69"/>
                <a:gd name="T115" fmla="*/ 62 h 66"/>
                <a:gd name="T116" fmla="*/ 22 w 69"/>
                <a:gd name="T117" fmla="*/ 62 h 66"/>
                <a:gd name="T118" fmla="*/ 23 w 69"/>
                <a:gd name="T119" fmla="*/ 61 h 66"/>
                <a:gd name="T120" fmla="*/ 23 w 69"/>
                <a:gd name="T121" fmla="*/ 58 h 66"/>
                <a:gd name="T122" fmla="*/ 23 w 69"/>
                <a:gd name="T123" fmla="*/ 57 h 66"/>
                <a:gd name="T124" fmla="*/ 23 w 69"/>
                <a:gd name="T125" fmla="*/ 54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"/>
                <a:gd name="T190" fmla="*/ 0 h 66"/>
                <a:gd name="T191" fmla="*/ 69 w 69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" h="66">
                  <a:moveTo>
                    <a:pt x="23" y="54"/>
                  </a:moveTo>
                  <a:lnTo>
                    <a:pt x="25" y="40"/>
                  </a:lnTo>
                  <a:lnTo>
                    <a:pt x="8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39" y="34"/>
                  </a:lnTo>
                  <a:lnTo>
                    <a:pt x="53" y="13"/>
                  </a:lnTo>
                  <a:lnTo>
                    <a:pt x="53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40" y="37"/>
                  </a:lnTo>
                  <a:lnTo>
                    <a:pt x="40" y="55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2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1"/>
                  </a:lnTo>
                  <a:lnTo>
                    <a:pt x="23" y="58"/>
                  </a:lnTo>
                  <a:lnTo>
                    <a:pt x="23" y="57"/>
                  </a:lnTo>
                  <a:lnTo>
                    <a:pt x="23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83" name="Freeform 251"/>
            <p:cNvSpPr>
              <a:spLocks/>
            </p:cNvSpPr>
            <p:nvPr/>
          </p:nvSpPr>
          <p:spPr bwMode="auto">
            <a:xfrm>
              <a:off x="515" y="3471"/>
              <a:ext cx="122" cy="66"/>
            </a:xfrm>
            <a:custGeom>
              <a:avLst/>
              <a:gdLst>
                <a:gd name="T0" fmla="*/ 39 w 122"/>
                <a:gd name="T1" fmla="*/ 0 h 66"/>
                <a:gd name="T2" fmla="*/ 62 w 122"/>
                <a:gd name="T3" fmla="*/ 55 h 66"/>
                <a:gd name="T4" fmla="*/ 65 w 122"/>
                <a:gd name="T5" fmla="*/ 59 h 66"/>
                <a:gd name="T6" fmla="*/ 67 w 122"/>
                <a:gd name="T7" fmla="*/ 62 h 66"/>
                <a:gd name="T8" fmla="*/ 72 w 122"/>
                <a:gd name="T9" fmla="*/ 64 h 66"/>
                <a:gd name="T10" fmla="*/ 39 w 122"/>
                <a:gd name="T11" fmla="*/ 64 h 66"/>
                <a:gd name="T12" fmla="*/ 44 w 122"/>
                <a:gd name="T13" fmla="*/ 62 h 66"/>
                <a:gd name="T14" fmla="*/ 46 w 122"/>
                <a:gd name="T15" fmla="*/ 59 h 66"/>
                <a:gd name="T16" fmla="*/ 41 w 122"/>
                <a:gd name="T17" fmla="*/ 47 h 66"/>
                <a:gd name="T18" fmla="*/ 13 w 122"/>
                <a:gd name="T19" fmla="*/ 58 h 66"/>
                <a:gd name="T20" fmla="*/ 15 w 122"/>
                <a:gd name="T21" fmla="*/ 61 h 66"/>
                <a:gd name="T22" fmla="*/ 20 w 122"/>
                <a:gd name="T23" fmla="*/ 64 h 66"/>
                <a:gd name="T24" fmla="*/ 23 w 122"/>
                <a:gd name="T25" fmla="*/ 65 h 66"/>
                <a:gd name="T26" fmla="*/ 2 w 122"/>
                <a:gd name="T27" fmla="*/ 64 h 66"/>
                <a:gd name="T28" fmla="*/ 7 w 122"/>
                <a:gd name="T29" fmla="*/ 61 h 66"/>
                <a:gd name="T30" fmla="*/ 10 w 122"/>
                <a:gd name="T31" fmla="*/ 58 h 66"/>
                <a:gd name="T32" fmla="*/ 10 w 122"/>
                <a:gd name="T33" fmla="*/ 54 h 66"/>
                <a:gd name="T34" fmla="*/ 41 w 122"/>
                <a:gd name="T35" fmla="*/ 42 h 66"/>
                <a:gd name="T36" fmla="*/ 85 w 122"/>
                <a:gd name="T37" fmla="*/ 28 h 66"/>
                <a:gd name="T38" fmla="*/ 88 w 122"/>
                <a:gd name="T39" fmla="*/ 24 h 66"/>
                <a:gd name="T40" fmla="*/ 93 w 122"/>
                <a:gd name="T41" fmla="*/ 21 h 66"/>
                <a:gd name="T42" fmla="*/ 100 w 122"/>
                <a:gd name="T43" fmla="*/ 20 h 66"/>
                <a:gd name="T44" fmla="*/ 105 w 122"/>
                <a:gd name="T45" fmla="*/ 20 h 66"/>
                <a:gd name="T46" fmla="*/ 111 w 122"/>
                <a:gd name="T47" fmla="*/ 21 h 66"/>
                <a:gd name="T48" fmla="*/ 116 w 122"/>
                <a:gd name="T49" fmla="*/ 23 h 66"/>
                <a:gd name="T50" fmla="*/ 119 w 122"/>
                <a:gd name="T51" fmla="*/ 27 h 66"/>
                <a:gd name="T52" fmla="*/ 119 w 122"/>
                <a:gd name="T53" fmla="*/ 31 h 66"/>
                <a:gd name="T54" fmla="*/ 118 w 122"/>
                <a:gd name="T55" fmla="*/ 35 h 66"/>
                <a:gd name="T56" fmla="*/ 113 w 122"/>
                <a:gd name="T57" fmla="*/ 37 h 66"/>
                <a:gd name="T58" fmla="*/ 110 w 122"/>
                <a:gd name="T59" fmla="*/ 34 h 66"/>
                <a:gd name="T60" fmla="*/ 108 w 122"/>
                <a:gd name="T61" fmla="*/ 31 h 66"/>
                <a:gd name="T62" fmla="*/ 108 w 122"/>
                <a:gd name="T63" fmla="*/ 25 h 66"/>
                <a:gd name="T64" fmla="*/ 105 w 122"/>
                <a:gd name="T65" fmla="*/ 23 h 66"/>
                <a:gd name="T66" fmla="*/ 100 w 122"/>
                <a:gd name="T67" fmla="*/ 23 h 66"/>
                <a:gd name="T68" fmla="*/ 96 w 122"/>
                <a:gd name="T69" fmla="*/ 27 h 66"/>
                <a:gd name="T70" fmla="*/ 95 w 122"/>
                <a:gd name="T71" fmla="*/ 31 h 66"/>
                <a:gd name="T72" fmla="*/ 95 w 122"/>
                <a:gd name="T73" fmla="*/ 37 h 66"/>
                <a:gd name="T74" fmla="*/ 95 w 122"/>
                <a:gd name="T75" fmla="*/ 48 h 66"/>
                <a:gd name="T76" fmla="*/ 100 w 122"/>
                <a:gd name="T77" fmla="*/ 58 h 66"/>
                <a:gd name="T78" fmla="*/ 108 w 122"/>
                <a:gd name="T79" fmla="*/ 61 h 66"/>
                <a:gd name="T80" fmla="*/ 116 w 122"/>
                <a:gd name="T81" fmla="*/ 58 h 66"/>
                <a:gd name="T82" fmla="*/ 119 w 122"/>
                <a:gd name="T83" fmla="*/ 58 h 66"/>
                <a:gd name="T84" fmla="*/ 111 w 122"/>
                <a:gd name="T85" fmla="*/ 64 h 66"/>
                <a:gd name="T86" fmla="*/ 103 w 122"/>
                <a:gd name="T87" fmla="*/ 65 h 66"/>
                <a:gd name="T88" fmla="*/ 95 w 122"/>
                <a:gd name="T89" fmla="*/ 65 h 66"/>
                <a:gd name="T90" fmla="*/ 87 w 122"/>
                <a:gd name="T91" fmla="*/ 62 h 66"/>
                <a:gd name="T92" fmla="*/ 80 w 122"/>
                <a:gd name="T93" fmla="*/ 55 h 66"/>
                <a:gd name="T94" fmla="*/ 77 w 122"/>
                <a:gd name="T95" fmla="*/ 48 h 66"/>
                <a:gd name="T96" fmla="*/ 80 w 122"/>
                <a:gd name="T97" fmla="*/ 37 h 66"/>
                <a:gd name="T98" fmla="*/ 10 w 122"/>
                <a:gd name="T99" fmla="*/ 54 h 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66"/>
                <a:gd name="T152" fmla="*/ 122 w 122"/>
                <a:gd name="T153" fmla="*/ 66 h 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66">
                  <a:moveTo>
                    <a:pt x="10" y="54"/>
                  </a:moveTo>
                  <a:lnTo>
                    <a:pt x="36" y="0"/>
                  </a:lnTo>
                  <a:lnTo>
                    <a:pt x="39" y="0"/>
                  </a:lnTo>
                  <a:lnTo>
                    <a:pt x="62" y="52"/>
                  </a:lnTo>
                  <a:lnTo>
                    <a:pt x="62" y="54"/>
                  </a:lnTo>
                  <a:lnTo>
                    <a:pt x="62" y="55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5" y="59"/>
                  </a:lnTo>
                  <a:lnTo>
                    <a:pt x="65" y="61"/>
                  </a:lnTo>
                  <a:lnTo>
                    <a:pt x="67" y="61"/>
                  </a:lnTo>
                  <a:lnTo>
                    <a:pt x="67" y="62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2" y="64"/>
                  </a:lnTo>
                  <a:lnTo>
                    <a:pt x="72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41" y="64"/>
                  </a:lnTo>
                  <a:lnTo>
                    <a:pt x="43" y="62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6" y="61"/>
                  </a:lnTo>
                  <a:lnTo>
                    <a:pt x="46" y="59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1" y="47"/>
                  </a:lnTo>
                  <a:lnTo>
                    <a:pt x="18" y="47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31" y="20"/>
                  </a:lnTo>
                  <a:lnTo>
                    <a:pt x="20" y="42"/>
                  </a:lnTo>
                  <a:lnTo>
                    <a:pt x="41" y="42"/>
                  </a:lnTo>
                  <a:lnTo>
                    <a:pt x="31" y="20"/>
                  </a:lnTo>
                  <a:lnTo>
                    <a:pt x="83" y="30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7" y="25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2" y="23"/>
                  </a:lnTo>
                  <a:lnTo>
                    <a:pt x="93" y="21"/>
                  </a:lnTo>
                  <a:lnTo>
                    <a:pt x="95" y="21"/>
                  </a:lnTo>
                  <a:lnTo>
                    <a:pt x="96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4" y="23"/>
                  </a:lnTo>
                  <a:lnTo>
                    <a:pt x="116" y="23"/>
                  </a:lnTo>
                  <a:lnTo>
                    <a:pt x="118" y="24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9" y="30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19" y="34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4" y="37"/>
                  </a:lnTo>
                  <a:lnTo>
                    <a:pt x="113" y="37"/>
                  </a:lnTo>
                  <a:lnTo>
                    <a:pt x="111" y="37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8" y="33"/>
                  </a:lnTo>
                  <a:lnTo>
                    <a:pt x="108" y="31"/>
                  </a:lnTo>
                  <a:lnTo>
                    <a:pt x="108" y="30"/>
                  </a:lnTo>
                  <a:lnTo>
                    <a:pt x="108" y="27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5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0" y="23"/>
                  </a:lnTo>
                  <a:lnTo>
                    <a:pt x="98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1"/>
                  </a:lnTo>
                  <a:lnTo>
                    <a:pt x="95" y="33"/>
                  </a:lnTo>
                  <a:lnTo>
                    <a:pt x="95" y="34"/>
                  </a:lnTo>
                  <a:lnTo>
                    <a:pt x="95" y="37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100" y="58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8" y="61"/>
                  </a:lnTo>
                  <a:lnTo>
                    <a:pt x="111" y="59"/>
                  </a:lnTo>
                  <a:lnTo>
                    <a:pt x="113" y="59"/>
                  </a:lnTo>
                  <a:lnTo>
                    <a:pt x="116" y="58"/>
                  </a:lnTo>
                  <a:lnTo>
                    <a:pt x="119" y="55"/>
                  </a:lnTo>
                  <a:lnTo>
                    <a:pt x="121" y="57"/>
                  </a:lnTo>
                  <a:lnTo>
                    <a:pt x="119" y="58"/>
                  </a:lnTo>
                  <a:lnTo>
                    <a:pt x="118" y="61"/>
                  </a:lnTo>
                  <a:lnTo>
                    <a:pt x="114" y="62"/>
                  </a:lnTo>
                  <a:lnTo>
                    <a:pt x="111" y="64"/>
                  </a:lnTo>
                  <a:lnTo>
                    <a:pt x="108" y="65"/>
                  </a:lnTo>
                  <a:lnTo>
                    <a:pt x="106" y="65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96" y="65"/>
                  </a:lnTo>
                  <a:lnTo>
                    <a:pt x="95" y="65"/>
                  </a:lnTo>
                  <a:lnTo>
                    <a:pt x="92" y="65"/>
                  </a:lnTo>
                  <a:lnTo>
                    <a:pt x="88" y="64"/>
                  </a:lnTo>
                  <a:lnTo>
                    <a:pt x="87" y="62"/>
                  </a:lnTo>
                  <a:lnTo>
                    <a:pt x="85" y="59"/>
                  </a:lnTo>
                  <a:lnTo>
                    <a:pt x="83" y="58"/>
                  </a:lnTo>
                  <a:lnTo>
                    <a:pt x="80" y="55"/>
                  </a:lnTo>
                  <a:lnTo>
                    <a:pt x="78" y="54"/>
                  </a:lnTo>
                  <a:lnTo>
                    <a:pt x="78" y="51"/>
                  </a:lnTo>
                  <a:lnTo>
                    <a:pt x="77" y="48"/>
                  </a:lnTo>
                  <a:lnTo>
                    <a:pt x="77" y="45"/>
                  </a:lnTo>
                  <a:lnTo>
                    <a:pt x="78" y="41"/>
                  </a:lnTo>
                  <a:lnTo>
                    <a:pt x="80" y="37"/>
                  </a:lnTo>
                  <a:lnTo>
                    <a:pt x="80" y="34"/>
                  </a:lnTo>
                  <a:lnTo>
                    <a:pt x="83" y="30"/>
                  </a:lnTo>
                  <a:lnTo>
                    <a:pt x="10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84" name="Freeform 252"/>
            <p:cNvSpPr>
              <a:spLocks/>
            </p:cNvSpPr>
            <p:nvPr/>
          </p:nvSpPr>
          <p:spPr bwMode="auto">
            <a:xfrm>
              <a:off x="517" y="3057"/>
              <a:ext cx="120" cy="65"/>
            </a:xfrm>
            <a:custGeom>
              <a:avLst/>
              <a:gdLst>
                <a:gd name="T0" fmla="*/ 10 w 120"/>
                <a:gd name="T1" fmla="*/ 6 h 65"/>
                <a:gd name="T2" fmla="*/ 7 w 120"/>
                <a:gd name="T3" fmla="*/ 3 h 65"/>
                <a:gd name="T4" fmla="*/ 2 w 120"/>
                <a:gd name="T5" fmla="*/ 0 h 65"/>
                <a:gd name="T6" fmla="*/ 37 w 120"/>
                <a:gd name="T7" fmla="*/ 3 h 65"/>
                <a:gd name="T8" fmla="*/ 33 w 120"/>
                <a:gd name="T9" fmla="*/ 3 h 65"/>
                <a:gd name="T10" fmla="*/ 29 w 120"/>
                <a:gd name="T11" fmla="*/ 7 h 65"/>
                <a:gd name="T12" fmla="*/ 26 w 120"/>
                <a:gd name="T13" fmla="*/ 57 h 65"/>
                <a:gd name="T14" fmla="*/ 28 w 120"/>
                <a:gd name="T15" fmla="*/ 60 h 65"/>
                <a:gd name="T16" fmla="*/ 36 w 120"/>
                <a:gd name="T17" fmla="*/ 63 h 65"/>
                <a:gd name="T18" fmla="*/ 44 w 120"/>
                <a:gd name="T19" fmla="*/ 61 h 65"/>
                <a:gd name="T20" fmla="*/ 51 w 120"/>
                <a:gd name="T21" fmla="*/ 58 h 65"/>
                <a:gd name="T22" fmla="*/ 55 w 120"/>
                <a:gd name="T23" fmla="*/ 55 h 65"/>
                <a:gd name="T24" fmla="*/ 57 w 120"/>
                <a:gd name="T25" fmla="*/ 53 h 65"/>
                <a:gd name="T26" fmla="*/ 60 w 120"/>
                <a:gd name="T27" fmla="*/ 50 h 65"/>
                <a:gd name="T28" fmla="*/ 62 w 120"/>
                <a:gd name="T29" fmla="*/ 44 h 65"/>
                <a:gd name="T30" fmla="*/ 62 w 120"/>
                <a:gd name="T31" fmla="*/ 64 h 65"/>
                <a:gd name="T32" fmla="*/ 2 w 120"/>
                <a:gd name="T33" fmla="*/ 63 h 65"/>
                <a:gd name="T34" fmla="*/ 7 w 120"/>
                <a:gd name="T35" fmla="*/ 61 h 65"/>
                <a:gd name="T36" fmla="*/ 8 w 120"/>
                <a:gd name="T37" fmla="*/ 57 h 65"/>
                <a:gd name="T38" fmla="*/ 106 w 120"/>
                <a:gd name="T39" fmla="*/ 21 h 65"/>
                <a:gd name="T40" fmla="*/ 111 w 120"/>
                <a:gd name="T41" fmla="*/ 24 h 65"/>
                <a:gd name="T42" fmla="*/ 114 w 120"/>
                <a:gd name="T43" fmla="*/ 28 h 65"/>
                <a:gd name="T44" fmla="*/ 114 w 120"/>
                <a:gd name="T45" fmla="*/ 57 h 65"/>
                <a:gd name="T46" fmla="*/ 116 w 120"/>
                <a:gd name="T47" fmla="*/ 60 h 65"/>
                <a:gd name="T48" fmla="*/ 119 w 120"/>
                <a:gd name="T49" fmla="*/ 61 h 65"/>
                <a:gd name="T50" fmla="*/ 116 w 120"/>
                <a:gd name="T51" fmla="*/ 64 h 65"/>
                <a:gd name="T52" fmla="*/ 111 w 120"/>
                <a:gd name="T53" fmla="*/ 64 h 65"/>
                <a:gd name="T54" fmla="*/ 104 w 120"/>
                <a:gd name="T55" fmla="*/ 64 h 65"/>
                <a:gd name="T56" fmla="*/ 99 w 120"/>
                <a:gd name="T57" fmla="*/ 63 h 65"/>
                <a:gd name="T58" fmla="*/ 95 w 120"/>
                <a:gd name="T59" fmla="*/ 63 h 65"/>
                <a:gd name="T60" fmla="*/ 82 w 120"/>
                <a:gd name="T61" fmla="*/ 64 h 65"/>
                <a:gd name="T62" fmla="*/ 75 w 120"/>
                <a:gd name="T63" fmla="*/ 64 h 65"/>
                <a:gd name="T64" fmla="*/ 72 w 120"/>
                <a:gd name="T65" fmla="*/ 58 h 65"/>
                <a:gd name="T66" fmla="*/ 72 w 120"/>
                <a:gd name="T67" fmla="*/ 53 h 65"/>
                <a:gd name="T68" fmla="*/ 77 w 120"/>
                <a:gd name="T69" fmla="*/ 47 h 65"/>
                <a:gd name="T70" fmla="*/ 86 w 120"/>
                <a:gd name="T71" fmla="*/ 43 h 65"/>
                <a:gd name="T72" fmla="*/ 95 w 120"/>
                <a:gd name="T73" fmla="*/ 40 h 65"/>
                <a:gd name="T74" fmla="*/ 101 w 120"/>
                <a:gd name="T75" fmla="*/ 27 h 65"/>
                <a:gd name="T76" fmla="*/ 98 w 120"/>
                <a:gd name="T77" fmla="*/ 24 h 65"/>
                <a:gd name="T78" fmla="*/ 93 w 120"/>
                <a:gd name="T79" fmla="*/ 23 h 65"/>
                <a:gd name="T80" fmla="*/ 88 w 120"/>
                <a:gd name="T81" fmla="*/ 23 h 65"/>
                <a:gd name="T82" fmla="*/ 86 w 120"/>
                <a:gd name="T83" fmla="*/ 26 h 65"/>
                <a:gd name="T84" fmla="*/ 88 w 120"/>
                <a:gd name="T85" fmla="*/ 30 h 65"/>
                <a:gd name="T86" fmla="*/ 88 w 120"/>
                <a:gd name="T87" fmla="*/ 34 h 65"/>
                <a:gd name="T88" fmla="*/ 83 w 120"/>
                <a:gd name="T89" fmla="*/ 38 h 65"/>
                <a:gd name="T90" fmla="*/ 77 w 120"/>
                <a:gd name="T91" fmla="*/ 36 h 65"/>
                <a:gd name="T92" fmla="*/ 75 w 120"/>
                <a:gd name="T93" fmla="*/ 31 h 65"/>
                <a:gd name="T94" fmla="*/ 77 w 120"/>
                <a:gd name="T95" fmla="*/ 26 h 65"/>
                <a:gd name="T96" fmla="*/ 82 w 120"/>
                <a:gd name="T97" fmla="*/ 23 h 65"/>
                <a:gd name="T98" fmla="*/ 88 w 120"/>
                <a:gd name="T99" fmla="*/ 20 h 65"/>
                <a:gd name="T100" fmla="*/ 93 w 120"/>
                <a:gd name="T101" fmla="*/ 20 h 65"/>
                <a:gd name="T102" fmla="*/ 104 w 120"/>
                <a:gd name="T103" fmla="*/ 20 h 65"/>
                <a:gd name="T104" fmla="*/ 98 w 120"/>
                <a:gd name="T105" fmla="*/ 43 h 65"/>
                <a:gd name="T106" fmla="*/ 90 w 120"/>
                <a:gd name="T107" fmla="*/ 47 h 65"/>
                <a:gd name="T108" fmla="*/ 86 w 120"/>
                <a:gd name="T109" fmla="*/ 50 h 65"/>
                <a:gd name="T110" fmla="*/ 86 w 120"/>
                <a:gd name="T111" fmla="*/ 55 h 65"/>
                <a:gd name="T112" fmla="*/ 88 w 120"/>
                <a:gd name="T113" fmla="*/ 58 h 65"/>
                <a:gd name="T114" fmla="*/ 91 w 120"/>
                <a:gd name="T115" fmla="*/ 60 h 65"/>
                <a:gd name="T116" fmla="*/ 98 w 120"/>
                <a:gd name="T117" fmla="*/ 57 h 65"/>
                <a:gd name="T118" fmla="*/ 11 w 120"/>
                <a:gd name="T119" fmla="*/ 9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65"/>
                <a:gd name="T182" fmla="*/ 120 w 120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65">
                  <a:moveTo>
                    <a:pt x="11" y="9"/>
                  </a:moveTo>
                  <a:lnTo>
                    <a:pt x="11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9"/>
                  </a:lnTo>
                  <a:lnTo>
                    <a:pt x="26" y="54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41" y="61"/>
                  </a:lnTo>
                  <a:lnTo>
                    <a:pt x="44" y="61"/>
                  </a:lnTo>
                  <a:lnTo>
                    <a:pt x="47" y="60"/>
                  </a:lnTo>
                  <a:lnTo>
                    <a:pt x="49" y="60"/>
                  </a:lnTo>
                  <a:lnTo>
                    <a:pt x="51" y="58"/>
                  </a:lnTo>
                  <a:lnTo>
                    <a:pt x="52" y="57"/>
                  </a:lnTo>
                  <a:lnTo>
                    <a:pt x="54" y="57"/>
                  </a:lnTo>
                  <a:lnTo>
                    <a:pt x="55" y="55"/>
                  </a:lnTo>
                  <a:lnTo>
                    <a:pt x="55" y="54"/>
                  </a:lnTo>
                  <a:lnTo>
                    <a:pt x="57" y="54"/>
                  </a:lnTo>
                  <a:lnTo>
                    <a:pt x="57" y="53"/>
                  </a:lnTo>
                  <a:lnTo>
                    <a:pt x="59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7" y="43"/>
                  </a:lnTo>
                  <a:lnTo>
                    <a:pt x="62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11" y="9"/>
                  </a:lnTo>
                  <a:lnTo>
                    <a:pt x="106" y="21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1" y="24"/>
                  </a:lnTo>
                  <a:lnTo>
                    <a:pt x="112" y="26"/>
                  </a:lnTo>
                  <a:lnTo>
                    <a:pt x="114" y="27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4" y="31"/>
                  </a:lnTo>
                  <a:lnTo>
                    <a:pt x="114" y="57"/>
                  </a:lnTo>
                  <a:lnTo>
                    <a:pt x="114" y="58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9" y="61"/>
                  </a:lnTo>
                  <a:lnTo>
                    <a:pt x="119" y="63"/>
                  </a:lnTo>
                  <a:lnTo>
                    <a:pt x="117" y="64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1" y="64"/>
                  </a:lnTo>
                  <a:lnTo>
                    <a:pt x="99" y="63"/>
                  </a:lnTo>
                  <a:lnTo>
                    <a:pt x="99" y="61"/>
                  </a:lnTo>
                  <a:lnTo>
                    <a:pt x="99" y="60"/>
                  </a:lnTo>
                  <a:lnTo>
                    <a:pt x="95" y="63"/>
                  </a:lnTo>
                  <a:lnTo>
                    <a:pt x="91" y="64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8" y="64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3"/>
                  </a:lnTo>
                  <a:lnTo>
                    <a:pt x="73" y="60"/>
                  </a:lnTo>
                  <a:lnTo>
                    <a:pt x="72" y="58"/>
                  </a:lnTo>
                  <a:lnTo>
                    <a:pt x="70" y="57"/>
                  </a:lnTo>
                  <a:lnTo>
                    <a:pt x="72" y="54"/>
                  </a:lnTo>
                  <a:lnTo>
                    <a:pt x="72" y="53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7" y="47"/>
                  </a:lnTo>
                  <a:lnTo>
                    <a:pt x="80" y="46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8" y="41"/>
                  </a:lnTo>
                  <a:lnTo>
                    <a:pt x="91" y="40"/>
                  </a:lnTo>
                  <a:lnTo>
                    <a:pt x="95" y="40"/>
                  </a:lnTo>
                  <a:lnTo>
                    <a:pt x="99" y="38"/>
                  </a:lnTo>
                  <a:lnTo>
                    <a:pt x="101" y="28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8" y="24"/>
                  </a:lnTo>
                  <a:lnTo>
                    <a:pt x="96" y="23"/>
                  </a:lnTo>
                  <a:lnTo>
                    <a:pt x="95" y="23"/>
                  </a:lnTo>
                  <a:lnTo>
                    <a:pt x="93" y="23"/>
                  </a:lnTo>
                  <a:lnTo>
                    <a:pt x="91" y="23"/>
                  </a:lnTo>
                  <a:lnTo>
                    <a:pt x="90" y="23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7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6" y="36"/>
                  </a:lnTo>
                  <a:lnTo>
                    <a:pt x="85" y="37"/>
                  </a:lnTo>
                  <a:lnTo>
                    <a:pt x="83" y="38"/>
                  </a:lnTo>
                  <a:lnTo>
                    <a:pt x="82" y="38"/>
                  </a:lnTo>
                  <a:lnTo>
                    <a:pt x="78" y="37"/>
                  </a:lnTo>
                  <a:lnTo>
                    <a:pt x="77" y="36"/>
                  </a:lnTo>
                  <a:lnTo>
                    <a:pt x="75" y="34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7" y="26"/>
                  </a:lnTo>
                  <a:lnTo>
                    <a:pt x="78" y="24"/>
                  </a:lnTo>
                  <a:lnTo>
                    <a:pt x="80" y="23"/>
                  </a:lnTo>
                  <a:lnTo>
                    <a:pt x="82" y="23"/>
                  </a:lnTo>
                  <a:lnTo>
                    <a:pt x="83" y="21"/>
                  </a:lnTo>
                  <a:lnTo>
                    <a:pt x="86" y="21"/>
                  </a:lnTo>
                  <a:lnTo>
                    <a:pt x="88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8" y="20"/>
                  </a:lnTo>
                  <a:lnTo>
                    <a:pt x="101" y="20"/>
                  </a:lnTo>
                  <a:lnTo>
                    <a:pt x="104" y="20"/>
                  </a:lnTo>
                  <a:lnTo>
                    <a:pt x="106" y="21"/>
                  </a:lnTo>
                  <a:lnTo>
                    <a:pt x="99" y="41"/>
                  </a:lnTo>
                  <a:lnTo>
                    <a:pt x="98" y="43"/>
                  </a:lnTo>
                  <a:lnTo>
                    <a:pt x="95" y="43"/>
                  </a:lnTo>
                  <a:lnTo>
                    <a:pt x="91" y="44"/>
                  </a:lnTo>
                  <a:lnTo>
                    <a:pt x="90" y="47"/>
                  </a:lnTo>
                  <a:lnTo>
                    <a:pt x="88" y="47"/>
                  </a:lnTo>
                  <a:lnTo>
                    <a:pt x="88" y="50"/>
                  </a:lnTo>
                  <a:lnTo>
                    <a:pt x="86" y="50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90" y="58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9" y="54"/>
                  </a:lnTo>
                  <a:lnTo>
                    <a:pt x="99" y="41"/>
                  </a:lnTo>
                  <a:lnTo>
                    <a:pt x="11" y="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3" name="Rectangle 25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Transition Metals - d block</a:t>
            </a:r>
          </a:p>
        </p:txBody>
      </p:sp>
      <p:sp>
        <p:nvSpPr>
          <p:cNvPr id="56324" name="Rectangle 255"/>
          <p:cNvSpPr>
            <a:spLocks noChangeArrowheads="1"/>
          </p:cNvSpPr>
          <p:nvPr/>
        </p:nvSpPr>
        <p:spPr bwMode="auto">
          <a:xfrm>
            <a:off x="795338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1</a:t>
            </a:r>
          </a:p>
        </p:txBody>
      </p:sp>
      <p:sp>
        <p:nvSpPr>
          <p:cNvPr id="56325" name="Rectangle 256"/>
          <p:cNvSpPr>
            <a:spLocks noChangeArrowheads="1"/>
          </p:cNvSpPr>
          <p:nvPr/>
        </p:nvSpPr>
        <p:spPr bwMode="auto">
          <a:xfrm>
            <a:off x="1555750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2</a:t>
            </a:r>
          </a:p>
        </p:txBody>
      </p:sp>
      <p:sp>
        <p:nvSpPr>
          <p:cNvPr id="56326" name="Rectangle 257"/>
          <p:cNvSpPr>
            <a:spLocks noChangeArrowheads="1"/>
          </p:cNvSpPr>
          <p:nvPr/>
        </p:nvSpPr>
        <p:spPr bwMode="auto">
          <a:xfrm>
            <a:off x="2293938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3</a:t>
            </a:r>
          </a:p>
        </p:txBody>
      </p:sp>
      <p:sp>
        <p:nvSpPr>
          <p:cNvPr id="56327" name="Rectangle 258"/>
          <p:cNvSpPr>
            <a:spLocks noChangeArrowheads="1"/>
          </p:cNvSpPr>
          <p:nvPr/>
        </p:nvSpPr>
        <p:spPr bwMode="auto">
          <a:xfrm>
            <a:off x="3114675" y="2579688"/>
            <a:ext cx="882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5</a:t>
            </a:r>
          </a:p>
        </p:txBody>
      </p:sp>
      <p:sp>
        <p:nvSpPr>
          <p:cNvPr id="56328" name="Rectangle 259"/>
          <p:cNvSpPr>
            <a:spLocks noChangeArrowheads="1"/>
          </p:cNvSpPr>
          <p:nvPr/>
        </p:nvSpPr>
        <p:spPr bwMode="auto">
          <a:xfrm>
            <a:off x="3937000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5</a:t>
            </a:r>
          </a:p>
        </p:txBody>
      </p:sp>
      <p:sp>
        <p:nvSpPr>
          <p:cNvPr id="56329" name="Rectangle 260"/>
          <p:cNvSpPr>
            <a:spLocks noChangeArrowheads="1"/>
          </p:cNvSpPr>
          <p:nvPr/>
        </p:nvSpPr>
        <p:spPr bwMode="auto">
          <a:xfrm>
            <a:off x="4659313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6</a:t>
            </a:r>
          </a:p>
        </p:txBody>
      </p:sp>
      <p:sp>
        <p:nvSpPr>
          <p:cNvPr id="56330" name="Rectangle 261"/>
          <p:cNvSpPr>
            <a:spLocks noChangeArrowheads="1"/>
          </p:cNvSpPr>
          <p:nvPr/>
        </p:nvSpPr>
        <p:spPr bwMode="auto">
          <a:xfrm>
            <a:off x="5365750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7</a:t>
            </a:r>
          </a:p>
        </p:txBody>
      </p:sp>
      <p:sp>
        <p:nvSpPr>
          <p:cNvPr id="56331" name="Rectangle 262"/>
          <p:cNvSpPr>
            <a:spLocks noChangeArrowheads="1"/>
          </p:cNvSpPr>
          <p:nvPr/>
        </p:nvSpPr>
        <p:spPr bwMode="auto">
          <a:xfrm>
            <a:off x="6088063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8</a:t>
            </a:r>
          </a:p>
        </p:txBody>
      </p:sp>
      <p:sp>
        <p:nvSpPr>
          <p:cNvPr id="56332" name="Rectangle 263"/>
          <p:cNvSpPr>
            <a:spLocks noChangeArrowheads="1"/>
          </p:cNvSpPr>
          <p:nvPr/>
        </p:nvSpPr>
        <p:spPr bwMode="auto">
          <a:xfrm>
            <a:off x="6791325" y="2640013"/>
            <a:ext cx="8334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10</a:t>
            </a:r>
          </a:p>
        </p:txBody>
      </p:sp>
      <p:sp>
        <p:nvSpPr>
          <p:cNvPr id="56333" name="Rectangle 264"/>
          <p:cNvSpPr>
            <a:spLocks noChangeArrowheads="1"/>
          </p:cNvSpPr>
          <p:nvPr/>
        </p:nvSpPr>
        <p:spPr bwMode="auto">
          <a:xfrm>
            <a:off x="7550150" y="2611438"/>
            <a:ext cx="881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d</a:t>
            </a:r>
            <a:r>
              <a:rPr lang="en-US" altLang="en-US" sz="4100" baseline="30000">
                <a:cs typeface="Tahoma" pitchFamily="34" charset="0"/>
              </a:rPr>
              <a:t>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 and Summary Page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 will be able to recognize the patterns and trends of the periodic table. </a:t>
            </a:r>
          </a:p>
          <a:p>
            <a:pPr eaLnBrk="1" hangingPunct="1"/>
            <a:r>
              <a:rPr lang="en-US" altLang="en-US" sz="3200" smtClean="0"/>
              <a:t>I will be able to use the information on the periodic table for problem solving. </a:t>
            </a:r>
          </a:p>
          <a:p>
            <a:pPr eaLnBrk="1" hangingPunct="1"/>
            <a:r>
              <a:rPr lang="en-US" altLang="en-US" sz="3200" smtClean="0"/>
              <a:t>Write the word “Summary” midway down the page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00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385175" y="487838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155575"/>
            <a:ext cx="3197225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The P-block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617913" y="1047750"/>
            <a:ext cx="72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cs typeface="Tahoma" pitchFamily="34" charset="0"/>
              </a:rPr>
              <a:t>p</a:t>
            </a:r>
            <a:r>
              <a:rPr lang="en-US" altLang="en-US" sz="3500" baseline="30000">
                <a:cs typeface="Tahoma" pitchFamily="34" charset="0"/>
              </a:rPr>
              <a:t>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329113" y="1052513"/>
            <a:ext cx="72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cs typeface="Tahoma" pitchFamily="34" charset="0"/>
              </a:rPr>
              <a:t>p</a:t>
            </a:r>
            <a:r>
              <a:rPr lang="en-US" altLang="en-US" sz="3500" baseline="30000">
                <a:cs typeface="Tahoma" pitchFamily="34" charset="0"/>
              </a:rPr>
              <a:t>2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151438" y="1101725"/>
            <a:ext cx="72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cs typeface="Tahoma" pitchFamily="34" charset="0"/>
              </a:rPr>
              <a:t>p</a:t>
            </a:r>
            <a:r>
              <a:rPr lang="en-US" altLang="en-US" sz="3500" baseline="30000">
                <a:cs typeface="Tahoma" pitchFamily="34" charset="0"/>
              </a:rPr>
              <a:t>3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053138" y="1101725"/>
            <a:ext cx="72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cs typeface="Tahoma" pitchFamily="34" charset="0"/>
              </a:rPr>
              <a:t>p</a:t>
            </a:r>
            <a:r>
              <a:rPr lang="en-US" altLang="en-US" sz="3500" baseline="30000">
                <a:cs typeface="Tahoma" pitchFamily="34" charset="0"/>
              </a:rPr>
              <a:t>4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907213" y="1135063"/>
            <a:ext cx="72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cs typeface="Tahoma" pitchFamily="34" charset="0"/>
              </a:rPr>
              <a:t>p</a:t>
            </a:r>
            <a:r>
              <a:rPr lang="en-US" altLang="en-US" sz="3500" baseline="30000">
                <a:cs typeface="Tahoma" pitchFamily="34" charset="0"/>
              </a:rPr>
              <a:t>5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762875" y="1068388"/>
            <a:ext cx="72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cs typeface="Tahoma" pitchFamily="34" charset="0"/>
              </a:rPr>
              <a:t>p</a:t>
            </a:r>
            <a:r>
              <a:rPr lang="en-US" altLang="en-US" sz="3500" baseline="30000">
                <a:cs typeface="Tahoma" pitchFamily="34" charset="0"/>
              </a:rPr>
              <a:t>6</a:t>
            </a:r>
          </a:p>
        </p:txBody>
      </p:sp>
      <p:grpSp>
        <p:nvGrpSpPr>
          <p:cNvPr id="57353" name="Group 195"/>
          <p:cNvGrpSpPr>
            <a:grpSpLocks/>
          </p:cNvGrpSpPr>
          <p:nvPr/>
        </p:nvGrpSpPr>
        <p:grpSpPr bwMode="auto">
          <a:xfrm>
            <a:off x="3332163" y="1752600"/>
            <a:ext cx="4899025" cy="4573588"/>
            <a:chOff x="2099" y="1104"/>
            <a:chExt cx="3086" cy="2881"/>
          </a:xfrm>
        </p:grpSpPr>
        <p:sp>
          <p:nvSpPr>
            <p:cNvPr id="57354" name="Freeform 9"/>
            <p:cNvSpPr>
              <a:spLocks/>
            </p:cNvSpPr>
            <p:nvPr/>
          </p:nvSpPr>
          <p:spPr bwMode="auto">
            <a:xfrm>
              <a:off x="4656" y="3468"/>
              <a:ext cx="518" cy="86"/>
            </a:xfrm>
            <a:custGeom>
              <a:avLst/>
              <a:gdLst>
                <a:gd name="T0" fmla="*/ 0 w 518"/>
                <a:gd name="T1" fmla="*/ 55 h 86"/>
                <a:gd name="T2" fmla="*/ 65 w 518"/>
                <a:gd name="T3" fmla="*/ 0 h 86"/>
                <a:gd name="T4" fmla="*/ 517 w 518"/>
                <a:gd name="T5" fmla="*/ 0 h 86"/>
                <a:gd name="T6" fmla="*/ 409 w 518"/>
                <a:gd name="T7" fmla="*/ 85 h 86"/>
                <a:gd name="T8" fmla="*/ 0 w 518"/>
                <a:gd name="T9" fmla="*/ 5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6"/>
                <a:gd name="T17" fmla="*/ 518 w 51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6">
                  <a:moveTo>
                    <a:pt x="0" y="55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5"/>
                  </a:lnTo>
                  <a:lnTo>
                    <a:pt x="0" y="55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Freeform 10"/>
            <p:cNvSpPr>
              <a:spLocks/>
            </p:cNvSpPr>
            <p:nvPr/>
          </p:nvSpPr>
          <p:spPr bwMode="auto">
            <a:xfrm>
              <a:off x="4654" y="3468"/>
              <a:ext cx="531" cy="99"/>
            </a:xfrm>
            <a:custGeom>
              <a:avLst/>
              <a:gdLst>
                <a:gd name="T0" fmla="*/ 0 w 531"/>
                <a:gd name="T1" fmla="*/ 63 h 99"/>
                <a:gd name="T2" fmla="*/ 67 w 531"/>
                <a:gd name="T3" fmla="*/ 0 h 99"/>
                <a:gd name="T4" fmla="*/ 530 w 531"/>
                <a:gd name="T5" fmla="*/ 0 h 99"/>
                <a:gd name="T6" fmla="*/ 420 w 531"/>
                <a:gd name="T7" fmla="*/ 98 h 99"/>
                <a:gd name="T8" fmla="*/ 0 w 531"/>
                <a:gd name="T9" fmla="*/ 63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9"/>
                <a:gd name="T17" fmla="*/ 531 w 531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9">
                  <a:moveTo>
                    <a:pt x="0" y="63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8"/>
                  </a:lnTo>
                  <a:lnTo>
                    <a:pt x="0" y="6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Freeform 11"/>
            <p:cNvSpPr>
              <a:spLocks/>
            </p:cNvSpPr>
            <p:nvPr/>
          </p:nvSpPr>
          <p:spPr bwMode="auto">
            <a:xfrm>
              <a:off x="5033" y="3468"/>
              <a:ext cx="141" cy="494"/>
            </a:xfrm>
            <a:custGeom>
              <a:avLst/>
              <a:gdLst>
                <a:gd name="T0" fmla="*/ 76 w 141"/>
                <a:gd name="T1" fmla="*/ 493 h 494"/>
                <a:gd name="T2" fmla="*/ 0 w 141"/>
                <a:gd name="T3" fmla="*/ 133 h 494"/>
                <a:gd name="T4" fmla="*/ 140 w 141"/>
                <a:gd name="T5" fmla="*/ 0 h 494"/>
                <a:gd name="T6" fmla="*/ 140 w 141"/>
                <a:gd name="T7" fmla="*/ 440 h 494"/>
                <a:gd name="T8" fmla="*/ 76 w 141"/>
                <a:gd name="T9" fmla="*/ 493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4"/>
                <a:gd name="T17" fmla="*/ 141 w 14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4">
                  <a:moveTo>
                    <a:pt x="76" y="493"/>
                  </a:moveTo>
                  <a:lnTo>
                    <a:pt x="0" y="133"/>
                  </a:lnTo>
                  <a:lnTo>
                    <a:pt x="140" y="0"/>
                  </a:lnTo>
                  <a:lnTo>
                    <a:pt x="140" y="440"/>
                  </a:lnTo>
                  <a:lnTo>
                    <a:pt x="76" y="4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Freeform 12"/>
            <p:cNvSpPr>
              <a:spLocks/>
            </p:cNvSpPr>
            <p:nvPr/>
          </p:nvSpPr>
          <p:spPr bwMode="auto">
            <a:xfrm>
              <a:off x="5031" y="3468"/>
              <a:ext cx="154" cy="505"/>
            </a:xfrm>
            <a:custGeom>
              <a:avLst/>
              <a:gdLst>
                <a:gd name="T0" fmla="*/ 83 w 154"/>
                <a:gd name="T1" fmla="*/ 504 h 505"/>
                <a:gd name="T2" fmla="*/ 0 w 154"/>
                <a:gd name="T3" fmla="*/ 136 h 505"/>
                <a:gd name="T4" fmla="*/ 153 w 154"/>
                <a:gd name="T5" fmla="*/ 0 h 505"/>
                <a:gd name="T6" fmla="*/ 153 w 154"/>
                <a:gd name="T7" fmla="*/ 449 h 505"/>
                <a:gd name="T8" fmla="*/ 83 w 154"/>
                <a:gd name="T9" fmla="*/ 504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5"/>
                <a:gd name="T17" fmla="*/ 154 w 154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5">
                  <a:moveTo>
                    <a:pt x="83" y="504"/>
                  </a:moveTo>
                  <a:lnTo>
                    <a:pt x="0" y="136"/>
                  </a:lnTo>
                  <a:lnTo>
                    <a:pt x="153" y="0"/>
                  </a:lnTo>
                  <a:lnTo>
                    <a:pt x="153" y="449"/>
                  </a:lnTo>
                  <a:lnTo>
                    <a:pt x="83" y="50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Freeform 13"/>
            <p:cNvSpPr>
              <a:spLocks/>
            </p:cNvSpPr>
            <p:nvPr/>
          </p:nvSpPr>
          <p:spPr bwMode="auto">
            <a:xfrm>
              <a:off x="4656" y="2906"/>
              <a:ext cx="518" cy="84"/>
            </a:xfrm>
            <a:custGeom>
              <a:avLst/>
              <a:gdLst>
                <a:gd name="T0" fmla="*/ 0 w 518"/>
                <a:gd name="T1" fmla="*/ 53 h 84"/>
                <a:gd name="T2" fmla="*/ 65 w 518"/>
                <a:gd name="T3" fmla="*/ 0 h 84"/>
                <a:gd name="T4" fmla="*/ 517 w 518"/>
                <a:gd name="T5" fmla="*/ 0 h 84"/>
                <a:gd name="T6" fmla="*/ 409 w 518"/>
                <a:gd name="T7" fmla="*/ 83 h 84"/>
                <a:gd name="T8" fmla="*/ 0 w 518"/>
                <a:gd name="T9" fmla="*/ 5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4"/>
                <a:gd name="T17" fmla="*/ 518 w 51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4">
                  <a:moveTo>
                    <a:pt x="0" y="53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3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Freeform 14"/>
            <p:cNvSpPr>
              <a:spLocks/>
            </p:cNvSpPr>
            <p:nvPr/>
          </p:nvSpPr>
          <p:spPr bwMode="auto">
            <a:xfrm>
              <a:off x="4654" y="2906"/>
              <a:ext cx="531" cy="97"/>
            </a:xfrm>
            <a:custGeom>
              <a:avLst/>
              <a:gdLst>
                <a:gd name="T0" fmla="*/ 0 w 531"/>
                <a:gd name="T1" fmla="*/ 61 h 97"/>
                <a:gd name="T2" fmla="*/ 67 w 531"/>
                <a:gd name="T3" fmla="*/ 0 h 97"/>
                <a:gd name="T4" fmla="*/ 530 w 531"/>
                <a:gd name="T5" fmla="*/ 0 h 97"/>
                <a:gd name="T6" fmla="*/ 420 w 531"/>
                <a:gd name="T7" fmla="*/ 96 h 97"/>
                <a:gd name="T8" fmla="*/ 0 w 531"/>
                <a:gd name="T9" fmla="*/ 61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7"/>
                <a:gd name="T17" fmla="*/ 531 w 53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7">
                  <a:moveTo>
                    <a:pt x="0" y="61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6"/>
                  </a:lnTo>
                  <a:lnTo>
                    <a:pt x="0" y="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Freeform 15"/>
            <p:cNvSpPr>
              <a:spLocks/>
            </p:cNvSpPr>
            <p:nvPr/>
          </p:nvSpPr>
          <p:spPr bwMode="auto">
            <a:xfrm>
              <a:off x="5033" y="2906"/>
              <a:ext cx="141" cy="492"/>
            </a:xfrm>
            <a:custGeom>
              <a:avLst/>
              <a:gdLst>
                <a:gd name="T0" fmla="*/ 76 w 141"/>
                <a:gd name="T1" fmla="*/ 491 h 492"/>
                <a:gd name="T2" fmla="*/ 0 w 141"/>
                <a:gd name="T3" fmla="*/ 131 h 492"/>
                <a:gd name="T4" fmla="*/ 140 w 141"/>
                <a:gd name="T5" fmla="*/ 0 h 492"/>
                <a:gd name="T6" fmla="*/ 140 w 141"/>
                <a:gd name="T7" fmla="*/ 438 h 492"/>
                <a:gd name="T8" fmla="*/ 76 w 141"/>
                <a:gd name="T9" fmla="*/ 491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2"/>
                <a:gd name="T17" fmla="*/ 141 w 141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2">
                  <a:moveTo>
                    <a:pt x="76" y="491"/>
                  </a:moveTo>
                  <a:lnTo>
                    <a:pt x="0" y="131"/>
                  </a:lnTo>
                  <a:lnTo>
                    <a:pt x="140" y="0"/>
                  </a:lnTo>
                  <a:lnTo>
                    <a:pt x="140" y="438"/>
                  </a:lnTo>
                  <a:lnTo>
                    <a:pt x="76" y="49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Freeform 16"/>
            <p:cNvSpPr>
              <a:spLocks/>
            </p:cNvSpPr>
            <p:nvPr/>
          </p:nvSpPr>
          <p:spPr bwMode="auto">
            <a:xfrm>
              <a:off x="5031" y="2906"/>
              <a:ext cx="154" cy="505"/>
            </a:xfrm>
            <a:custGeom>
              <a:avLst/>
              <a:gdLst>
                <a:gd name="T0" fmla="*/ 83 w 154"/>
                <a:gd name="T1" fmla="*/ 504 h 505"/>
                <a:gd name="T2" fmla="*/ 0 w 154"/>
                <a:gd name="T3" fmla="*/ 134 h 505"/>
                <a:gd name="T4" fmla="*/ 153 w 154"/>
                <a:gd name="T5" fmla="*/ 0 h 505"/>
                <a:gd name="T6" fmla="*/ 153 w 154"/>
                <a:gd name="T7" fmla="*/ 449 h 505"/>
                <a:gd name="T8" fmla="*/ 83 w 154"/>
                <a:gd name="T9" fmla="*/ 504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5"/>
                <a:gd name="T17" fmla="*/ 154 w 154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5">
                  <a:moveTo>
                    <a:pt x="83" y="504"/>
                  </a:moveTo>
                  <a:lnTo>
                    <a:pt x="0" y="134"/>
                  </a:lnTo>
                  <a:lnTo>
                    <a:pt x="153" y="0"/>
                  </a:lnTo>
                  <a:lnTo>
                    <a:pt x="153" y="449"/>
                  </a:lnTo>
                  <a:lnTo>
                    <a:pt x="83" y="50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Freeform 17"/>
            <p:cNvSpPr>
              <a:spLocks/>
            </p:cNvSpPr>
            <p:nvPr/>
          </p:nvSpPr>
          <p:spPr bwMode="auto">
            <a:xfrm>
              <a:off x="4656" y="2284"/>
              <a:ext cx="518" cy="85"/>
            </a:xfrm>
            <a:custGeom>
              <a:avLst/>
              <a:gdLst>
                <a:gd name="T0" fmla="*/ 0 w 518"/>
                <a:gd name="T1" fmla="*/ 56 h 85"/>
                <a:gd name="T2" fmla="*/ 65 w 518"/>
                <a:gd name="T3" fmla="*/ 0 h 85"/>
                <a:gd name="T4" fmla="*/ 517 w 518"/>
                <a:gd name="T5" fmla="*/ 0 h 85"/>
                <a:gd name="T6" fmla="*/ 409 w 518"/>
                <a:gd name="T7" fmla="*/ 84 h 85"/>
                <a:gd name="T8" fmla="*/ 0 w 518"/>
                <a:gd name="T9" fmla="*/ 56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5"/>
                <a:gd name="T17" fmla="*/ 518 w 518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5">
                  <a:moveTo>
                    <a:pt x="0" y="56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4"/>
                  </a:lnTo>
                  <a:lnTo>
                    <a:pt x="0" y="56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Freeform 18"/>
            <p:cNvSpPr>
              <a:spLocks/>
            </p:cNvSpPr>
            <p:nvPr/>
          </p:nvSpPr>
          <p:spPr bwMode="auto">
            <a:xfrm>
              <a:off x="4654" y="2284"/>
              <a:ext cx="531" cy="98"/>
            </a:xfrm>
            <a:custGeom>
              <a:avLst/>
              <a:gdLst>
                <a:gd name="T0" fmla="*/ 0 w 531"/>
                <a:gd name="T1" fmla="*/ 64 h 98"/>
                <a:gd name="T2" fmla="*/ 67 w 531"/>
                <a:gd name="T3" fmla="*/ 0 h 98"/>
                <a:gd name="T4" fmla="*/ 530 w 531"/>
                <a:gd name="T5" fmla="*/ 0 h 98"/>
                <a:gd name="T6" fmla="*/ 420 w 531"/>
                <a:gd name="T7" fmla="*/ 97 h 98"/>
                <a:gd name="T8" fmla="*/ 0 w 531"/>
                <a:gd name="T9" fmla="*/ 64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8"/>
                <a:gd name="T17" fmla="*/ 531 w 531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8">
                  <a:moveTo>
                    <a:pt x="0" y="64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7"/>
                  </a:lnTo>
                  <a:lnTo>
                    <a:pt x="0" y="6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Freeform 19"/>
            <p:cNvSpPr>
              <a:spLocks/>
            </p:cNvSpPr>
            <p:nvPr/>
          </p:nvSpPr>
          <p:spPr bwMode="auto">
            <a:xfrm>
              <a:off x="5033" y="2284"/>
              <a:ext cx="141" cy="489"/>
            </a:xfrm>
            <a:custGeom>
              <a:avLst/>
              <a:gdLst>
                <a:gd name="T0" fmla="*/ 76 w 141"/>
                <a:gd name="T1" fmla="*/ 488 h 489"/>
                <a:gd name="T2" fmla="*/ 0 w 141"/>
                <a:gd name="T3" fmla="*/ 132 h 489"/>
                <a:gd name="T4" fmla="*/ 140 w 141"/>
                <a:gd name="T5" fmla="*/ 0 h 489"/>
                <a:gd name="T6" fmla="*/ 140 w 141"/>
                <a:gd name="T7" fmla="*/ 438 h 489"/>
                <a:gd name="T8" fmla="*/ 76 w 141"/>
                <a:gd name="T9" fmla="*/ 488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89"/>
                <a:gd name="T17" fmla="*/ 141 w 141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89">
                  <a:moveTo>
                    <a:pt x="76" y="488"/>
                  </a:moveTo>
                  <a:lnTo>
                    <a:pt x="0" y="132"/>
                  </a:lnTo>
                  <a:lnTo>
                    <a:pt x="140" y="0"/>
                  </a:lnTo>
                  <a:lnTo>
                    <a:pt x="140" y="438"/>
                  </a:lnTo>
                  <a:lnTo>
                    <a:pt x="76" y="4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Freeform 20"/>
            <p:cNvSpPr>
              <a:spLocks/>
            </p:cNvSpPr>
            <p:nvPr/>
          </p:nvSpPr>
          <p:spPr bwMode="auto">
            <a:xfrm>
              <a:off x="5031" y="2284"/>
              <a:ext cx="154" cy="502"/>
            </a:xfrm>
            <a:custGeom>
              <a:avLst/>
              <a:gdLst>
                <a:gd name="T0" fmla="*/ 83 w 154"/>
                <a:gd name="T1" fmla="*/ 501 h 502"/>
                <a:gd name="T2" fmla="*/ 0 w 154"/>
                <a:gd name="T3" fmla="*/ 135 h 502"/>
                <a:gd name="T4" fmla="*/ 153 w 154"/>
                <a:gd name="T5" fmla="*/ 0 h 502"/>
                <a:gd name="T6" fmla="*/ 153 w 154"/>
                <a:gd name="T7" fmla="*/ 450 h 502"/>
                <a:gd name="T8" fmla="*/ 83 w 154"/>
                <a:gd name="T9" fmla="*/ 501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2"/>
                <a:gd name="T17" fmla="*/ 154 w 154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2">
                  <a:moveTo>
                    <a:pt x="83" y="501"/>
                  </a:moveTo>
                  <a:lnTo>
                    <a:pt x="0" y="135"/>
                  </a:lnTo>
                  <a:lnTo>
                    <a:pt x="153" y="0"/>
                  </a:lnTo>
                  <a:lnTo>
                    <a:pt x="153" y="450"/>
                  </a:lnTo>
                  <a:lnTo>
                    <a:pt x="83" y="50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21"/>
            <p:cNvSpPr>
              <a:spLocks/>
            </p:cNvSpPr>
            <p:nvPr/>
          </p:nvSpPr>
          <p:spPr bwMode="auto">
            <a:xfrm>
              <a:off x="4656" y="1710"/>
              <a:ext cx="518" cy="86"/>
            </a:xfrm>
            <a:custGeom>
              <a:avLst/>
              <a:gdLst>
                <a:gd name="T0" fmla="*/ 0 w 518"/>
                <a:gd name="T1" fmla="*/ 55 h 86"/>
                <a:gd name="T2" fmla="*/ 65 w 518"/>
                <a:gd name="T3" fmla="*/ 0 h 86"/>
                <a:gd name="T4" fmla="*/ 517 w 518"/>
                <a:gd name="T5" fmla="*/ 0 h 86"/>
                <a:gd name="T6" fmla="*/ 409 w 518"/>
                <a:gd name="T7" fmla="*/ 85 h 86"/>
                <a:gd name="T8" fmla="*/ 0 w 518"/>
                <a:gd name="T9" fmla="*/ 5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6"/>
                <a:gd name="T17" fmla="*/ 518 w 51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6">
                  <a:moveTo>
                    <a:pt x="0" y="55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5"/>
                  </a:lnTo>
                  <a:lnTo>
                    <a:pt x="0" y="55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Freeform 22"/>
            <p:cNvSpPr>
              <a:spLocks/>
            </p:cNvSpPr>
            <p:nvPr/>
          </p:nvSpPr>
          <p:spPr bwMode="auto">
            <a:xfrm>
              <a:off x="4654" y="1710"/>
              <a:ext cx="531" cy="99"/>
            </a:xfrm>
            <a:custGeom>
              <a:avLst/>
              <a:gdLst>
                <a:gd name="T0" fmla="*/ 0 w 531"/>
                <a:gd name="T1" fmla="*/ 63 h 99"/>
                <a:gd name="T2" fmla="*/ 67 w 531"/>
                <a:gd name="T3" fmla="*/ 0 h 99"/>
                <a:gd name="T4" fmla="*/ 530 w 531"/>
                <a:gd name="T5" fmla="*/ 0 h 99"/>
                <a:gd name="T6" fmla="*/ 420 w 531"/>
                <a:gd name="T7" fmla="*/ 98 h 99"/>
                <a:gd name="T8" fmla="*/ 0 w 531"/>
                <a:gd name="T9" fmla="*/ 63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9"/>
                <a:gd name="T17" fmla="*/ 531 w 531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9">
                  <a:moveTo>
                    <a:pt x="0" y="63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8"/>
                  </a:lnTo>
                  <a:lnTo>
                    <a:pt x="0" y="6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Freeform 23"/>
            <p:cNvSpPr>
              <a:spLocks/>
            </p:cNvSpPr>
            <p:nvPr/>
          </p:nvSpPr>
          <p:spPr bwMode="auto">
            <a:xfrm>
              <a:off x="5033" y="1710"/>
              <a:ext cx="141" cy="493"/>
            </a:xfrm>
            <a:custGeom>
              <a:avLst/>
              <a:gdLst>
                <a:gd name="T0" fmla="*/ 76 w 141"/>
                <a:gd name="T1" fmla="*/ 492 h 493"/>
                <a:gd name="T2" fmla="*/ 0 w 141"/>
                <a:gd name="T3" fmla="*/ 133 h 493"/>
                <a:gd name="T4" fmla="*/ 140 w 141"/>
                <a:gd name="T5" fmla="*/ 0 h 493"/>
                <a:gd name="T6" fmla="*/ 140 w 141"/>
                <a:gd name="T7" fmla="*/ 439 h 493"/>
                <a:gd name="T8" fmla="*/ 76 w 141"/>
                <a:gd name="T9" fmla="*/ 492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3"/>
                <a:gd name="T17" fmla="*/ 141 w 141"/>
                <a:gd name="T18" fmla="*/ 493 h 4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3">
                  <a:moveTo>
                    <a:pt x="76" y="492"/>
                  </a:moveTo>
                  <a:lnTo>
                    <a:pt x="0" y="133"/>
                  </a:lnTo>
                  <a:lnTo>
                    <a:pt x="140" y="0"/>
                  </a:lnTo>
                  <a:lnTo>
                    <a:pt x="140" y="439"/>
                  </a:lnTo>
                  <a:lnTo>
                    <a:pt x="76" y="49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Freeform 24"/>
            <p:cNvSpPr>
              <a:spLocks/>
            </p:cNvSpPr>
            <p:nvPr/>
          </p:nvSpPr>
          <p:spPr bwMode="auto">
            <a:xfrm>
              <a:off x="5031" y="1710"/>
              <a:ext cx="154" cy="506"/>
            </a:xfrm>
            <a:custGeom>
              <a:avLst/>
              <a:gdLst>
                <a:gd name="T0" fmla="*/ 83 w 154"/>
                <a:gd name="T1" fmla="*/ 505 h 506"/>
                <a:gd name="T2" fmla="*/ 0 w 154"/>
                <a:gd name="T3" fmla="*/ 136 h 506"/>
                <a:gd name="T4" fmla="*/ 153 w 154"/>
                <a:gd name="T5" fmla="*/ 0 h 506"/>
                <a:gd name="T6" fmla="*/ 153 w 154"/>
                <a:gd name="T7" fmla="*/ 450 h 506"/>
                <a:gd name="T8" fmla="*/ 83 w 154"/>
                <a:gd name="T9" fmla="*/ 505 h 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6"/>
                <a:gd name="T17" fmla="*/ 154 w 154"/>
                <a:gd name="T18" fmla="*/ 506 h 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6">
                  <a:moveTo>
                    <a:pt x="83" y="505"/>
                  </a:moveTo>
                  <a:lnTo>
                    <a:pt x="0" y="136"/>
                  </a:lnTo>
                  <a:lnTo>
                    <a:pt x="153" y="0"/>
                  </a:lnTo>
                  <a:lnTo>
                    <a:pt x="153" y="450"/>
                  </a:lnTo>
                  <a:lnTo>
                    <a:pt x="83" y="50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25"/>
            <p:cNvSpPr>
              <a:spLocks/>
            </p:cNvSpPr>
            <p:nvPr/>
          </p:nvSpPr>
          <p:spPr bwMode="auto">
            <a:xfrm>
              <a:off x="4656" y="1104"/>
              <a:ext cx="518" cy="87"/>
            </a:xfrm>
            <a:custGeom>
              <a:avLst/>
              <a:gdLst>
                <a:gd name="T0" fmla="*/ 0 w 518"/>
                <a:gd name="T1" fmla="*/ 56 h 87"/>
                <a:gd name="T2" fmla="*/ 65 w 518"/>
                <a:gd name="T3" fmla="*/ 0 h 87"/>
                <a:gd name="T4" fmla="*/ 517 w 518"/>
                <a:gd name="T5" fmla="*/ 0 h 87"/>
                <a:gd name="T6" fmla="*/ 409 w 518"/>
                <a:gd name="T7" fmla="*/ 86 h 87"/>
                <a:gd name="T8" fmla="*/ 0 w 518"/>
                <a:gd name="T9" fmla="*/ 5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7"/>
                <a:gd name="T17" fmla="*/ 518 w 51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7">
                  <a:moveTo>
                    <a:pt x="0" y="56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6"/>
                  </a:lnTo>
                  <a:lnTo>
                    <a:pt x="0" y="56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26"/>
            <p:cNvSpPr>
              <a:spLocks/>
            </p:cNvSpPr>
            <p:nvPr/>
          </p:nvSpPr>
          <p:spPr bwMode="auto">
            <a:xfrm>
              <a:off x="4654" y="1104"/>
              <a:ext cx="531" cy="101"/>
            </a:xfrm>
            <a:custGeom>
              <a:avLst/>
              <a:gdLst>
                <a:gd name="T0" fmla="*/ 0 w 531"/>
                <a:gd name="T1" fmla="*/ 65 h 101"/>
                <a:gd name="T2" fmla="*/ 67 w 531"/>
                <a:gd name="T3" fmla="*/ 0 h 101"/>
                <a:gd name="T4" fmla="*/ 530 w 531"/>
                <a:gd name="T5" fmla="*/ 0 h 101"/>
                <a:gd name="T6" fmla="*/ 420 w 531"/>
                <a:gd name="T7" fmla="*/ 100 h 101"/>
                <a:gd name="T8" fmla="*/ 0 w 531"/>
                <a:gd name="T9" fmla="*/ 65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101"/>
                <a:gd name="T17" fmla="*/ 531 w 53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101">
                  <a:moveTo>
                    <a:pt x="0" y="65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100"/>
                  </a:lnTo>
                  <a:lnTo>
                    <a:pt x="0" y="6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27"/>
            <p:cNvSpPr>
              <a:spLocks/>
            </p:cNvSpPr>
            <p:nvPr/>
          </p:nvSpPr>
          <p:spPr bwMode="auto">
            <a:xfrm>
              <a:off x="5033" y="1104"/>
              <a:ext cx="141" cy="494"/>
            </a:xfrm>
            <a:custGeom>
              <a:avLst/>
              <a:gdLst>
                <a:gd name="T0" fmla="*/ 76 w 141"/>
                <a:gd name="T1" fmla="*/ 493 h 494"/>
                <a:gd name="T2" fmla="*/ 0 w 141"/>
                <a:gd name="T3" fmla="*/ 133 h 494"/>
                <a:gd name="T4" fmla="*/ 140 w 141"/>
                <a:gd name="T5" fmla="*/ 0 h 494"/>
                <a:gd name="T6" fmla="*/ 140 w 141"/>
                <a:gd name="T7" fmla="*/ 440 h 494"/>
                <a:gd name="T8" fmla="*/ 76 w 141"/>
                <a:gd name="T9" fmla="*/ 493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4"/>
                <a:gd name="T17" fmla="*/ 141 w 14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4">
                  <a:moveTo>
                    <a:pt x="76" y="493"/>
                  </a:moveTo>
                  <a:lnTo>
                    <a:pt x="0" y="133"/>
                  </a:lnTo>
                  <a:lnTo>
                    <a:pt x="140" y="0"/>
                  </a:lnTo>
                  <a:lnTo>
                    <a:pt x="140" y="440"/>
                  </a:lnTo>
                  <a:lnTo>
                    <a:pt x="76" y="4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28"/>
            <p:cNvSpPr>
              <a:spLocks/>
            </p:cNvSpPr>
            <p:nvPr/>
          </p:nvSpPr>
          <p:spPr bwMode="auto">
            <a:xfrm>
              <a:off x="5031" y="1104"/>
              <a:ext cx="154" cy="505"/>
            </a:xfrm>
            <a:custGeom>
              <a:avLst/>
              <a:gdLst>
                <a:gd name="T0" fmla="*/ 83 w 154"/>
                <a:gd name="T1" fmla="*/ 504 h 505"/>
                <a:gd name="T2" fmla="*/ 0 w 154"/>
                <a:gd name="T3" fmla="*/ 136 h 505"/>
                <a:gd name="T4" fmla="*/ 153 w 154"/>
                <a:gd name="T5" fmla="*/ 0 h 505"/>
                <a:gd name="T6" fmla="*/ 153 w 154"/>
                <a:gd name="T7" fmla="*/ 449 h 505"/>
                <a:gd name="T8" fmla="*/ 83 w 154"/>
                <a:gd name="T9" fmla="*/ 504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5"/>
                <a:gd name="T17" fmla="*/ 154 w 154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5">
                  <a:moveTo>
                    <a:pt x="83" y="504"/>
                  </a:moveTo>
                  <a:lnTo>
                    <a:pt x="0" y="136"/>
                  </a:lnTo>
                  <a:lnTo>
                    <a:pt x="153" y="0"/>
                  </a:lnTo>
                  <a:lnTo>
                    <a:pt x="153" y="449"/>
                  </a:lnTo>
                  <a:lnTo>
                    <a:pt x="83" y="50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Freeform 29"/>
            <p:cNvSpPr>
              <a:spLocks/>
            </p:cNvSpPr>
            <p:nvPr/>
          </p:nvSpPr>
          <p:spPr bwMode="auto">
            <a:xfrm>
              <a:off x="2101" y="3478"/>
              <a:ext cx="141" cy="494"/>
            </a:xfrm>
            <a:custGeom>
              <a:avLst/>
              <a:gdLst>
                <a:gd name="T0" fmla="*/ 74 w 141"/>
                <a:gd name="T1" fmla="*/ 493 h 494"/>
                <a:gd name="T2" fmla="*/ 0 w 141"/>
                <a:gd name="T3" fmla="*/ 133 h 494"/>
                <a:gd name="T4" fmla="*/ 140 w 141"/>
                <a:gd name="T5" fmla="*/ 0 h 494"/>
                <a:gd name="T6" fmla="*/ 140 w 141"/>
                <a:gd name="T7" fmla="*/ 440 h 494"/>
                <a:gd name="T8" fmla="*/ 74 w 141"/>
                <a:gd name="T9" fmla="*/ 493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4"/>
                <a:gd name="T17" fmla="*/ 141 w 14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4">
                  <a:moveTo>
                    <a:pt x="74" y="493"/>
                  </a:moveTo>
                  <a:lnTo>
                    <a:pt x="0" y="133"/>
                  </a:lnTo>
                  <a:lnTo>
                    <a:pt x="140" y="0"/>
                  </a:lnTo>
                  <a:lnTo>
                    <a:pt x="140" y="440"/>
                  </a:lnTo>
                  <a:lnTo>
                    <a:pt x="74" y="4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Freeform 30"/>
            <p:cNvSpPr>
              <a:spLocks/>
            </p:cNvSpPr>
            <p:nvPr/>
          </p:nvSpPr>
          <p:spPr bwMode="auto">
            <a:xfrm>
              <a:off x="2099" y="3478"/>
              <a:ext cx="154" cy="507"/>
            </a:xfrm>
            <a:custGeom>
              <a:avLst/>
              <a:gdLst>
                <a:gd name="T0" fmla="*/ 83 w 154"/>
                <a:gd name="T1" fmla="*/ 506 h 507"/>
                <a:gd name="T2" fmla="*/ 0 w 154"/>
                <a:gd name="T3" fmla="*/ 138 h 507"/>
                <a:gd name="T4" fmla="*/ 153 w 154"/>
                <a:gd name="T5" fmla="*/ 0 h 507"/>
                <a:gd name="T6" fmla="*/ 153 w 154"/>
                <a:gd name="T7" fmla="*/ 451 h 507"/>
                <a:gd name="T8" fmla="*/ 83 w 154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7"/>
                <a:gd name="T17" fmla="*/ 154 w 154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7">
                  <a:moveTo>
                    <a:pt x="83" y="506"/>
                  </a:moveTo>
                  <a:lnTo>
                    <a:pt x="0" y="138"/>
                  </a:lnTo>
                  <a:lnTo>
                    <a:pt x="153" y="0"/>
                  </a:lnTo>
                  <a:lnTo>
                    <a:pt x="153" y="451"/>
                  </a:lnTo>
                  <a:lnTo>
                    <a:pt x="83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Freeform 31"/>
            <p:cNvSpPr>
              <a:spLocks/>
            </p:cNvSpPr>
            <p:nvPr/>
          </p:nvSpPr>
          <p:spPr bwMode="auto">
            <a:xfrm>
              <a:off x="2101" y="2918"/>
              <a:ext cx="141" cy="491"/>
            </a:xfrm>
            <a:custGeom>
              <a:avLst/>
              <a:gdLst>
                <a:gd name="T0" fmla="*/ 74 w 141"/>
                <a:gd name="T1" fmla="*/ 490 h 491"/>
                <a:gd name="T2" fmla="*/ 0 w 141"/>
                <a:gd name="T3" fmla="*/ 131 h 491"/>
                <a:gd name="T4" fmla="*/ 140 w 141"/>
                <a:gd name="T5" fmla="*/ 0 h 491"/>
                <a:gd name="T6" fmla="*/ 140 w 141"/>
                <a:gd name="T7" fmla="*/ 437 h 491"/>
                <a:gd name="T8" fmla="*/ 74 w 141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1"/>
                <a:gd name="T17" fmla="*/ 141 w 141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1">
                  <a:moveTo>
                    <a:pt x="74" y="490"/>
                  </a:moveTo>
                  <a:lnTo>
                    <a:pt x="0" y="131"/>
                  </a:lnTo>
                  <a:lnTo>
                    <a:pt x="140" y="0"/>
                  </a:lnTo>
                  <a:lnTo>
                    <a:pt x="140" y="437"/>
                  </a:lnTo>
                  <a:lnTo>
                    <a:pt x="74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Freeform 32"/>
            <p:cNvSpPr>
              <a:spLocks/>
            </p:cNvSpPr>
            <p:nvPr/>
          </p:nvSpPr>
          <p:spPr bwMode="auto">
            <a:xfrm>
              <a:off x="2099" y="2918"/>
              <a:ext cx="154" cy="503"/>
            </a:xfrm>
            <a:custGeom>
              <a:avLst/>
              <a:gdLst>
                <a:gd name="T0" fmla="*/ 83 w 154"/>
                <a:gd name="T1" fmla="*/ 502 h 503"/>
                <a:gd name="T2" fmla="*/ 0 w 154"/>
                <a:gd name="T3" fmla="*/ 134 h 503"/>
                <a:gd name="T4" fmla="*/ 153 w 154"/>
                <a:gd name="T5" fmla="*/ 0 h 503"/>
                <a:gd name="T6" fmla="*/ 153 w 154"/>
                <a:gd name="T7" fmla="*/ 447 h 503"/>
                <a:gd name="T8" fmla="*/ 83 w 154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3"/>
                <a:gd name="T17" fmla="*/ 154 w 154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3">
                  <a:moveTo>
                    <a:pt x="83" y="502"/>
                  </a:moveTo>
                  <a:lnTo>
                    <a:pt x="0" y="134"/>
                  </a:lnTo>
                  <a:lnTo>
                    <a:pt x="153" y="0"/>
                  </a:lnTo>
                  <a:lnTo>
                    <a:pt x="153" y="447"/>
                  </a:lnTo>
                  <a:lnTo>
                    <a:pt x="83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Freeform 33"/>
            <p:cNvSpPr>
              <a:spLocks/>
            </p:cNvSpPr>
            <p:nvPr/>
          </p:nvSpPr>
          <p:spPr bwMode="auto">
            <a:xfrm>
              <a:off x="2101" y="2296"/>
              <a:ext cx="141" cy="490"/>
            </a:xfrm>
            <a:custGeom>
              <a:avLst/>
              <a:gdLst>
                <a:gd name="T0" fmla="*/ 74 w 141"/>
                <a:gd name="T1" fmla="*/ 489 h 490"/>
                <a:gd name="T2" fmla="*/ 0 w 141"/>
                <a:gd name="T3" fmla="*/ 132 h 490"/>
                <a:gd name="T4" fmla="*/ 140 w 141"/>
                <a:gd name="T5" fmla="*/ 0 h 490"/>
                <a:gd name="T6" fmla="*/ 140 w 141"/>
                <a:gd name="T7" fmla="*/ 436 h 490"/>
                <a:gd name="T8" fmla="*/ 74 w 141"/>
                <a:gd name="T9" fmla="*/ 48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0"/>
                <a:gd name="T17" fmla="*/ 141 w 141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0">
                  <a:moveTo>
                    <a:pt x="74" y="489"/>
                  </a:moveTo>
                  <a:lnTo>
                    <a:pt x="0" y="132"/>
                  </a:lnTo>
                  <a:lnTo>
                    <a:pt x="140" y="0"/>
                  </a:lnTo>
                  <a:lnTo>
                    <a:pt x="140" y="436"/>
                  </a:lnTo>
                  <a:lnTo>
                    <a:pt x="74" y="4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Freeform 34"/>
            <p:cNvSpPr>
              <a:spLocks/>
            </p:cNvSpPr>
            <p:nvPr/>
          </p:nvSpPr>
          <p:spPr bwMode="auto">
            <a:xfrm>
              <a:off x="2099" y="2296"/>
              <a:ext cx="154" cy="503"/>
            </a:xfrm>
            <a:custGeom>
              <a:avLst/>
              <a:gdLst>
                <a:gd name="T0" fmla="*/ 83 w 154"/>
                <a:gd name="T1" fmla="*/ 502 h 503"/>
                <a:gd name="T2" fmla="*/ 0 w 154"/>
                <a:gd name="T3" fmla="*/ 135 h 503"/>
                <a:gd name="T4" fmla="*/ 153 w 154"/>
                <a:gd name="T5" fmla="*/ 0 h 503"/>
                <a:gd name="T6" fmla="*/ 153 w 154"/>
                <a:gd name="T7" fmla="*/ 448 h 503"/>
                <a:gd name="T8" fmla="*/ 83 w 154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3"/>
                <a:gd name="T17" fmla="*/ 154 w 154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3">
                  <a:moveTo>
                    <a:pt x="83" y="502"/>
                  </a:moveTo>
                  <a:lnTo>
                    <a:pt x="0" y="135"/>
                  </a:lnTo>
                  <a:lnTo>
                    <a:pt x="153" y="0"/>
                  </a:lnTo>
                  <a:lnTo>
                    <a:pt x="153" y="448"/>
                  </a:lnTo>
                  <a:lnTo>
                    <a:pt x="83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Freeform 35"/>
            <p:cNvSpPr>
              <a:spLocks/>
            </p:cNvSpPr>
            <p:nvPr/>
          </p:nvSpPr>
          <p:spPr bwMode="auto">
            <a:xfrm>
              <a:off x="2210" y="3478"/>
              <a:ext cx="519" cy="86"/>
            </a:xfrm>
            <a:custGeom>
              <a:avLst/>
              <a:gdLst>
                <a:gd name="T0" fmla="*/ 0 w 519"/>
                <a:gd name="T1" fmla="*/ 53 h 86"/>
                <a:gd name="T2" fmla="*/ 65 w 519"/>
                <a:gd name="T3" fmla="*/ 0 h 86"/>
                <a:gd name="T4" fmla="*/ 518 w 519"/>
                <a:gd name="T5" fmla="*/ 0 h 86"/>
                <a:gd name="T6" fmla="*/ 410 w 519"/>
                <a:gd name="T7" fmla="*/ 85 h 86"/>
                <a:gd name="T8" fmla="*/ 0 w 519"/>
                <a:gd name="T9" fmla="*/ 5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6"/>
                <a:gd name="T17" fmla="*/ 519 w 519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6">
                  <a:moveTo>
                    <a:pt x="0" y="53"/>
                  </a:moveTo>
                  <a:lnTo>
                    <a:pt x="65" y="0"/>
                  </a:lnTo>
                  <a:lnTo>
                    <a:pt x="518" y="0"/>
                  </a:lnTo>
                  <a:lnTo>
                    <a:pt x="410" y="85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Freeform 36"/>
            <p:cNvSpPr>
              <a:spLocks/>
            </p:cNvSpPr>
            <p:nvPr/>
          </p:nvSpPr>
          <p:spPr bwMode="auto">
            <a:xfrm>
              <a:off x="2208" y="3478"/>
              <a:ext cx="532" cy="99"/>
            </a:xfrm>
            <a:custGeom>
              <a:avLst/>
              <a:gdLst>
                <a:gd name="T0" fmla="*/ 0 w 532"/>
                <a:gd name="T1" fmla="*/ 62 h 99"/>
                <a:gd name="T2" fmla="*/ 68 w 532"/>
                <a:gd name="T3" fmla="*/ 0 h 99"/>
                <a:gd name="T4" fmla="*/ 531 w 532"/>
                <a:gd name="T5" fmla="*/ 0 h 99"/>
                <a:gd name="T6" fmla="*/ 421 w 532"/>
                <a:gd name="T7" fmla="*/ 98 h 99"/>
                <a:gd name="T8" fmla="*/ 0 w 532"/>
                <a:gd name="T9" fmla="*/ 62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99"/>
                <a:gd name="T17" fmla="*/ 532 w 532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99">
                  <a:moveTo>
                    <a:pt x="0" y="62"/>
                  </a:moveTo>
                  <a:lnTo>
                    <a:pt x="68" y="0"/>
                  </a:lnTo>
                  <a:lnTo>
                    <a:pt x="531" y="0"/>
                  </a:lnTo>
                  <a:lnTo>
                    <a:pt x="421" y="98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Freeform 37"/>
            <p:cNvSpPr>
              <a:spLocks/>
            </p:cNvSpPr>
            <p:nvPr/>
          </p:nvSpPr>
          <p:spPr bwMode="auto">
            <a:xfrm>
              <a:off x="2587" y="3478"/>
              <a:ext cx="142" cy="494"/>
            </a:xfrm>
            <a:custGeom>
              <a:avLst/>
              <a:gdLst>
                <a:gd name="T0" fmla="*/ 77 w 142"/>
                <a:gd name="T1" fmla="*/ 493 h 494"/>
                <a:gd name="T2" fmla="*/ 0 w 142"/>
                <a:gd name="T3" fmla="*/ 133 h 494"/>
                <a:gd name="T4" fmla="*/ 141 w 142"/>
                <a:gd name="T5" fmla="*/ 0 h 494"/>
                <a:gd name="T6" fmla="*/ 141 w 142"/>
                <a:gd name="T7" fmla="*/ 440 h 494"/>
                <a:gd name="T8" fmla="*/ 77 w 142"/>
                <a:gd name="T9" fmla="*/ 493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4"/>
                <a:gd name="T17" fmla="*/ 142 w 142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4">
                  <a:moveTo>
                    <a:pt x="77" y="493"/>
                  </a:moveTo>
                  <a:lnTo>
                    <a:pt x="0" y="133"/>
                  </a:lnTo>
                  <a:lnTo>
                    <a:pt x="141" y="0"/>
                  </a:lnTo>
                  <a:lnTo>
                    <a:pt x="141" y="440"/>
                  </a:lnTo>
                  <a:lnTo>
                    <a:pt x="77" y="4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Freeform 38"/>
            <p:cNvSpPr>
              <a:spLocks/>
            </p:cNvSpPr>
            <p:nvPr/>
          </p:nvSpPr>
          <p:spPr bwMode="auto">
            <a:xfrm>
              <a:off x="2586" y="3478"/>
              <a:ext cx="154" cy="507"/>
            </a:xfrm>
            <a:custGeom>
              <a:avLst/>
              <a:gdLst>
                <a:gd name="T0" fmla="*/ 83 w 154"/>
                <a:gd name="T1" fmla="*/ 506 h 507"/>
                <a:gd name="T2" fmla="*/ 0 w 154"/>
                <a:gd name="T3" fmla="*/ 138 h 507"/>
                <a:gd name="T4" fmla="*/ 153 w 154"/>
                <a:gd name="T5" fmla="*/ 0 h 507"/>
                <a:gd name="T6" fmla="*/ 153 w 154"/>
                <a:gd name="T7" fmla="*/ 451 h 507"/>
                <a:gd name="T8" fmla="*/ 83 w 154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7"/>
                <a:gd name="T17" fmla="*/ 154 w 154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7">
                  <a:moveTo>
                    <a:pt x="83" y="506"/>
                  </a:moveTo>
                  <a:lnTo>
                    <a:pt x="0" y="138"/>
                  </a:lnTo>
                  <a:lnTo>
                    <a:pt x="153" y="0"/>
                  </a:lnTo>
                  <a:lnTo>
                    <a:pt x="153" y="451"/>
                  </a:lnTo>
                  <a:lnTo>
                    <a:pt x="83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Freeform 39"/>
            <p:cNvSpPr>
              <a:spLocks/>
            </p:cNvSpPr>
            <p:nvPr/>
          </p:nvSpPr>
          <p:spPr bwMode="auto">
            <a:xfrm>
              <a:off x="2210" y="2918"/>
              <a:ext cx="519" cy="84"/>
            </a:xfrm>
            <a:custGeom>
              <a:avLst/>
              <a:gdLst>
                <a:gd name="T0" fmla="*/ 0 w 519"/>
                <a:gd name="T1" fmla="*/ 53 h 84"/>
                <a:gd name="T2" fmla="*/ 65 w 519"/>
                <a:gd name="T3" fmla="*/ 0 h 84"/>
                <a:gd name="T4" fmla="*/ 518 w 519"/>
                <a:gd name="T5" fmla="*/ 0 h 84"/>
                <a:gd name="T6" fmla="*/ 410 w 519"/>
                <a:gd name="T7" fmla="*/ 83 h 84"/>
                <a:gd name="T8" fmla="*/ 0 w 519"/>
                <a:gd name="T9" fmla="*/ 5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4"/>
                <a:gd name="T17" fmla="*/ 519 w 51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4">
                  <a:moveTo>
                    <a:pt x="0" y="53"/>
                  </a:moveTo>
                  <a:lnTo>
                    <a:pt x="65" y="0"/>
                  </a:lnTo>
                  <a:lnTo>
                    <a:pt x="518" y="0"/>
                  </a:lnTo>
                  <a:lnTo>
                    <a:pt x="410" y="83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Freeform 40"/>
            <p:cNvSpPr>
              <a:spLocks/>
            </p:cNvSpPr>
            <p:nvPr/>
          </p:nvSpPr>
          <p:spPr bwMode="auto">
            <a:xfrm>
              <a:off x="2208" y="2918"/>
              <a:ext cx="532" cy="96"/>
            </a:xfrm>
            <a:custGeom>
              <a:avLst/>
              <a:gdLst>
                <a:gd name="T0" fmla="*/ 0 w 532"/>
                <a:gd name="T1" fmla="*/ 60 h 96"/>
                <a:gd name="T2" fmla="*/ 68 w 532"/>
                <a:gd name="T3" fmla="*/ 0 h 96"/>
                <a:gd name="T4" fmla="*/ 531 w 532"/>
                <a:gd name="T5" fmla="*/ 0 h 96"/>
                <a:gd name="T6" fmla="*/ 421 w 532"/>
                <a:gd name="T7" fmla="*/ 95 h 96"/>
                <a:gd name="T8" fmla="*/ 0 w 532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96"/>
                <a:gd name="T17" fmla="*/ 532 w 5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96">
                  <a:moveTo>
                    <a:pt x="0" y="60"/>
                  </a:moveTo>
                  <a:lnTo>
                    <a:pt x="68" y="0"/>
                  </a:lnTo>
                  <a:lnTo>
                    <a:pt x="531" y="0"/>
                  </a:lnTo>
                  <a:lnTo>
                    <a:pt x="421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Freeform 41"/>
            <p:cNvSpPr>
              <a:spLocks/>
            </p:cNvSpPr>
            <p:nvPr/>
          </p:nvSpPr>
          <p:spPr bwMode="auto">
            <a:xfrm>
              <a:off x="2587" y="2918"/>
              <a:ext cx="142" cy="491"/>
            </a:xfrm>
            <a:custGeom>
              <a:avLst/>
              <a:gdLst>
                <a:gd name="T0" fmla="*/ 77 w 142"/>
                <a:gd name="T1" fmla="*/ 490 h 491"/>
                <a:gd name="T2" fmla="*/ 0 w 142"/>
                <a:gd name="T3" fmla="*/ 131 h 491"/>
                <a:gd name="T4" fmla="*/ 141 w 142"/>
                <a:gd name="T5" fmla="*/ 0 h 491"/>
                <a:gd name="T6" fmla="*/ 141 w 142"/>
                <a:gd name="T7" fmla="*/ 437 h 491"/>
                <a:gd name="T8" fmla="*/ 77 w 142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1"/>
                <a:gd name="T17" fmla="*/ 142 w 142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1">
                  <a:moveTo>
                    <a:pt x="77" y="490"/>
                  </a:moveTo>
                  <a:lnTo>
                    <a:pt x="0" y="131"/>
                  </a:lnTo>
                  <a:lnTo>
                    <a:pt x="141" y="0"/>
                  </a:lnTo>
                  <a:lnTo>
                    <a:pt x="141" y="437"/>
                  </a:lnTo>
                  <a:lnTo>
                    <a:pt x="77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Freeform 42"/>
            <p:cNvSpPr>
              <a:spLocks/>
            </p:cNvSpPr>
            <p:nvPr/>
          </p:nvSpPr>
          <p:spPr bwMode="auto">
            <a:xfrm>
              <a:off x="2586" y="2918"/>
              <a:ext cx="154" cy="503"/>
            </a:xfrm>
            <a:custGeom>
              <a:avLst/>
              <a:gdLst>
                <a:gd name="T0" fmla="*/ 83 w 154"/>
                <a:gd name="T1" fmla="*/ 502 h 503"/>
                <a:gd name="T2" fmla="*/ 0 w 154"/>
                <a:gd name="T3" fmla="*/ 134 h 503"/>
                <a:gd name="T4" fmla="*/ 153 w 154"/>
                <a:gd name="T5" fmla="*/ 0 h 503"/>
                <a:gd name="T6" fmla="*/ 153 w 154"/>
                <a:gd name="T7" fmla="*/ 447 h 503"/>
                <a:gd name="T8" fmla="*/ 83 w 154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3"/>
                <a:gd name="T17" fmla="*/ 154 w 154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3">
                  <a:moveTo>
                    <a:pt x="83" y="502"/>
                  </a:moveTo>
                  <a:lnTo>
                    <a:pt x="0" y="134"/>
                  </a:lnTo>
                  <a:lnTo>
                    <a:pt x="153" y="0"/>
                  </a:lnTo>
                  <a:lnTo>
                    <a:pt x="153" y="447"/>
                  </a:lnTo>
                  <a:lnTo>
                    <a:pt x="83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Freeform 43"/>
            <p:cNvSpPr>
              <a:spLocks/>
            </p:cNvSpPr>
            <p:nvPr/>
          </p:nvSpPr>
          <p:spPr bwMode="auto">
            <a:xfrm>
              <a:off x="2210" y="2296"/>
              <a:ext cx="519" cy="81"/>
            </a:xfrm>
            <a:custGeom>
              <a:avLst/>
              <a:gdLst>
                <a:gd name="T0" fmla="*/ 0 w 519"/>
                <a:gd name="T1" fmla="*/ 52 h 81"/>
                <a:gd name="T2" fmla="*/ 65 w 519"/>
                <a:gd name="T3" fmla="*/ 0 h 81"/>
                <a:gd name="T4" fmla="*/ 518 w 519"/>
                <a:gd name="T5" fmla="*/ 0 h 81"/>
                <a:gd name="T6" fmla="*/ 410 w 519"/>
                <a:gd name="T7" fmla="*/ 80 h 81"/>
                <a:gd name="T8" fmla="*/ 0 w 519"/>
                <a:gd name="T9" fmla="*/ 52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1"/>
                <a:gd name="T17" fmla="*/ 519 w 51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1">
                  <a:moveTo>
                    <a:pt x="0" y="52"/>
                  </a:moveTo>
                  <a:lnTo>
                    <a:pt x="65" y="0"/>
                  </a:lnTo>
                  <a:lnTo>
                    <a:pt x="518" y="0"/>
                  </a:lnTo>
                  <a:lnTo>
                    <a:pt x="410" y="80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Freeform 44"/>
            <p:cNvSpPr>
              <a:spLocks/>
            </p:cNvSpPr>
            <p:nvPr/>
          </p:nvSpPr>
          <p:spPr bwMode="auto">
            <a:xfrm>
              <a:off x="2208" y="2296"/>
              <a:ext cx="532" cy="94"/>
            </a:xfrm>
            <a:custGeom>
              <a:avLst/>
              <a:gdLst>
                <a:gd name="T0" fmla="*/ 0 w 532"/>
                <a:gd name="T1" fmla="*/ 62 h 94"/>
                <a:gd name="T2" fmla="*/ 68 w 532"/>
                <a:gd name="T3" fmla="*/ 0 h 94"/>
                <a:gd name="T4" fmla="*/ 531 w 532"/>
                <a:gd name="T5" fmla="*/ 0 h 94"/>
                <a:gd name="T6" fmla="*/ 421 w 532"/>
                <a:gd name="T7" fmla="*/ 93 h 94"/>
                <a:gd name="T8" fmla="*/ 0 w 532"/>
                <a:gd name="T9" fmla="*/ 6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94"/>
                <a:gd name="T17" fmla="*/ 532 w 532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94">
                  <a:moveTo>
                    <a:pt x="0" y="62"/>
                  </a:moveTo>
                  <a:lnTo>
                    <a:pt x="68" y="0"/>
                  </a:lnTo>
                  <a:lnTo>
                    <a:pt x="531" y="0"/>
                  </a:lnTo>
                  <a:lnTo>
                    <a:pt x="421" y="93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Freeform 45"/>
            <p:cNvSpPr>
              <a:spLocks/>
            </p:cNvSpPr>
            <p:nvPr/>
          </p:nvSpPr>
          <p:spPr bwMode="auto">
            <a:xfrm>
              <a:off x="2587" y="2296"/>
              <a:ext cx="142" cy="490"/>
            </a:xfrm>
            <a:custGeom>
              <a:avLst/>
              <a:gdLst>
                <a:gd name="T0" fmla="*/ 77 w 142"/>
                <a:gd name="T1" fmla="*/ 489 h 490"/>
                <a:gd name="T2" fmla="*/ 0 w 142"/>
                <a:gd name="T3" fmla="*/ 132 h 490"/>
                <a:gd name="T4" fmla="*/ 141 w 142"/>
                <a:gd name="T5" fmla="*/ 0 h 490"/>
                <a:gd name="T6" fmla="*/ 141 w 142"/>
                <a:gd name="T7" fmla="*/ 436 h 490"/>
                <a:gd name="T8" fmla="*/ 77 w 142"/>
                <a:gd name="T9" fmla="*/ 48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0"/>
                <a:gd name="T17" fmla="*/ 142 w 142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0">
                  <a:moveTo>
                    <a:pt x="77" y="489"/>
                  </a:moveTo>
                  <a:lnTo>
                    <a:pt x="0" y="132"/>
                  </a:lnTo>
                  <a:lnTo>
                    <a:pt x="141" y="0"/>
                  </a:lnTo>
                  <a:lnTo>
                    <a:pt x="141" y="436"/>
                  </a:lnTo>
                  <a:lnTo>
                    <a:pt x="77" y="4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Freeform 46"/>
            <p:cNvSpPr>
              <a:spLocks/>
            </p:cNvSpPr>
            <p:nvPr/>
          </p:nvSpPr>
          <p:spPr bwMode="auto">
            <a:xfrm>
              <a:off x="2586" y="2296"/>
              <a:ext cx="154" cy="503"/>
            </a:xfrm>
            <a:custGeom>
              <a:avLst/>
              <a:gdLst>
                <a:gd name="T0" fmla="*/ 83 w 154"/>
                <a:gd name="T1" fmla="*/ 502 h 503"/>
                <a:gd name="T2" fmla="*/ 0 w 154"/>
                <a:gd name="T3" fmla="*/ 135 h 503"/>
                <a:gd name="T4" fmla="*/ 153 w 154"/>
                <a:gd name="T5" fmla="*/ 0 h 503"/>
                <a:gd name="T6" fmla="*/ 153 w 154"/>
                <a:gd name="T7" fmla="*/ 448 h 503"/>
                <a:gd name="T8" fmla="*/ 83 w 154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3"/>
                <a:gd name="T17" fmla="*/ 154 w 154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3">
                  <a:moveTo>
                    <a:pt x="83" y="502"/>
                  </a:moveTo>
                  <a:lnTo>
                    <a:pt x="0" y="135"/>
                  </a:lnTo>
                  <a:lnTo>
                    <a:pt x="153" y="0"/>
                  </a:lnTo>
                  <a:lnTo>
                    <a:pt x="153" y="448"/>
                  </a:lnTo>
                  <a:lnTo>
                    <a:pt x="83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2" name="Freeform 47"/>
            <p:cNvSpPr>
              <a:spLocks/>
            </p:cNvSpPr>
            <p:nvPr/>
          </p:nvSpPr>
          <p:spPr bwMode="auto">
            <a:xfrm>
              <a:off x="2210" y="1720"/>
              <a:ext cx="519" cy="87"/>
            </a:xfrm>
            <a:custGeom>
              <a:avLst/>
              <a:gdLst>
                <a:gd name="T0" fmla="*/ 0 w 519"/>
                <a:gd name="T1" fmla="*/ 54 h 87"/>
                <a:gd name="T2" fmla="*/ 65 w 519"/>
                <a:gd name="T3" fmla="*/ 0 h 87"/>
                <a:gd name="T4" fmla="*/ 518 w 519"/>
                <a:gd name="T5" fmla="*/ 0 h 87"/>
                <a:gd name="T6" fmla="*/ 410 w 519"/>
                <a:gd name="T7" fmla="*/ 86 h 87"/>
                <a:gd name="T8" fmla="*/ 0 w 519"/>
                <a:gd name="T9" fmla="*/ 5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7"/>
                <a:gd name="T17" fmla="*/ 519 w 51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7">
                  <a:moveTo>
                    <a:pt x="0" y="54"/>
                  </a:moveTo>
                  <a:lnTo>
                    <a:pt x="65" y="0"/>
                  </a:lnTo>
                  <a:lnTo>
                    <a:pt x="518" y="0"/>
                  </a:lnTo>
                  <a:lnTo>
                    <a:pt x="410" y="86"/>
                  </a:lnTo>
                  <a:lnTo>
                    <a:pt x="0" y="5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Freeform 48"/>
            <p:cNvSpPr>
              <a:spLocks/>
            </p:cNvSpPr>
            <p:nvPr/>
          </p:nvSpPr>
          <p:spPr bwMode="auto">
            <a:xfrm>
              <a:off x="2208" y="1720"/>
              <a:ext cx="532" cy="100"/>
            </a:xfrm>
            <a:custGeom>
              <a:avLst/>
              <a:gdLst>
                <a:gd name="T0" fmla="*/ 0 w 532"/>
                <a:gd name="T1" fmla="*/ 62 h 100"/>
                <a:gd name="T2" fmla="*/ 68 w 532"/>
                <a:gd name="T3" fmla="*/ 0 h 100"/>
                <a:gd name="T4" fmla="*/ 531 w 532"/>
                <a:gd name="T5" fmla="*/ 0 h 100"/>
                <a:gd name="T6" fmla="*/ 421 w 532"/>
                <a:gd name="T7" fmla="*/ 99 h 100"/>
                <a:gd name="T8" fmla="*/ 0 w 532"/>
                <a:gd name="T9" fmla="*/ 6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100"/>
                <a:gd name="T17" fmla="*/ 532 w 53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100">
                  <a:moveTo>
                    <a:pt x="0" y="62"/>
                  </a:moveTo>
                  <a:lnTo>
                    <a:pt x="68" y="0"/>
                  </a:lnTo>
                  <a:lnTo>
                    <a:pt x="531" y="0"/>
                  </a:lnTo>
                  <a:lnTo>
                    <a:pt x="421" y="99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Freeform 49"/>
            <p:cNvSpPr>
              <a:spLocks/>
            </p:cNvSpPr>
            <p:nvPr/>
          </p:nvSpPr>
          <p:spPr bwMode="auto">
            <a:xfrm>
              <a:off x="2587" y="1720"/>
              <a:ext cx="142" cy="495"/>
            </a:xfrm>
            <a:custGeom>
              <a:avLst/>
              <a:gdLst>
                <a:gd name="T0" fmla="*/ 77 w 142"/>
                <a:gd name="T1" fmla="*/ 494 h 495"/>
                <a:gd name="T2" fmla="*/ 0 w 142"/>
                <a:gd name="T3" fmla="*/ 133 h 495"/>
                <a:gd name="T4" fmla="*/ 141 w 142"/>
                <a:gd name="T5" fmla="*/ 0 h 495"/>
                <a:gd name="T6" fmla="*/ 141 w 142"/>
                <a:gd name="T7" fmla="*/ 441 h 495"/>
                <a:gd name="T8" fmla="*/ 77 w 142"/>
                <a:gd name="T9" fmla="*/ 494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5"/>
                <a:gd name="T17" fmla="*/ 142 w 142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5">
                  <a:moveTo>
                    <a:pt x="77" y="494"/>
                  </a:moveTo>
                  <a:lnTo>
                    <a:pt x="0" y="133"/>
                  </a:lnTo>
                  <a:lnTo>
                    <a:pt x="141" y="0"/>
                  </a:lnTo>
                  <a:lnTo>
                    <a:pt x="141" y="441"/>
                  </a:lnTo>
                  <a:lnTo>
                    <a:pt x="77" y="49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5" name="Freeform 50"/>
            <p:cNvSpPr>
              <a:spLocks/>
            </p:cNvSpPr>
            <p:nvPr/>
          </p:nvSpPr>
          <p:spPr bwMode="auto">
            <a:xfrm>
              <a:off x="2586" y="1720"/>
              <a:ext cx="154" cy="507"/>
            </a:xfrm>
            <a:custGeom>
              <a:avLst/>
              <a:gdLst>
                <a:gd name="T0" fmla="*/ 83 w 154"/>
                <a:gd name="T1" fmla="*/ 506 h 507"/>
                <a:gd name="T2" fmla="*/ 0 w 154"/>
                <a:gd name="T3" fmla="*/ 138 h 507"/>
                <a:gd name="T4" fmla="*/ 153 w 154"/>
                <a:gd name="T5" fmla="*/ 0 h 507"/>
                <a:gd name="T6" fmla="*/ 153 w 154"/>
                <a:gd name="T7" fmla="*/ 451 h 507"/>
                <a:gd name="T8" fmla="*/ 83 w 154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7"/>
                <a:gd name="T17" fmla="*/ 154 w 154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7">
                  <a:moveTo>
                    <a:pt x="83" y="506"/>
                  </a:moveTo>
                  <a:lnTo>
                    <a:pt x="0" y="138"/>
                  </a:lnTo>
                  <a:lnTo>
                    <a:pt x="153" y="0"/>
                  </a:lnTo>
                  <a:lnTo>
                    <a:pt x="153" y="451"/>
                  </a:lnTo>
                  <a:lnTo>
                    <a:pt x="83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Freeform 51"/>
            <p:cNvSpPr>
              <a:spLocks/>
            </p:cNvSpPr>
            <p:nvPr/>
          </p:nvSpPr>
          <p:spPr bwMode="auto">
            <a:xfrm>
              <a:off x="2210" y="1117"/>
              <a:ext cx="519" cy="83"/>
            </a:xfrm>
            <a:custGeom>
              <a:avLst/>
              <a:gdLst>
                <a:gd name="T0" fmla="*/ 0 w 519"/>
                <a:gd name="T1" fmla="*/ 52 h 83"/>
                <a:gd name="T2" fmla="*/ 65 w 519"/>
                <a:gd name="T3" fmla="*/ 0 h 83"/>
                <a:gd name="T4" fmla="*/ 518 w 519"/>
                <a:gd name="T5" fmla="*/ 0 h 83"/>
                <a:gd name="T6" fmla="*/ 410 w 519"/>
                <a:gd name="T7" fmla="*/ 82 h 83"/>
                <a:gd name="T8" fmla="*/ 0 w 519"/>
                <a:gd name="T9" fmla="*/ 52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3"/>
                <a:gd name="T17" fmla="*/ 519 w 5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3">
                  <a:moveTo>
                    <a:pt x="0" y="52"/>
                  </a:moveTo>
                  <a:lnTo>
                    <a:pt x="65" y="0"/>
                  </a:lnTo>
                  <a:lnTo>
                    <a:pt x="518" y="0"/>
                  </a:lnTo>
                  <a:lnTo>
                    <a:pt x="410" y="82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7" name="Freeform 52"/>
            <p:cNvSpPr>
              <a:spLocks/>
            </p:cNvSpPr>
            <p:nvPr/>
          </p:nvSpPr>
          <p:spPr bwMode="auto">
            <a:xfrm>
              <a:off x="2208" y="1117"/>
              <a:ext cx="532" cy="96"/>
            </a:xfrm>
            <a:custGeom>
              <a:avLst/>
              <a:gdLst>
                <a:gd name="T0" fmla="*/ 0 w 532"/>
                <a:gd name="T1" fmla="*/ 60 h 96"/>
                <a:gd name="T2" fmla="*/ 68 w 532"/>
                <a:gd name="T3" fmla="*/ 0 h 96"/>
                <a:gd name="T4" fmla="*/ 531 w 532"/>
                <a:gd name="T5" fmla="*/ 0 h 96"/>
                <a:gd name="T6" fmla="*/ 421 w 532"/>
                <a:gd name="T7" fmla="*/ 95 h 96"/>
                <a:gd name="T8" fmla="*/ 0 w 532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96"/>
                <a:gd name="T17" fmla="*/ 532 w 5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96">
                  <a:moveTo>
                    <a:pt x="0" y="60"/>
                  </a:moveTo>
                  <a:lnTo>
                    <a:pt x="68" y="0"/>
                  </a:lnTo>
                  <a:lnTo>
                    <a:pt x="531" y="0"/>
                  </a:lnTo>
                  <a:lnTo>
                    <a:pt x="421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8" name="Freeform 53"/>
            <p:cNvSpPr>
              <a:spLocks/>
            </p:cNvSpPr>
            <p:nvPr/>
          </p:nvSpPr>
          <p:spPr bwMode="auto">
            <a:xfrm>
              <a:off x="2587" y="1117"/>
              <a:ext cx="142" cy="491"/>
            </a:xfrm>
            <a:custGeom>
              <a:avLst/>
              <a:gdLst>
                <a:gd name="T0" fmla="*/ 77 w 142"/>
                <a:gd name="T1" fmla="*/ 490 h 491"/>
                <a:gd name="T2" fmla="*/ 0 w 142"/>
                <a:gd name="T3" fmla="*/ 131 h 491"/>
                <a:gd name="T4" fmla="*/ 141 w 142"/>
                <a:gd name="T5" fmla="*/ 0 h 491"/>
                <a:gd name="T6" fmla="*/ 141 w 142"/>
                <a:gd name="T7" fmla="*/ 437 h 491"/>
                <a:gd name="T8" fmla="*/ 77 w 142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1"/>
                <a:gd name="T17" fmla="*/ 142 w 142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1">
                  <a:moveTo>
                    <a:pt x="77" y="490"/>
                  </a:moveTo>
                  <a:lnTo>
                    <a:pt x="0" y="131"/>
                  </a:lnTo>
                  <a:lnTo>
                    <a:pt x="141" y="0"/>
                  </a:lnTo>
                  <a:lnTo>
                    <a:pt x="141" y="437"/>
                  </a:lnTo>
                  <a:lnTo>
                    <a:pt x="77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9" name="Freeform 54"/>
            <p:cNvSpPr>
              <a:spLocks/>
            </p:cNvSpPr>
            <p:nvPr/>
          </p:nvSpPr>
          <p:spPr bwMode="auto">
            <a:xfrm>
              <a:off x="2586" y="1117"/>
              <a:ext cx="154" cy="504"/>
            </a:xfrm>
            <a:custGeom>
              <a:avLst/>
              <a:gdLst>
                <a:gd name="T0" fmla="*/ 83 w 154"/>
                <a:gd name="T1" fmla="*/ 503 h 504"/>
                <a:gd name="T2" fmla="*/ 0 w 154"/>
                <a:gd name="T3" fmla="*/ 134 h 504"/>
                <a:gd name="T4" fmla="*/ 153 w 154"/>
                <a:gd name="T5" fmla="*/ 0 h 504"/>
                <a:gd name="T6" fmla="*/ 153 w 154"/>
                <a:gd name="T7" fmla="*/ 448 h 504"/>
                <a:gd name="T8" fmla="*/ 83 w 154"/>
                <a:gd name="T9" fmla="*/ 503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4"/>
                <a:gd name="T17" fmla="*/ 154 w 154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4">
                  <a:moveTo>
                    <a:pt x="83" y="503"/>
                  </a:moveTo>
                  <a:lnTo>
                    <a:pt x="0" y="134"/>
                  </a:lnTo>
                  <a:lnTo>
                    <a:pt x="153" y="0"/>
                  </a:lnTo>
                  <a:lnTo>
                    <a:pt x="153" y="448"/>
                  </a:lnTo>
                  <a:lnTo>
                    <a:pt x="83" y="5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0" name="Freeform 55"/>
            <p:cNvSpPr>
              <a:spLocks/>
            </p:cNvSpPr>
            <p:nvPr/>
          </p:nvSpPr>
          <p:spPr bwMode="auto">
            <a:xfrm>
              <a:off x="2693" y="3478"/>
              <a:ext cx="519" cy="86"/>
            </a:xfrm>
            <a:custGeom>
              <a:avLst/>
              <a:gdLst>
                <a:gd name="T0" fmla="*/ 0 w 519"/>
                <a:gd name="T1" fmla="*/ 53 h 86"/>
                <a:gd name="T2" fmla="*/ 68 w 519"/>
                <a:gd name="T3" fmla="*/ 0 h 86"/>
                <a:gd name="T4" fmla="*/ 518 w 519"/>
                <a:gd name="T5" fmla="*/ 0 h 86"/>
                <a:gd name="T6" fmla="*/ 408 w 519"/>
                <a:gd name="T7" fmla="*/ 85 h 86"/>
                <a:gd name="T8" fmla="*/ 0 w 519"/>
                <a:gd name="T9" fmla="*/ 5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6"/>
                <a:gd name="T17" fmla="*/ 519 w 519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6">
                  <a:moveTo>
                    <a:pt x="0" y="53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08" y="85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1" name="Freeform 56"/>
            <p:cNvSpPr>
              <a:spLocks/>
            </p:cNvSpPr>
            <p:nvPr/>
          </p:nvSpPr>
          <p:spPr bwMode="auto">
            <a:xfrm>
              <a:off x="2691" y="3478"/>
              <a:ext cx="531" cy="99"/>
            </a:xfrm>
            <a:custGeom>
              <a:avLst/>
              <a:gdLst>
                <a:gd name="T0" fmla="*/ 0 w 531"/>
                <a:gd name="T1" fmla="*/ 62 h 99"/>
                <a:gd name="T2" fmla="*/ 70 w 531"/>
                <a:gd name="T3" fmla="*/ 0 h 99"/>
                <a:gd name="T4" fmla="*/ 530 w 531"/>
                <a:gd name="T5" fmla="*/ 0 h 99"/>
                <a:gd name="T6" fmla="*/ 418 w 531"/>
                <a:gd name="T7" fmla="*/ 98 h 99"/>
                <a:gd name="T8" fmla="*/ 0 w 531"/>
                <a:gd name="T9" fmla="*/ 62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9"/>
                <a:gd name="T17" fmla="*/ 531 w 531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9">
                  <a:moveTo>
                    <a:pt x="0" y="62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18" y="98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2" name="Freeform 57"/>
            <p:cNvSpPr>
              <a:spLocks/>
            </p:cNvSpPr>
            <p:nvPr/>
          </p:nvSpPr>
          <p:spPr bwMode="auto">
            <a:xfrm>
              <a:off x="3070" y="3478"/>
              <a:ext cx="142" cy="494"/>
            </a:xfrm>
            <a:custGeom>
              <a:avLst/>
              <a:gdLst>
                <a:gd name="T0" fmla="*/ 77 w 142"/>
                <a:gd name="T1" fmla="*/ 493 h 494"/>
                <a:gd name="T2" fmla="*/ 0 w 142"/>
                <a:gd name="T3" fmla="*/ 133 h 494"/>
                <a:gd name="T4" fmla="*/ 141 w 142"/>
                <a:gd name="T5" fmla="*/ 0 h 494"/>
                <a:gd name="T6" fmla="*/ 141 w 142"/>
                <a:gd name="T7" fmla="*/ 440 h 494"/>
                <a:gd name="T8" fmla="*/ 77 w 142"/>
                <a:gd name="T9" fmla="*/ 493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4"/>
                <a:gd name="T17" fmla="*/ 142 w 142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4">
                  <a:moveTo>
                    <a:pt x="77" y="493"/>
                  </a:moveTo>
                  <a:lnTo>
                    <a:pt x="0" y="133"/>
                  </a:lnTo>
                  <a:lnTo>
                    <a:pt x="141" y="0"/>
                  </a:lnTo>
                  <a:lnTo>
                    <a:pt x="141" y="440"/>
                  </a:lnTo>
                  <a:lnTo>
                    <a:pt x="77" y="4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3" name="Freeform 58"/>
            <p:cNvSpPr>
              <a:spLocks/>
            </p:cNvSpPr>
            <p:nvPr/>
          </p:nvSpPr>
          <p:spPr bwMode="auto">
            <a:xfrm>
              <a:off x="3068" y="3478"/>
              <a:ext cx="154" cy="507"/>
            </a:xfrm>
            <a:custGeom>
              <a:avLst/>
              <a:gdLst>
                <a:gd name="T0" fmla="*/ 83 w 154"/>
                <a:gd name="T1" fmla="*/ 506 h 507"/>
                <a:gd name="T2" fmla="*/ 0 w 154"/>
                <a:gd name="T3" fmla="*/ 138 h 507"/>
                <a:gd name="T4" fmla="*/ 153 w 154"/>
                <a:gd name="T5" fmla="*/ 0 h 507"/>
                <a:gd name="T6" fmla="*/ 153 w 154"/>
                <a:gd name="T7" fmla="*/ 451 h 507"/>
                <a:gd name="T8" fmla="*/ 83 w 154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7"/>
                <a:gd name="T17" fmla="*/ 154 w 154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7">
                  <a:moveTo>
                    <a:pt x="83" y="506"/>
                  </a:moveTo>
                  <a:lnTo>
                    <a:pt x="0" y="138"/>
                  </a:lnTo>
                  <a:lnTo>
                    <a:pt x="153" y="0"/>
                  </a:lnTo>
                  <a:lnTo>
                    <a:pt x="153" y="451"/>
                  </a:lnTo>
                  <a:lnTo>
                    <a:pt x="83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4" name="Freeform 59"/>
            <p:cNvSpPr>
              <a:spLocks/>
            </p:cNvSpPr>
            <p:nvPr/>
          </p:nvSpPr>
          <p:spPr bwMode="auto">
            <a:xfrm>
              <a:off x="2693" y="2918"/>
              <a:ext cx="519" cy="84"/>
            </a:xfrm>
            <a:custGeom>
              <a:avLst/>
              <a:gdLst>
                <a:gd name="T0" fmla="*/ 0 w 519"/>
                <a:gd name="T1" fmla="*/ 53 h 84"/>
                <a:gd name="T2" fmla="*/ 68 w 519"/>
                <a:gd name="T3" fmla="*/ 0 h 84"/>
                <a:gd name="T4" fmla="*/ 518 w 519"/>
                <a:gd name="T5" fmla="*/ 0 h 84"/>
                <a:gd name="T6" fmla="*/ 408 w 519"/>
                <a:gd name="T7" fmla="*/ 83 h 84"/>
                <a:gd name="T8" fmla="*/ 0 w 519"/>
                <a:gd name="T9" fmla="*/ 5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4"/>
                <a:gd name="T17" fmla="*/ 519 w 51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4">
                  <a:moveTo>
                    <a:pt x="0" y="53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08" y="83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5" name="Freeform 60"/>
            <p:cNvSpPr>
              <a:spLocks/>
            </p:cNvSpPr>
            <p:nvPr/>
          </p:nvSpPr>
          <p:spPr bwMode="auto">
            <a:xfrm>
              <a:off x="2691" y="2918"/>
              <a:ext cx="531" cy="96"/>
            </a:xfrm>
            <a:custGeom>
              <a:avLst/>
              <a:gdLst>
                <a:gd name="T0" fmla="*/ 0 w 531"/>
                <a:gd name="T1" fmla="*/ 60 h 96"/>
                <a:gd name="T2" fmla="*/ 70 w 531"/>
                <a:gd name="T3" fmla="*/ 0 h 96"/>
                <a:gd name="T4" fmla="*/ 530 w 531"/>
                <a:gd name="T5" fmla="*/ 0 h 96"/>
                <a:gd name="T6" fmla="*/ 418 w 531"/>
                <a:gd name="T7" fmla="*/ 95 h 96"/>
                <a:gd name="T8" fmla="*/ 0 w 531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6"/>
                <a:gd name="T17" fmla="*/ 531 w 53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6">
                  <a:moveTo>
                    <a:pt x="0" y="60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18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6" name="Freeform 61"/>
            <p:cNvSpPr>
              <a:spLocks/>
            </p:cNvSpPr>
            <p:nvPr/>
          </p:nvSpPr>
          <p:spPr bwMode="auto">
            <a:xfrm>
              <a:off x="3070" y="2918"/>
              <a:ext cx="142" cy="491"/>
            </a:xfrm>
            <a:custGeom>
              <a:avLst/>
              <a:gdLst>
                <a:gd name="T0" fmla="*/ 77 w 142"/>
                <a:gd name="T1" fmla="*/ 490 h 491"/>
                <a:gd name="T2" fmla="*/ 0 w 142"/>
                <a:gd name="T3" fmla="*/ 131 h 491"/>
                <a:gd name="T4" fmla="*/ 141 w 142"/>
                <a:gd name="T5" fmla="*/ 0 h 491"/>
                <a:gd name="T6" fmla="*/ 141 w 142"/>
                <a:gd name="T7" fmla="*/ 437 h 491"/>
                <a:gd name="T8" fmla="*/ 77 w 142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1"/>
                <a:gd name="T17" fmla="*/ 142 w 142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1">
                  <a:moveTo>
                    <a:pt x="77" y="490"/>
                  </a:moveTo>
                  <a:lnTo>
                    <a:pt x="0" y="131"/>
                  </a:lnTo>
                  <a:lnTo>
                    <a:pt x="141" y="0"/>
                  </a:lnTo>
                  <a:lnTo>
                    <a:pt x="141" y="437"/>
                  </a:lnTo>
                  <a:lnTo>
                    <a:pt x="77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7" name="Freeform 62"/>
            <p:cNvSpPr>
              <a:spLocks/>
            </p:cNvSpPr>
            <p:nvPr/>
          </p:nvSpPr>
          <p:spPr bwMode="auto">
            <a:xfrm>
              <a:off x="3068" y="2918"/>
              <a:ext cx="154" cy="503"/>
            </a:xfrm>
            <a:custGeom>
              <a:avLst/>
              <a:gdLst>
                <a:gd name="T0" fmla="*/ 83 w 154"/>
                <a:gd name="T1" fmla="*/ 502 h 503"/>
                <a:gd name="T2" fmla="*/ 0 w 154"/>
                <a:gd name="T3" fmla="*/ 134 h 503"/>
                <a:gd name="T4" fmla="*/ 153 w 154"/>
                <a:gd name="T5" fmla="*/ 0 h 503"/>
                <a:gd name="T6" fmla="*/ 153 w 154"/>
                <a:gd name="T7" fmla="*/ 447 h 503"/>
                <a:gd name="T8" fmla="*/ 83 w 154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3"/>
                <a:gd name="T17" fmla="*/ 154 w 154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3">
                  <a:moveTo>
                    <a:pt x="83" y="502"/>
                  </a:moveTo>
                  <a:lnTo>
                    <a:pt x="0" y="134"/>
                  </a:lnTo>
                  <a:lnTo>
                    <a:pt x="153" y="0"/>
                  </a:lnTo>
                  <a:lnTo>
                    <a:pt x="153" y="447"/>
                  </a:lnTo>
                  <a:lnTo>
                    <a:pt x="83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8" name="Freeform 63"/>
            <p:cNvSpPr>
              <a:spLocks/>
            </p:cNvSpPr>
            <p:nvPr/>
          </p:nvSpPr>
          <p:spPr bwMode="auto">
            <a:xfrm>
              <a:off x="2693" y="2296"/>
              <a:ext cx="519" cy="81"/>
            </a:xfrm>
            <a:custGeom>
              <a:avLst/>
              <a:gdLst>
                <a:gd name="T0" fmla="*/ 0 w 519"/>
                <a:gd name="T1" fmla="*/ 52 h 81"/>
                <a:gd name="T2" fmla="*/ 68 w 519"/>
                <a:gd name="T3" fmla="*/ 0 h 81"/>
                <a:gd name="T4" fmla="*/ 518 w 519"/>
                <a:gd name="T5" fmla="*/ 0 h 81"/>
                <a:gd name="T6" fmla="*/ 408 w 519"/>
                <a:gd name="T7" fmla="*/ 80 h 81"/>
                <a:gd name="T8" fmla="*/ 0 w 519"/>
                <a:gd name="T9" fmla="*/ 52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1"/>
                <a:gd name="T17" fmla="*/ 519 w 51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1">
                  <a:moveTo>
                    <a:pt x="0" y="52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08" y="80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9" name="Freeform 64"/>
            <p:cNvSpPr>
              <a:spLocks/>
            </p:cNvSpPr>
            <p:nvPr/>
          </p:nvSpPr>
          <p:spPr bwMode="auto">
            <a:xfrm>
              <a:off x="2691" y="2296"/>
              <a:ext cx="531" cy="94"/>
            </a:xfrm>
            <a:custGeom>
              <a:avLst/>
              <a:gdLst>
                <a:gd name="T0" fmla="*/ 0 w 531"/>
                <a:gd name="T1" fmla="*/ 62 h 94"/>
                <a:gd name="T2" fmla="*/ 70 w 531"/>
                <a:gd name="T3" fmla="*/ 0 h 94"/>
                <a:gd name="T4" fmla="*/ 530 w 531"/>
                <a:gd name="T5" fmla="*/ 0 h 94"/>
                <a:gd name="T6" fmla="*/ 418 w 531"/>
                <a:gd name="T7" fmla="*/ 93 h 94"/>
                <a:gd name="T8" fmla="*/ 0 w 531"/>
                <a:gd name="T9" fmla="*/ 6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4"/>
                <a:gd name="T17" fmla="*/ 531 w 531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4">
                  <a:moveTo>
                    <a:pt x="0" y="62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18" y="93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0" name="Freeform 65"/>
            <p:cNvSpPr>
              <a:spLocks/>
            </p:cNvSpPr>
            <p:nvPr/>
          </p:nvSpPr>
          <p:spPr bwMode="auto">
            <a:xfrm>
              <a:off x="3070" y="2296"/>
              <a:ext cx="142" cy="490"/>
            </a:xfrm>
            <a:custGeom>
              <a:avLst/>
              <a:gdLst>
                <a:gd name="T0" fmla="*/ 77 w 142"/>
                <a:gd name="T1" fmla="*/ 489 h 490"/>
                <a:gd name="T2" fmla="*/ 0 w 142"/>
                <a:gd name="T3" fmla="*/ 132 h 490"/>
                <a:gd name="T4" fmla="*/ 141 w 142"/>
                <a:gd name="T5" fmla="*/ 0 h 490"/>
                <a:gd name="T6" fmla="*/ 141 w 142"/>
                <a:gd name="T7" fmla="*/ 436 h 490"/>
                <a:gd name="T8" fmla="*/ 77 w 142"/>
                <a:gd name="T9" fmla="*/ 48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0"/>
                <a:gd name="T17" fmla="*/ 142 w 142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0">
                  <a:moveTo>
                    <a:pt x="77" y="489"/>
                  </a:moveTo>
                  <a:lnTo>
                    <a:pt x="0" y="132"/>
                  </a:lnTo>
                  <a:lnTo>
                    <a:pt x="141" y="0"/>
                  </a:lnTo>
                  <a:lnTo>
                    <a:pt x="141" y="436"/>
                  </a:lnTo>
                  <a:lnTo>
                    <a:pt x="77" y="4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1" name="Freeform 66"/>
            <p:cNvSpPr>
              <a:spLocks/>
            </p:cNvSpPr>
            <p:nvPr/>
          </p:nvSpPr>
          <p:spPr bwMode="auto">
            <a:xfrm>
              <a:off x="3068" y="2296"/>
              <a:ext cx="154" cy="503"/>
            </a:xfrm>
            <a:custGeom>
              <a:avLst/>
              <a:gdLst>
                <a:gd name="T0" fmla="*/ 83 w 154"/>
                <a:gd name="T1" fmla="*/ 502 h 503"/>
                <a:gd name="T2" fmla="*/ 0 w 154"/>
                <a:gd name="T3" fmla="*/ 135 h 503"/>
                <a:gd name="T4" fmla="*/ 153 w 154"/>
                <a:gd name="T5" fmla="*/ 0 h 503"/>
                <a:gd name="T6" fmla="*/ 153 w 154"/>
                <a:gd name="T7" fmla="*/ 448 h 503"/>
                <a:gd name="T8" fmla="*/ 83 w 154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3"/>
                <a:gd name="T17" fmla="*/ 154 w 154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3">
                  <a:moveTo>
                    <a:pt x="83" y="502"/>
                  </a:moveTo>
                  <a:lnTo>
                    <a:pt x="0" y="135"/>
                  </a:lnTo>
                  <a:lnTo>
                    <a:pt x="153" y="0"/>
                  </a:lnTo>
                  <a:lnTo>
                    <a:pt x="153" y="448"/>
                  </a:lnTo>
                  <a:lnTo>
                    <a:pt x="83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2" name="Freeform 67"/>
            <p:cNvSpPr>
              <a:spLocks/>
            </p:cNvSpPr>
            <p:nvPr/>
          </p:nvSpPr>
          <p:spPr bwMode="auto">
            <a:xfrm>
              <a:off x="2693" y="1720"/>
              <a:ext cx="519" cy="87"/>
            </a:xfrm>
            <a:custGeom>
              <a:avLst/>
              <a:gdLst>
                <a:gd name="T0" fmla="*/ 0 w 519"/>
                <a:gd name="T1" fmla="*/ 54 h 87"/>
                <a:gd name="T2" fmla="*/ 68 w 519"/>
                <a:gd name="T3" fmla="*/ 0 h 87"/>
                <a:gd name="T4" fmla="*/ 518 w 519"/>
                <a:gd name="T5" fmla="*/ 0 h 87"/>
                <a:gd name="T6" fmla="*/ 408 w 519"/>
                <a:gd name="T7" fmla="*/ 86 h 87"/>
                <a:gd name="T8" fmla="*/ 0 w 519"/>
                <a:gd name="T9" fmla="*/ 5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7"/>
                <a:gd name="T17" fmla="*/ 519 w 51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7">
                  <a:moveTo>
                    <a:pt x="0" y="54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08" y="86"/>
                  </a:lnTo>
                  <a:lnTo>
                    <a:pt x="0" y="5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3" name="Freeform 68"/>
            <p:cNvSpPr>
              <a:spLocks/>
            </p:cNvSpPr>
            <p:nvPr/>
          </p:nvSpPr>
          <p:spPr bwMode="auto">
            <a:xfrm>
              <a:off x="2691" y="1720"/>
              <a:ext cx="531" cy="100"/>
            </a:xfrm>
            <a:custGeom>
              <a:avLst/>
              <a:gdLst>
                <a:gd name="T0" fmla="*/ 0 w 531"/>
                <a:gd name="T1" fmla="*/ 62 h 100"/>
                <a:gd name="T2" fmla="*/ 70 w 531"/>
                <a:gd name="T3" fmla="*/ 0 h 100"/>
                <a:gd name="T4" fmla="*/ 530 w 531"/>
                <a:gd name="T5" fmla="*/ 0 h 100"/>
                <a:gd name="T6" fmla="*/ 418 w 531"/>
                <a:gd name="T7" fmla="*/ 99 h 100"/>
                <a:gd name="T8" fmla="*/ 0 w 531"/>
                <a:gd name="T9" fmla="*/ 6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100"/>
                <a:gd name="T17" fmla="*/ 531 w 531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100">
                  <a:moveTo>
                    <a:pt x="0" y="62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18" y="99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4" name="Freeform 69"/>
            <p:cNvSpPr>
              <a:spLocks/>
            </p:cNvSpPr>
            <p:nvPr/>
          </p:nvSpPr>
          <p:spPr bwMode="auto">
            <a:xfrm>
              <a:off x="3070" y="1720"/>
              <a:ext cx="142" cy="495"/>
            </a:xfrm>
            <a:custGeom>
              <a:avLst/>
              <a:gdLst>
                <a:gd name="T0" fmla="*/ 77 w 142"/>
                <a:gd name="T1" fmla="*/ 494 h 495"/>
                <a:gd name="T2" fmla="*/ 0 w 142"/>
                <a:gd name="T3" fmla="*/ 133 h 495"/>
                <a:gd name="T4" fmla="*/ 141 w 142"/>
                <a:gd name="T5" fmla="*/ 0 h 495"/>
                <a:gd name="T6" fmla="*/ 141 w 142"/>
                <a:gd name="T7" fmla="*/ 441 h 495"/>
                <a:gd name="T8" fmla="*/ 77 w 142"/>
                <a:gd name="T9" fmla="*/ 494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5"/>
                <a:gd name="T17" fmla="*/ 142 w 142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5">
                  <a:moveTo>
                    <a:pt x="77" y="494"/>
                  </a:moveTo>
                  <a:lnTo>
                    <a:pt x="0" y="133"/>
                  </a:lnTo>
                  <a:lnTo>
                    <a:pt x="141" y="0"/>
                  </a:lnTo>
                  <a:lnTo>
                    <a:pt x="141" y="441"/>
                  </a:lnTo>
                  <a:lnTo>
                    <a:pt x="77" y="49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5" name="Freeform 70"/>
            <p:cNvSpPr>
              <a:spLocks/>
            </p:cNvSpPr>
            <p:nvPr/>
          </p:nvSpPr>
          <p:spPr bwMode="auto">
            <a:xfrm>
              <a:off x="3068" y="1720"/>
              <a:ext cx="154" cy="507"/>
            </a:xfrm>
            <a:custGeom>
              <a:avLst/>
              <a:gdLst>
                <a:gd name="T0" fmla="*/ 83 w 154"/>
                <a:gd name="T1" fmla="*/ 506 h 507"/>
                <a:gd name="T2" fmla="*/ 0 w 154"/>
                <a:gd name="T3" fmla="*/ 138 h 507"/>
                <a:gd name="T4" fmla="*/ 153 w 154"/>
                <a:gd name="T5" fmla="*/ 0 h 507"/>
                <a:gd name="T6" fmla="*/ 153 w 154"/>
                <a:gd name="T7" fmla="*/ 451 h 507"/>
                <a:gd name="T8" fmla="*/ 83 w 154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7"/>
                <a:gd name="T17" fmla="*/ 154 w 154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7">
                  <a:moveTo>
                    <a:pt x="83" y="506"/>
                  </a:moveTo>
                  <a:lnTo>
                    <a:pt x="0" y="138"/>
                  </a:lnTo>
                  <a:lnTo>
                    <a:pt x="153" y="0"/>
                  </a:lnTo>
                  <a:lnTo>
                    <a:pt x="153" y="451"/>
                  </a:lnTo>
                  <a:lnTo>
                    <a:pt x="83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6" name="Freeform 71"/>
            <p:cNvSpPr>
              <a:spLocks/>
            </p:cNvSpPr>
            <p:nvPr/>
          </p:nvSpPr>
          <p:spPr bwMode="auto">
            <a:xfrm>
              <a:off x="2693" y="1117"/>
              <a:ext cx="519" cy="83"/>
            </a:xfrm>
            <a:custGeom>
              <a:avLst/>
              <a:gdLst>
                <a:gd name="T0" fmla="*/ 0 w 519"/>
                <a:gd name="T1" fmla="*/ 52 h 83"/>
                <a:gd name="T2" fmla="*/ 68 w 519"/>
                <a:gd name="T3" fmla="*/ 0 h 83"/>
                <a:gd name="T4" fmla="*/ 518 w 519"/>
                <a:gd name="T5" fmla="*/ 0 h 83"/>
                <a:gd name="T6" fmla="*/ 408 w 519"/>
                <a:gd name="T7" fmla="*/ 82 h 83"/>
                <a:gd name="T8" fmla="*/ 0 w 519"/>
                <a:gd name="T9" fmla="*/ 52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3"/>
                <a:gd name="T17" fmla="*/ 519 w 5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3">
                  <a:moveTo>
                    <a:pt x="0" y="52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08" y="82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7" name="Freeform 72"/>
            <p:cNvSpPr>
              <a:spLocks/>
            </p:cNvSpPr>
            <p:nvPr/>
          </p:nvSpPr>
          <p:spPr bwMode="auto">
            <a:xfrm>
              <a:off x="2691" y="1117"/>
              <a:ext cx="531" cy="96"/>
            </a:xfrm>
            <a:custGeom>
              <a:avLst/>
              <a:gdLst>
                <a:gd name="T0" fmla="*/ 0 w 531"/>
                <a:gd name="T1" fmla="*/ 60 h 96"/>
                <a:gd name="T2" fmla="*/ 70 w 531"/>
                <a:gd name="T3" fmla="*/ 0 h 96"/>
                <a:gd name="T4" fmla="*/ 530 w 531"/>
                <a:gd name="T5" fmla="*/ 0 h 96"/>
                <a:gd name="T6" fmla="*/ 418 w 531"/>
                <a:gd name="T7" fmla="*/ 95 h 96"/>
                <a:gd name="T8" fmla="*/ 0 w 531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6"/>
                <a:gd name="T17" fmla="*/ 531 w 53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6">
                  <a:moveTo>
                    <a:pt x="0" y="60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18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Freeform 73"/>
            <p:cNvSpPr>
              <a:spLocks/>
            </p:cNvSpPr>
            <p:nvPr/>
          </p:nvSpPr>
          <p:spPr bwMode="auto">
            <a:xfrm>
              <a:off x="3070" y="1117"/>
              <a:ext cx="142" cy="491"/>
            </a:xfrm>
            <a:custGeom>
              <a:avLst/>
              <a:gdLst>
                <a:gd name="T0" fmla="*/ 77 w 142"/>
                <a:gd name="T1" fmla="*/ 490 h 491"/>
                <a:gd name="T2" fmla="*/ 0 w 142"/>
                <a:gd name="T3" fmla="*/ 131 h 491"/>
                <a:gd name="T4" fmla="*/ 141 w 142"/>
                <a:gd name="T5" fmla="*/ 0 h 491"/>
                <a:gd name="T6" fmla="*/ 141 w 142"/>
                <a:gd name="T7" fmla="*/ 437 h 491"/>
                <a:gd name="T8" fmla="*/ 77 w 142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491"/>
                <a:gd name="T17" fmla="*/ 142 w 142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491">
                  <a:moveTo>
                    <a:pt x="77" y="490"/>
                  </a:moveTo>
                  <a:lnTo>
                    <a:pt x="0" y="131"/>
                  </a:lnTo>
                  <a:lnTo>
                    <a:pt x="141" y="0"/>
                  </a:lnTo>
                  <a:lnTo>
                    <a:pt x="141" y="437"/>
                  </a:lnTo>
                  <a:lnTo>
                    <a:pt x="77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Freeform 74"/>
            <p:cNvSpPr>
              <a:spLocks/>
            </p:cNvSpPr>
            <p:nvPr/>
          </p:nvSpPr>
          <p:spPr bwMode="auto">
            <a:xfrm>
              <a:off x="3068" y="1117"/>
              <a:ext cx="154" cy="504"/>
            </a:xfrm>
            <a:custGeom>
              <a:avLst/>
              <a:gdLst>
                <a:gd name="T0" fmla="*/ 83 w 154"/>
                <a:gd name="T1" fmla="*/ 503 h 504"/>
                <a:gd name="T2" fmla="*/ 0 w 154"/>
                <a:gd name="T3" fmla="*/ 134 h 504"/>
                <a:gd name="T4" fmla="*/ 153 w 154"/>
                <a:gd name="T5" fmla="*/ 0 h 504"/>
                <a:gd name="T6" fmla="*/ 153 w 154"/>
                <a:gd name="T7" fmla="*/ 448 h 504"/>
                <a:gd name="T8" fmla="*/ 83 w 154"/>
                <a:gd name="T9" fmla="*/ 503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4"/>
                <a:gd name="T17" fmla="*/ 154 w 154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4">
                  <a:moveTo>
                    <a:pt x="83" y="503"/>
                  </a:moveTo>
                  <a:lnTo>
                    <a:pt x="0" y="134"/>
                  </a:lnTo>
                  <a:lnTo>
                    <a:pt x="153" y="0"/>
                  </a:lnTo>
                  <a:lnTo>
                    <a:pt x="153" y="448"/>
                  </a:lnTo>
                  <a:lnTo>
                    <a:pt x="83" y="5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Freeform 75"/>
            <p:cNvSpPr>
              <a:spLocks/>
            </p:cNvSpPr>
            <p:nvPr/>
          </p:nvSpPr>
          <p:spPr bwMode="auto">
            <a:xfrm>
              <a:off x="3185" y="3478"/>
              <a:ext cx="519" cy="86"/>
            </a:xfrm>
            <a:custGeom>
              <a:avLst/>
              <a:gdLst>
                <a:gd name="T0" fmla="*/ 0 w 519"/>
                <a:gd name="T1" fmla="*/ 53 h 86"/>
                <a:gd name="T2" fmla="*/ 68 w 519"/>
                <a:gd name="T3" fmla="*/ 0 h 86"/>
                <a:gd name="T4" fmla="*/ 518 w 519"/>
                <a:gd name="T5" fmla="*/ 0 h 86"/>
                <a:gd name="T6" fmla="*/ 410 w 519"/>
                <a:gd name="T7" fmla="*/ 85 h 86"/>
                <a:gd name="T8" fmla="*/ 0 w 519"/>
                <a:gd name="T9" fmla="*/ 5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6"/>
                <a:gd name="T17" fmla="*/ 519 w 519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6">
                  <a:moveTo>
                    <a:pt x="0" y="53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10" y="85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1" name="Freeform 76"/>
            <p:cNvSpPr>
              <a:spLocks/>
            </p:cNvSpPr>
            <p:nvPr/>
          </p:nvSpPr>
          <p:spPr bwMode="auto">
            <a:xfrm>
              <a:off x="3183" y="3478"/>
              <a:ext cx="531" cy="99"/>
            </a:xfrm>
            <a:custGeom>
              <a:avLst/>
              <a:gdLst>
                <a:gd name="T0" fmla="*/ 0 w 531"/>
                <a:gd name="T1" fmla="*/ 62 h 99"/>
                <a:gd name="T2" fmla="*/ 70 w 531"/>
                <a:gd name="T3" fmla="*/ 0 h 99"/>
                <a:gd name="T4" fmla="*/ 530 w 531"/>
                <a:gd name="T5" fmla="*/ 0 h 99"/>
                <a:gd name="T6" fmla="*/ 420 w 531"/>
                <a:gd name="T7" fmla="*/ 98 h 99"/>
                <a:gd name="T8" fmla="*/ 0 w 531"/>
                <a:gd name="T9" fmla="*/ 62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9"/>
                <a:gd name="T17" fmla="*/ 531 w 531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9">
                  <a:moveTo>
                    <a:pt x="0" y="62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20" y="98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2" name="Freeform 77"/>
            <p:cNvSpPr>
              <a:spLocks/>
            </p:cNvSpPr>
            <p:nvPr/>
          </p:nvSpPr>
          <p:spPr bwMode="auto">
            <a:xfrm>
              <a:off x="3564" y="3478"/>
              <a:ext cx="140" cy="494"/>
            </a:xfrm>
            <a:custGeom>
              <a:avLst/>
              <a:gdLst>
                <a:gd name="T0" fmla="*/ 75 w 140"/>
                <a:gd name="T1" fmla="*/ 493 h 494"/>
                <a:gd name="T2" fmla="*/ 0 w 140"/>
                <a:gd name="T3" fmla="*/ 133 h 494"/>
                <a:gd name="T4" fmla="*/ 139 w 140"/>
                <a:gd name="T5" fmla="*/ 0 h 494"/>
                <a:gd name="T6" fmla="*/ 139 w 140"/>
                <a:gd name="T7" fmla="*/ 440 h 494"/>
                <a:gd name="T8" fmla="*/ 75 w 140"/>
                <a:gd name="T9" fmla="*/ 493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494"/>
                <a:gd name="T17" fmla="*/ 140 w 140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494">
                  <a:moveTo>
                    <a:pt x="75" y="493"/>
                  </a:moveTo>
                  <a:lnTo>
                    <a:pt x="0" y="133"/>
                  </a:lnTo>
                  <a:lnTo>
                    <a:pt x="139" y="0"/>
                  </a:lnTo>
                  <a:lnTo>
                    <a:pt x="139" y="440"/>
                  </a:lnTo>
                  <a:lnTo>
                    <a:pt x="75" y="4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3" name="Freeform 78"/>
            <p:cNvSpPr>
              <a:spLocks/>
            </p:cNvSpPr>
            <p:nvPr/>
          </p:nvSpPr>
          <p:spPr bwMode="auto">
            <a:xfrm>
              <a:off x="3562" y="3478"/>
              <a:ext cx="152" cy="507"/>
            </a:xfrm>
            <a:custGeom>
              <a:avLst/>
              <a:gdLst>
                <a:gd name="T0" fmla="*/ 80 w 152"/>
                <a:gd name="T1" fmla="*/ 506 h 507"/>
                <a:gd name="T2" fmla="*/ 0 w 152"/>
                <a:gd name="T3" fmla="*/ 138 h 507"/>
                <a:gd name="T4" fmla="*/ 151 w 152"/>
                <a:gd name="T5" fmla="*/ 0 h 507"/>
                <a:gd name="T6" fmla="*/ 151 w 152"/>
                <a:gd name="T7" fmla="*/ 451 h 507"/>
                <a:gd name="T8" fmla="*/ 80 w 152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7"/>
                <a:gd name="T17" fmla="*/ 152 w 152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7">
                  <a:moveTo>
                    <a:pt x="80" y="506"/>
                  </a:moveTo>
                  <a:lnTo>
                    <a:pt x="0" y="138"/>
                  </a:lnTo>
                  <a:lnTo>
                    <a:pt x="151" y="0"/>
                  </a:lnTo>
                  <a:lnTo>
                    <a:pt x="151" y="451"/>
                  </a:lnTo>
                  <a:lnTo>
                    <a:pt x="80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4" name="Freeform 79"/>
            <p:cNvSpPr>
              <a:spLocks/>
            </p:cNvSpPr>
            <p:nvPr/>
          </p:nvSpPr>
          <p:spPr bwMode="auto">
            <a:xfrm>
              <a:off x="3185" y="2918"/>
              <a:ext cx="519" cy="84"/>
            </a:xfrm>
            <a:custGeom>
              <a:avLst/>
              <a:gdLst>
                <a:gd name="T0" fmla="*/ 0 w 519"/>
                <a:gd name="T1" fmla="*/ 53 h 84"/>
                <a:gd name="T2" fmla="*/ 68 w 519"/>
                <a:gd name="T3" fmla="*/ 0 h 84"/>
                <a:gd name="T4" fmla="*/ 518 w 519"/>
                <a:gd name="T5" fmla="*/ 0 h 84"/>
                <a:gd name="T6" fmla="*/ 410 w 519"/>
                <a:gd name="T7" fmla="*/ 83 h 84"/>
                <a:gd name="T8" fmla="*/ 0 w 519"/>
                <a:gd name="T9" fmla="*/ 5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4"/>
                <a:gd name="T17" fmla="*/ 519 w 51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4">
                  <a:moveTo>
                    <a:pt x="0" y="53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10" y="83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5" name="Freeform 80"/>
            <p:cNvSpPr>
              <a:spLocks/>
            </p:cNvSpPr>
            <p:nvPr/>
          </p:nvSpPr>
          <p:spPr bwMode="auto">
            <a:xfrm>
              <a:off x="3183" y="2918"/>
              <a:ext cx="531" cy="96"/>
            </a:xfrm>
            <a:custGeom>
              <a:avLst/>
              <a:gdLst>
                <a:gd name="T0" fmla="*/ 0 w 531"/>
                <a:gd name="T1" fmla="*/ 60 h 96"/>
                <a:gd name="T2" fmla="*/ 70 w 531"/>
                <a:gd name="T3" fmla="*/ 0 h 96"/>
                <a:gd name="T4" fmla="*/ 530 w 531"/>
                <a:gd name="T5" fmla="*/ 0 h 96"/>
                <a:gd name="T6" fmla="*/ 420 w 531"/>
                <a:gd name="T7" fmla="*/ 95 h 96"/>
                <a:gd name="T8" fmla="*/ 0 w 531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6"/>
                <a:gd name="T17" fmla="*/ 531 w 53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6">
                  <a:moveTo>
                    <a:pt x="0" y="60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20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6" name="Freeform 81"/>
            <p:cNvSpPr>
              <a:spLocks/>
            </p:cNvSpPr>
            <p:nvPr/>
          </p:nvSpPr>
          <p:spPr bwMode="auto">
            <a:xfrm>
              <a:off x="3564" y="2918"/>
              <a:ext cx="140" cy="491"/>
            </a:xfrm>
            <a:custGeom>
              <a:avLst/>
              <a:gdLst>
                <a:gd name="T0" fmla="*/ 75 w 140"/>
                <a:gd name="T1" fmla="*/ 490 h 491"/>
                <a:gd name="T2" fmla="*/ 0 w 140"/>
                <a:gd name="T3" fmla="*/ 131 h 491"/>
                <a:gd name="T4" fmla="*/ 139 w 140"/>
                <a:gd name="T5" fmla="*/ 0 h 491"/>
                <a:gd name="T6" fmla="*/ 139 w 140"/>
                <a:gd name="T7" fmla="*/ 437 h 491"/>
                <a:gd name="T8" fmla="*/ 75 w 140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491"/>
                <a:gd name="T17" fmla="*/ 140 w 140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491">
                  <a:moveTo>
                    <a:pt x="75" y="490"/>
                  </a:moveTo>
                  <a:lnTo>
                    <a:pt x="0" y="131"/>
                  </a:lnTo>
                  <a:lnTo>
                    <a:pt x="139" y="0"/>
                  </a:lnTo>
                  <a:lnTo>
                    <a:pt x="139" y="437"/>
                  </a:lnTo>
                  <a:lnTo>
                    <a:pt x="75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7" name="Freeform 82"/>
            <p:cNvSpPr>
              <a:spLocks/>
            </p:cNvSpPr>
            <p:nvPr/>
          </p:nvSpPr>
          <p:spPr bwMode="auto">
            <a:xfrm>
              <a:off x="3562" y="2918"/>
              <a:ext cx="152" cy="503"/>
            </a:xfrm>
            <a:custGeom>
              <a:avLst/>
              <a:gdLst>
                <a:gd name="T0" fmla="*/ 80 w 152"/>
                <a:gd name="T1" fmla="*/ 502 h 503"/>
                <a:gd name="T2" fmla="*/ 0 w 152"/>
                <a:gd name="T3" fmla="*/ 134 h 503"/>
                <a:gd name="T4" fmla="*/ 151 w 152"/>
                <a:gd name="T5" fmla="*/ 0 h 503"/>
                <a:gd name="T6" fmla="*/ 151 w 152"/>
                <a:gd name="T7" fmla="*/ 447 h 503"/>
                <a:gd name="T8" fmla="*/ 80 w 152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3"/>
                <a:gd name="T17" fmla="*/ 152 w 152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3">
                  <a:moveTo>
                    <a:pt x="80" y="502"/>
                  </a:moveTo>
                  <a:lnTo>
                    <a:pt x="0" y="134"/>
                  </a:lnTo>
                  <a:lnTo>
                    <a:pt x="151" y="0"/>
                  </a:lnTo>
                  <a:lnTo>
                    <a:pt x="151" y="447"/>
                  </a:lnTo>
                  <a:lnTo>
                    <a:pt x="80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8" name="Freeform 83"/>
            <p:cNvSpPr>
              <a:spLocks/>
            </p:cNvSpPr>
            <p:nvPr/>
          </p:nvSpPr>
          <p:spPr bwMode="auto">
            <a:xfrm>
              <a:off x="3185" y="2296"/>
              <a:ext cx="519" cy="81"/>
            </a:xfrm>
            <a:custGeom>
              <a:avLst/>
              <a:gdLst>
                <a:gd name="T0" fmla="*/ 0 w 519"/>
                <a:gd name="T1" fmla="*/ 52 h 81"/>
                <a:gd name="T2" fmla="*/ 68 w 519"/>
                <a:gd name="T3" fmla="*/ 0 h 81"/>
                <a:gd name="T4" fmla="*/ 518 w 519"/>
                <a:gd name="T5" fmla="*/ 0 h 81"/>
                <a:gd name="T6" fmla="*/ 410 w 519"/>
                <a:gd name="T7" fmla="*/ 80 h 81"/>
                <a:gd name="T8" fmla="*/ 0 w 519"/>
                <a:gd name="T9" fmla="*/ 52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1"/>
                <a:gd name="T17" fmla="*/ 519 w 51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1">
                  <a:moveTo>
                    <a:pt x="0" y="52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10" y="80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9" name="Freeform 84"/>
            <p:cNvSpPr>
              <a:spLocks/>
            </p:cNvSpPr>
            <p:nvPr/>
          </p:nvSpPr>
          <p:spPr bwMode="auto">
            <a:xfrm>
              <a:off x="3183" y="2296"/>
              <a:ext cx="531" cy="94"/>
            </a:xfrm>
            <a:custGeom>
              <a:avLst/>
              <a:gdLst>
                <a:gd name="T0" fmla="*/ 0 w 531"/>
                <a:gd name="T1" fmla="*/ 62 h 94"/>
                <a:gd name="T2" fmla="*/ 70 w 531"/>
                <a:gd name="T3" fmla="*/ 0 h 94"/>
                <a:gd name="T4" fmla="*/ 530 w 531"/>
                <a:gd name="T5" fmla="*/ 0 h 94"/>
                <a:gd name="T6" fmla="*/ 420 w 531"/>
                <a:gd name="T7" fmla="*/ 93 h 94"/>
                <a:gd name="T8" fmla="*/ 0 w 531"/>
                <a:gd name="T9" fmla="*/ 6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4"/>
                <a:gd name="T17" fmla="*/ 531 w 531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4">
                  <a:moveTo>
                    <a:pt x="0" y="62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20" y="93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0" name="Freeform 85"/>
            <p:cNvSpPr>
              <a:spLocks/>
            </p:cNvSpPr>
            <p:nvPr/>
          </p:nvSpPr>
          <p:spPr bwMode="auto">
            <a:xfrm>
              <a:off x="3564" y="2296"/>
              <a:ext cx="140" cy="490"/>
            </a:xfrm>
            <a:custGeom>
              <a:avLst/>
              <a:gdLst>
                <a:gd name="T0" fmla="*/ 75 w 140"/>
                <a:gd name="T1" fmla="*/ 489 h 490"/>
                <a:gd name="T2" fmla="*/ 0 w 140"/>
                <a:gd name="T3" fmla="*/ 132 h 490"/>
                <a:gd name="T4" fmla="*/ 139 w 140"/>
                <a:gd name="T5" fmla="*/ 0 h 490"/>
                <a:gd name="T6" fmla="*/ 139 w 140"/>
                <a:gd name="T7" fmla="*/ 436 h 490"/>
                <a:gd name="T8" fmla="*/ 75 w 140"/>
                <a:gd name="T9" fmla="*/ 48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490"/>
                <a:gd name="T17" fmla="*/ 140 w 140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490">
                  <a:moveTo>
                    <a:pt x="75" y="489"/>
                  </a:moveTo>
                  <a:lnTo>
                    <a:pt x="0" y="132"/>
                  </a:lnTo>
                  <a:lnTo>
                    <a:pt x="139" y="0"/>
                  </a:lnTo>
                  <a:lnTo>
                    <a:pt x="139" y="436"/>
                  </a:lnTo>
                  <a:lnTo>
                    <a:pt x="75" y="4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1" name="Freeform 86"/>
            <p:cNvSpPr>
              <a:spLocks/>
            </p:cNvSpPr>
            <p:nvPr/>
          </p:nvSpPr>
          <p:spPr bwMode="auto">
            <a:xfrm>
              <a:off x="3562" y="2296"/>
              <a:ext cx="152" cy="503"/>
            </a:xfrm>
            <a:custGeom>
              <a:avLst/>
              <a:gdLst>
                <a:gd name="T0" fmla="*/ 80 w 152"/>
                <a:gd name="T1" fmla="*/ 502 h 503"/>
                <a:gd name="T2" fmla="*/ 0 w 152"/>
                <a:gd name="T3" fmla="*/ 135 h 503"/>
                <a:gd name="T4" fmla="*/ 151 w 152"/>
                <a:gd name="T5" fmla="*/ 0 h 503"/>
                <a:gd name="T6" fmla="*/ 151 w 152"/>
                <a:gd name="T7" fmla="*/ 448 h 503"/>
                <a:gd name="T8" fmla="*/ 80 w 152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3"/>
                <a:gd name="T17" fmla="*/ 152 w 152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3">
                  <a:moveTo>
                    <a:pt x="80" y="502"/>
                  </a:moveTo>
                  <a:lnTo>
                    <a:pt x="0" y="135"/>
                  </a:lnTo>
                  <a:lnTo>
                    <a:pt x="151" y="0"/>
                  </a:lnTo>
                  <a:lnTo>
                    <a:pt x="151" y="448"/>
                  </a:lnTo>
                  <a:lnTo>
                    <a:pt x="80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Freeform 87"/>
            <p:cNvSpPr>
              <a:spLocks/>
            </p:cNvSpPr>
            <p:nvPr/>
          </p:nvSpPr>
          <p:spPr bwMode="auto">
            <a:xfrm>
              <a:off x="3185" y="1720"/>
              <a:ext cx="519" cy="87"/>
            </a:xfrm>
            <a:custGeom>
              <a:avLst/>
              <a:gdLst>
                <a:gd name="T0" fmla="*/ 0 w 519"/>
                <a:gd name="T1" fmla="*/ 54 h 87"/>
                <a:gd name="T2" fmla="*/ 68 w 519"/>
                <a:gd name="T3" fmla="*/ 0 h 87"/>
                <a:gd name="T4" fmla="*/ 518 w 519"/>
                <a:gd name="T5" fmla="*/ 0 h 87"/>
                <a:gd name="T6" fmla="*/ 410 w 519"/>
                <a:gd name="T7" fmla="*/ 86 h 87"/>
                <a:gd name="T8" fmla="*/ 0 w 519"/>
                <a:gd name="T9" fmla="*/ 5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7"/>
                <a:gd name="T17" fmla="*/ 519 w 51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7">
                  <a:moveTo>
                    <a:pt x="0" y="54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10" y="86"/>
                  </a:lnTo>
                  <a:lnTo>
                    <a:pt x="0" y="5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Freeform 88"/>
            <p:cNvSpPr>
              <a:spLocks/>
            </p:cNvSpPr>
            <p:nvPr/>
          </p:nvSpPr>
          <p:spPr bwMode="auto">
            <a:xfrm>
              <a:off x="3183" y="1720"/>
              <a:ext cx="531" cy="100"/>
            </a:xfrm>
            <a:custGeom>
              <a:avLst/>
              <a:gdLst>
                <a:gd name="T0" fmla="*/ 0 w 531"/>
                <a:gd name="T1" fmla="*/ 62 h 100"/>
                <a:gd name="T2" fmla="*/ 70 w 531"/>
                <a:gd name="T3" fmla="*/ 0 h 100"/>
                <a:gd name="T4" fmla="*/ 530 w 531"/>
                <a:gd name="T5" fmla="*/ 0 h 100"/>
                <a:gd name="T6" fmla="*/ 420 w 531"/>
                <a:gd name="T7" fmla="*/ 99 h 100"/>
                <a:gd name="T8" fmla="*/ 0 w 531"/>
                <a:gd name="T9" fmla="*/ 6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100"/>
                <a:gd name="T17" fmla="*/ 531 w 531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100">
                  <a:moveTo>
                    <a:pt x="0" y="62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20" y="99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4" name="Freeform 89"/>
            <p:cNvSpPr>
              <a:spLocks/>
            </p:cNvSpPr>
            <p:nvPr/>
          </p:nvSpPr>
          <p:spPr bwMode="auto">
            <a:xfrm>
              <a:off x="3564" y="1720"/>
              <a:ext cx="140" cy="495"/>
            </a:xfrm>
            <a:custGeom>
              <a:avLst/>
              <a:gdLst>
                <a:gd name="T0" fmla="*/ 75 w 140"/>
                <a:gd name="T1" fmla="*/ 494 h 495"/>
                <a:gd name="T2" fmla="*/ 0 w 140"/>
                <a:gd name="T3" fmla="*/ 133 h 495"/>
                <a:gd name="T4" fmla="*/ 139 w 140"/>
                <a:gd name="T5" fmla="*/ 0 h 495"/>
                <a:gd name="T6" fmla="*/ 139 w 140"/>
                <a:gd name="T7" fmla="*/ 441 h 495"/>
                <a:gd name="T8" fmla="*/ 75 w 140"/>
                <a:gd name="T9" fmla="*/ 494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495"/>
                <a:gd name="T17" fmla="*/ 140 w 140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495">
                  <a:moveTo>
                    <a:pt x="75" y="494"/>
                  </a:moveTo>
                  <a:lnTo>
                    <a:pt x="0" y="133"/>
                  </a:lnTo>
                  <a:lnTo>
                    <a:pt x="139" y="0"/>
                  </a:lnTo>
                  <a:lnTo>
                    <a:pt x="139" y="441"/>
                  </a:lnTo>
                  <a:lnTo>
                    <a:pt x="75" y="49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5" name="Freeform 90"/>
            <p:cNvSpPr>
              <a:spLocks/>
            </p:cNvSpPr>
            <p:nvPr/>
          </p:nvSpPr>
          <p:spPr bwMode="auto">
            <a:xfrm>
              <a:off x="3562" y="1720"/>
              <a:ext cx="152" cy="507"/>
            </a:xfrm>
            <a:custGeom>
              <a:avLst/>
              <a:gdLst>
                <a:gd name="T0" fmla="*/ 80 w 152"/>
                <a:gd name="T1" fmla="*/ 506 h 507"/>
                <a:gd name="T2" fmla="*/ 0 w 152"/>
                <a:gd name="T3" fmla="*/ 138 h 507"/>
                <a:gd name="T4" fmla="*/ 151 w 152"/>
                <a:gd name="T5" fmla="*/ 0 h 507"/>
                <a:gd name="T6" fmla="*/ 151 w 152"/>
                <a:gd name="T7" fmla="*/ 451 h 507"/>
                <a:gd name="T8" fmla="*/ 80 w 152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7"/>
                <a:gd name="T17" fmla="*/ 152 w 152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7">
                  <a:moveTo>
                    <a:pt x="80" y="506"/>
                  </a:moveTo>
                  <a:lnTo>
                    <a:pt x="0" y="138"/>
                  </a:lnTo>
                  <a:lnTo>
                    <a:pt x="151" y="0"/>
                  </a:lnTo>
                  <a:lnTo>
                    <a:pt x="151" y="451"/>
                  </a:lnTo>
                  <a:lnTo>
                    <a:pt x="80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6" name="Freeform 91"/>
            <p:cNvSpPr>
              <a:spLocks/>
            </p:cNvSpPr>
            <p:nvPr/>
          </p:nvSpPr>
          <p:spPr bwMode="auto">
            <a:xfrm>
              <a:off x="3185" y="1117"/>
              <a:ext cx="519" cy="83"/>
            </a:xfrm>
            <a:custGeom>
              <a:avLst/>
              <a:gdLst>
                <a:gd name="T0" fmla="*/ 0 w 519"/>
                <a:gd name="T1" fmla="*/ 52 h 83"/>
                <a:gd name="T2" fmla="*/ 68 w 519"/>
                <a:gd name="T3" fmla="*/ 0 h 83"/>
                <a:gd name="T4" fmla="*/ 518 w 519"/>
                <a:gd name="T5" fmla="*/ 0 h 83"/>
                <a:gd name="T6" fmla="*/ 410 w 519"/>
                <a:gd name="T7" fmla="*/ 82 h 83"/>
                <a:gd name="T8" fmla="*/ 0 w 519"/>
                <a:gd name="T9" fmla="*/ 52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83"/>
                <a:gd name="T17" fmla="*/ 519 w 5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83">
                  <a:moveTo>
                    <a:pt x="0" y="52"/>
                  </a:moveTo>
                  <a:lnTo>
                    <a:pt x="68" y="0"/>
                  </a:lnTo>
                  <a:lnTo>
                    <a:pt x="518" y="0"/>
                  </a:lnTo>
                  <a:lnTo>
                    <a:pt x="410" y="82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7" name="Freeform 92"/>
            <p:cNvSpPr>
              <a:spLocks/>
            </p:cNvSpPr>
            <p:nvPr/>
          </p:nvSpPr>
          <p:spPr bwMode="auto">
            <a:xfrm>
              <a:off x="3183" y="1117"/>
              <a:ext cx="531" cy="96"/>
            </a:xfrm>
            <a:custGeom>
              <a:avLst/>
              <a:gdLst>
                <a:gd name="T0" fmla="*/ 0 w 531"/>
                <a:gd name="T1" fmla="*/ 60 h 96"/>
                <a:gd name="T2" fmla="*/ 70 w 531"/>
                <a:gd name="T3" fmla="*/ 0 h 96"/>
                <a:gd name="T4" fmla="*/ 530 w 531"/>
                <a:gd name="T5" fmla="*/ 0 h 96"/>
                <a:gd name="T6" fmla="*/ 420 w 531"/>
                <a:gd name="T7" fmla="*/ 95 h 96"/>
                <a:gd name="T8" fmla="*/ 0 w 531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6"/>
                <a:gd name="T17" fmla="*/ 531 w 53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6">
                  <a:moveTo>
                    <a:pt x="0" y="60"/>
                  </a:moveTo>
                  <a:lnTo>
                    <a:pt x="70" y="0"/>
                  </a:lnTo>
                  <a:lnTo>
                    <a:pt x="530" y="0"/>
                  </a:lnTo>
                  <a:lnTo>
                    <a:pt x="420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8" name="Freeform 93"/>
            <p:cNvSpPr>
              <a:spLocks/>
            </p:cNvSpPr>
            <p:nvPr/>
          </p:nvSpPr>
          <p:spPr bwMode="auto">
            <a:xfrm>
              <a:off x="3564" y="1117"/>
              <a:ext cx="140" cy="491"/>
            </a:xfrm>
            <a:custGeom>
              <a:avLst/>
              <a:gdLst>
                <a:gd name="T0" fmla="*/ 75 w 140"/>
                <a:gd name="T1" fmla="*/ 490 h 491"/>
                <a:gd name="T2" fmla="*/ 0 w 140"/>
                <a:gd name="T3" fmla="*/ 131 h 491"/>
                <a:gd name="T4" fmla="*/ 139 w 140"/>
                <a:gd name="T5" fmla="*/ 0 h 491"/>
                <a:gd name="T6" fmla="*/ 139 w 140"/>
                <a:gd name="T7" fmla="*/ 437 h 491"/>
                <a:gd name="T8" fmla="*/ 75 w 140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491"/>
                <a:gd name="T17" fmla="*/ 140 w 140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491">
                  <a:moveTo>
                    <a:pt x="75" y="490"/>
                  </a:moveTo>
                  <a:lnTo>
                    <a:pt x="0" y="131"/>
                  </a:lnTo>
                  <a:lnTo>
                    <a:pt x="139" y="0"/>
                  </a:lnTo>
                  <a:lnTo>
                    <a:pt x="139" y="437"/>
                  </a:lnTo>
                  <a:lnTo>
                    <a:pt x="75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9" name="Freeform 94"/>
            <p:cNvSpPr>
              <a:spLocks/>
            </p:cNvSpPr>
            <p:nvPr/>
          </p:nvSpPr>
          <p:spPr bwMode="auto">
            <a:xfrm>
              <a:off x="3562" y="1117"/>
              <a:ext cx="152" cy="504"/>
            </a:xfrm>
            <a:custGeom>
              <a:avLst/>
              <a:gdLst>
                <a:gd name="T0" fmla="*/ 80 w 152"/>
                <a:gd name="T1" fmla="*/ 503 h 504"/>
                <a:gd name="T2" fmla="*/ 0 w 152"/>
                <a:gd name="T3" fmla="*/ 134 h 504"/>
                <a:gd name="T4" fmla="*/ 151 w 152"/>
                <a:gd name="T5" fmla="*/ 0 h 504"/>
                <a:gd name="T6" fmla="*/ 151 w 152"/>
                <a:gd name="T7" fmla="*/ 448 h 504"/>
                <a:gd name="T8" fmla="*/ 80 w 152"/>
                <a:gd name="T9" fmla="*/ 503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4"/>
                <a:gd name="T17" fmla="*/ 152 w 152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4">
                  <a:moveTo>
                    <a:pt x="80" y="503"/>
                  </a:moveTo>
                  <a:lnTo>
                    <a:pt x="0" y="134"/>
                  </a:lnTo>
                  <a:lnTo>
                    <a:pt x="151" y="0"/>
                  </a:lnTo>
                  <a:lnTo>
                    <a:pt x="151" y="448"/>
                  </a:lnTo>
                  <a:lnTo>
                    <a:pt x="80" y="5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0" name="Freeform 95"/>
            <p:cNvSpPr>
              <a:spLocks/>
            </p:cNvSpPr>
            <p:nvPr/>
          </p:nvSpPr>
          <p:spPr bwMode="auto">
            <a:xfrm>
              <a:off x="3668" y="3478"/>
              <a:ext cx="520" cy="86"/>
            </a:xfrm>
            <a:custGeom>
              <a:avLst/>
              <a:gdLst>
                <a:gd name="T0" fmla="*/ 0 w 520"/>
                <a:gd name="T1" fmla="*/ 53 h 86"/>
                <a:gd name="T2" fmla="*/ 65 w 520"/>
                <a:gd name="T3" fmla="*/ 0 h 86"/>
                <a:gd name="T4" fmla="*/ 519 w 520"/>
                <a:gd name="T5" fmla="*/ 0 h 86"/>
                <a:gd name="T6" fmla="*/ 409 w 520"/>
                <a:gd name="T7" fmla="*/ 85 h 86"/>
                <a:gd name="T8" fmla="*/ 0 w 520"/>
                <a:gd name="T9" fmla="*/ 5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86"/>
                <a:gd name="T17" fmla="*/ 520 w 52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86">
                  <a:moveTo>
                    <a:pt x="0" y="53"/>
                  </a:moveTo>
                  <a:lnTo>
                    <a:pt x="65" y="0"/>
                  </a:lnTo>
                  <a:lnTo>
                    <a:pt x="519" y="0"/>
                  </a:lnTo>
                  <a:lnTo>
                    <a:pt x="409" y="85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1" name="Freeform 96"/>
            <p:cNvSpPr>
              <a:spLocks/>
            </p:cNvSpPr>
            <p:nvPr/>
          </p:nvSpPr>
          <p:spPr bwMode="auto">
            <a:xfrm>
              <a:off x="3666" y="3478"/>
              <a:ext cx="533" cy="99"/>
            </a:xfrm>
            <a:custGeom>
              <a:avLst/>
              <a:gdLst>
                <a:gd name="T0" fmla="*/ 0 w 533"/>
                <a:gd name="T1" fmla="*/ 62 h 99"/>
                <a:gd name="T2" fmla="*/ 67 w 533"/>
                <a:gd name="T3" fmla="*/ 0 h 99"/>
                <a:gd name="T4" fmla="*/ 532 w 533"/>
                <a:gd name="T5" fmla="*/ 0 h 99"/>
                <a:gd name="T6" fmla="*/ 420 w 533"/>
                <a:gd name="T7" fmla="*/ 98 h 99"/>
                <a:gd name="T8" fmla="*/ 0 w 533"/>
                <a:gd name="T9" fmla="*/ 62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"/>
                <a:gd name="T16" fmla="*/ 0 h 99"/>
                <a:gd name="T17" fmla="*/ 533 w 53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" h="99">
                  <a:moveTo>
                    <a:pt x="0" y="62"/>
                  </a:moveTo>
                  <a:lnTo>
                    <a:pt x="67" y="0"/>
                  </a:lnTo>
                  <a:lnTo>
                    <a:pt x="532" y="0"/>
                  </a:lnTo>
                  <a:lnTo>
                    <a:pt x="420" y="98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2" name="Freeform 97"/>
            <p:cNvSpPr>
              <a:spLocks/>
            </p:cNvSpPr>
            <p:nvPr/>
          </p:nvSpPr>
          <p:spPr bwMode="auto">
            <a:xfrm>
              <a:off x="4047" y="3478"/>
              <a:ext cx="141" cy="494"/>
            </a:xfrm>
            <a:custGeom>
              <a:avLst/>
              <a:gdLst>
                <a:gd name="T0" fmla="*/ 74 w 141"/>
                <a:gd name="T1" fmla="*/ 493 h 494"/>
                <a:gd name="T2" fmla="*/ 0 w 141"/>
                <a:gd name="T3" fmla="*/ 133 h 494"/>
                <a:gd name="T4" fmla="*/ 140 w 141"/>
                <a:gd name="T5" fmla="*/ 0 h 494"/>
                <a:gd name="T6" fmla="*/ 140 w 141"/>
                <a:gd name="T7" fmla="*/ 440 h 494"/>
                <a:gd name="T8" fmla="*/ 74 w 141"/>
                <a:gd name="T9" fmla="*/ 493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4"/>
                <a:gd name="T17" fmla="*/ 141 w 141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4">
                  <a:moveTo>
                    <a:pt x="74" y="493"/>
                  </a:moveTo>
                  <a:lnTo>
                    <a:pt x="0" y="133"/>
                  </a:lnTo>
                  <a:lnTo>
                    <a:pt x="140" y="0"/>
                  </a:lnTo>
                  <a:lnTo>
                    <a:pt x="140" y="440"/>
                  </a:lnTo>
                  <a:lnTo>
                    <a:pt x="74" y="4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3" name="Freeform 98"/>
            <p:cNvSpPr>
              <a:spLocks/>
            </p:cNvSpPr>
            <p:nvPr/>
          </p:nvSpPr>
          <p:spPr bwMode="auto">
            <a:xfrm>
              <a:off x="4045" y="3478"/>
              <a:ext cx="154" cy="507"/>
            </a:xfrm>
            <a:custGeom>
              <a:avLst/>
              <a:gdLst>
                <a:gd name="T0" fmla="*/ 80 w 154"/>
                <a:gd name="T1" fmla="*/ 506 h 507"/>
                <a:gd name="T2" fmla="*/ 0 w 154"/>
                <a:gd name="T3" fmla="*/ 138 h 507"/>
                <a:gd name="T4" fmla="*/ 153 w 154"/>
                <a:gd name="T5" fmla="*/ 0 h 507"/>
                <a:gd name="T6" fmla="*/ 153 w 154"/>
                <a:gd name="T7" fmla="*/ 451 h 507"/>
                <a:gd name="T8" fmla="*/ 80 w 154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7"/>
                <a:gd name="T17" fmla="*/ 154 w 154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7">
                  <a:moveTo>
                    <a:pt x="80" y="506"/>
                  </a:moveTo>
                  <a:lnTo>
                    <a:pt x="0" y="138"/>
                  </a:lnTo>
                  <a:lnTo>
                    <a:pt x="153" y="0"/>
                  </a:lnTo>
                  <a:lnTo>
                    <a:pt x="153" y="451"/>
                  </a:lnTo>
                  <a:lnTo>
                    <a:pt x="80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4" name="Freeform 99"/>
            <p:cNvSpPr>
              <a:spLocks/>
            </p:cNvSpPr>
            <p:nvPr/>
          </p:nvSpPr>
          <p:spPr bwMode="auto">
            <a:xfrm>
              <a:off x="3668" y="2918"/>
              <a:ext cx="520" cy="84"/>
            </a:xfrm>
            <a:custGeom>
              <a:avLst/>
              <a:gdLst>
                <a:gd name="T0" fmla="*/ 0 w 520"/>
                <a:gd name="T1" fmla="*/ 53 h 84"/>
                <a:gd name="T2" fmla="*/ 65 w 520"/>
                <a:gd name="T3" fmla="*/ 0 h 84"/>
                <a:gd name="T4" fmla="*/ 519 w 520"/>
                <a:gd name="T5" fmla="*/ 0 h 84"/>
                <a:gd name="T6" fmla="*/ 409 w 520"/>
                <a:gd name="T7" fmla="*/ 83 h 84"/>
                <a:gd name="T8" fmla="*/ 0 w 520"/>
                <a:gd name="T9" fmla="*/ 5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84"/>
                <a:gd name="T17" fmla="*/ 520 w 52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84">
                  <a:moveTo>
                    <a:pt x="0" y="53"/>
                  </a:moveTo>
                  <a:lnTo>
                    <a:pt x="65" y="0"/>
                  </a:lnTo>
                  <a:lnTo>
                    <a:pt x="519" y="0"/>
                  </a:lnTo>
                  <a:lnTo>
                    <a:pt x="409" y="83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5" name="Freeform 100"/>
            <p:cNvSpPr>
              <a:spLocks/>
            </p:cNvSpPr>
            <p:nvPr/>
          </p:nvSpPr>
          <p:spPr bwMode="auto">
            <a:xfrm>
              <a:off x="3666" y="2918"/>
              <a:ext cx="533" cy="96"/>
            </a:xfrm>
            <a:custGeom>
              <a:avLst/>
              <a:gdLst>
                <a:gd name="T0" fmla="*/ 0 w 533"/>
                <a:gd name="T1" fmla="*/ 60 h 96"/>
                <a:gd name="T2" fmla="*/ 67 w 533"/>
                <a:gd name="T3" fmla="*/ 0 h 96"/>
                <a:gd name="T4" fmla="*/ 532 w 533"/>
                <a:gd name="T5" fmla="*/ 0 h 96"/>
                <a:gd name="T6" fmla="*/ 420 w 533"/>
                <a:gd name="T7" fmla="*/ 95 h 96"/>
                <a:gd name="T8" fmla="*/ 0 w 533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"/>
                <a:gd name="T16" fmla="*/ 0 h 96"/>
                <a:gd name="T17" fmla="*/ 533 w 53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" h="96">
                  <a:moveTo>
                    <a:pt x="0" y="60"/>
                  </a:moveTo>
                  <a:lnTo>
                    <a:pt x="67" y="0"/>
                  </a:lnTo>
                  <a:lnTo>
                    <a:pt x="532" y="0"/>
                  </a:lnTo>
                  <a:lnTo>
                    <a:pt x="420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6" name="Freeform 101"/>
            <p:cNvSpPr>
              <a:spLocks/>
            </p:cNvSpPr>
            <p:nvPr/>
          </p:nvSpPr>
          <p:spPr bwMode="auto">
            <a:xfrm>
              <a:off x="4047" y="2918"/>
              <a:ext cx="141" cy="491"/>
            </a:xfrm>
            <a:custGeom>
              <a:avLst/>
              <a:gdLst>
                <a:gd name="T0" fmla="*/ 74 w 141"/>
                <a:gd name="T1" fmla="*/ 490 h 491"/>
                <a:gd name="T2" fmla="*/ 0 w 141"/>
                <a:gd name="T3" fmla="*/ 131 h 491"/>
                <a:gd name="T4" fmla="*/ 140 w 141"/>
                <a:gd name="T5" fmla="*/ 0 h 491"/>
                <a:gd name="T6" fmla="*/ 140 w 141"/>
                <a:gd name="T7" fmla="*/ 437 h 491"/>
                <a:gd name="T8" fmla="*/ 74 w 141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1"/>
                <a:gd name="T17" fmla="*/ 141 w 141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1">
                  <a:moveTo>
                    <a:pt x="74" y="490"/>
                  </a:moveTo>
                  <a:lnTo>
                    <a:pt x="0" y="131"/>
                  </a:lnTo>
                  <a:lnTo>
                    <a:pt x="140" y="0"/>
                  </a:lnTo>
                  <a:lnTo>
                    <a:pt x="140" y="437"/>
                  </a:lnTo>
                  <a:lnTo>
                    <a:pt x="74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7" name="Freeform 102"/>
            <p:cNvSpPr>
              <a:spLocks/>
            </p:cNvSpPr>
            <p:nvPr/>
          </p:nvSpPr>
          <p:spPr bwMode="auto">
            <a:xfrm>
              <a:off x="4045" y="2918"/>
              <a:ext cx="154" cy="503"/>
            </a:xfrm>
            <a:custGeom>
              <a:avLst/>
              <a:gdLst>
                <a:gd name="T0" fmla="*/ 80 w 154"/>
                <a:gd name="T1" fmla="*/ 502 h 503"/>
                <a:gd name="T2" fmla="*/ 0 w 154"/>
                <a:gd name="T3" fmla="*/ 134 h 503"/>
                <a:gd name="T4" fmla="*/ 153 w 154"/>
                <a:gd name="T5" fmla="*/ 0 h 503"/>
                <a:gd name="T6" fmla="*/ 153 w 154"/>
                <a:gd name="T7" fmla="*/ 447 h 503"/>
                <a:gd name="T8" fmla="*/ 80 w 154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3"/>
                <a:gd name="T17" fmla="*/ 154 w 154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3">
                  <a:moveTo>
                    <a:pt x="80" y="502"/>
                  </a:moveTo>
                  <a:lnTo>
                    <a:pt x="0" y="134"/>
                  </a:lnTo>
                  <a:lnTo>
                    <a:pt x="153" y="0"/>
                  </a:lnTo>
                  <a:lnTo>
                    <a:pt x="153" y="447"/>
                  </a:lnTo>
                  <a:lnTo>
                    <a:pt x="80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8" name="Freeform 103"/>
            <p:cNvSpPr>
              <a:spLocks/>
            </p:cNvSpPr>
            <p:nvPr/>
          </p:nvSpPr>
          <p:spPr bwMode="auto">
            <a:xfrm>
              <a:off x="3668" y="2296"/>
              <a:ext cx="520" cy="81"/>
            </a:xfrm>
            <a:custGeom>
              <a:avLst/>
              <a:gdLst>
                <a:gd name="T0" fmla="*/ 0 w 520"/>
                <a:gd name="T1" fmla="*/ 52 h 81"/>
                <a:gd name="T2" fmla="*/ 65 w 520"/>
                <a:gd name="T3" fmla="*/ 0 h 81"/>
                <a:gd name="T4" fmla="*/ 519 w 520"/>
                <a:gd name="T5" fmla="*/ 0 h 81"/>
                <a:gd name="T6" fmla="*/ 409 w 520"/>
                <a:gd name="T7" fmla="*/ 80 h 81"/>
                <a:gd name="T8" fmla="*/ 0 w 520"/>
                <a:gd name="T9" fmla="*/ 52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81"/>
                <a:gd name="T17" fmla="*/ 520 w 52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81">
                  <a:moveTo>
                    <a:pt x="0" y="52"/>
                  </a:moveTo>
                  <a:lnTo>
                    <a:pt x="65" y="0"/>
                  </a:lnTo>
                  <a:lnTo>
                    <a:pt x="519" y="0"/>
                  </a:lnTo>
                  <a:lnTo>
                    <a:pt x="409" y="80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9" name="Freeform 104"/>
            <p:cNvSpPr>
              <a:spLocks/>
            </p:cNvSpPr>
            <p:nvPr/>
          </p:nvSpPr>
          <p:spPr bwMode="auto">
            <a:xfrm>
              <a:off x="3666" y="2296"/>
              <a:ext cx="533" cy="94"/>
            </a:xfrm>
            <a:custGeom>
              <a:avLst/>
              <a:gdLst>
                <a:gd name="T0" fmla="*/ 0 w 533"/>
                <a:gd name="T1" fmla="*/ 62 h 94"/>
                <a:gd name="T2" fmla="*/ 67 w 533"/>
                <a:gd name="T3" fmla="*/ 0 h 94"/>
                <a:gd name="T4" fmla="*/ 532 w 533"/>
                <a:gd name="T5" fmla="*/ 0 h 94"/>
                <a:gd name="T6" fmla="*/ 420 w 533"/>
                <a:gd name="T7" fmla="*/ 93 h 94"/>
                <a:gd name="T8" fmla="*/ 0 w 533"/>
                <a:gd name="T9" fmla="*/ 6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"/>
                <a:gd name="T16" fmla="*/ 0 h 94"/>
                <a:gd name="T17" fmla="*/ 533 w 533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" h="94">
                  <a:moveTo>
                    <a:pt x="0" y="62"/>
                  </a:moveTo>
                  <a:lnTo>
                    <a:pt x="67" y="0"/>
                  </a:lnTo>
                  <a:lnTo>
                    <a:pt x="532" y="0"/>
                  </a:lnTo>
                  <a:lnTo>
                    <a:pt x="420" y="93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0" name="Freeform 105"/>
            <p:cNvSpPr>
              <a:spLocks/>
            </p:cNvSpPr>
            <p:nvPr/>
          </p:nvSpPr>
          <p:spPr bwMode="auto">
            <a:xfrm>
              <a:off x="4047" y="2296"/>
              <a:ext cx="141" cy="490"/>
            </a:xfrm>
            <a:custGeom>
              <a:avLst/>
              <a:gdLst>
                <a:gd name="T0" fmla="*/ 74 w 141"/>
                <a:gd name="T1" fmla="*/ 489 h 490"/>
                <a:gd name="T2" fmla="*/ 0 w 141"/>
                <a:gd name="T3" fmla="*/ 132 h 490"/>
                <a:gd name="T4" fmla="*/ 140 w 141"/>
                <a:gd name="T5" fmla="*/ 0 h 490"/>
                <a:gd name="T6" fmla="*/ 140 w 141"/>
                <a:gd name="T7" fmla="*/ 436 h 490"/>
                <a:gd name="T8" fmla="*/ 74 w 141"/>
                <a:gd name="T9" fmla="*/ 48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0"/>
                <a:gd name="T17" fmla="*/ 141 w 141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0">
                  <a:moveTo>
                    <a:pt x="74" y="489"/>
                  </a:moveTo>
                  <a:lnTo>
                    <a:pt x="0" y="132"/>
                  </a:lnTo>
                  <a:lnTo>
                    <a:pt x="140" y="0"/>
                  </a:lnTo>
                  <a:lnTo>
                    <a:pt x="140" y="436"/>
                  </a:lnTo>
                  <a:lnTo>
                    <a:pt x="74" y="4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1" name="Freeform 106"/>
            <p:cNvSpPr>
              <a:spLocks/>
            </p:cNvSpPr>
            <p:nvPr/>
          </p:nvSpPr>
          <p:spPr bwMode="auto">
            <a:xfrm>
              <a:off x="4045" y="2296"/>
              <a:ext cx="154" cy="503"/>
            </a:xfrm>
            <a:custGeom>
              <a:avLst/>
              <a:gdLst>
                <a:gd name="T0" fmla="*/ 80 w 154"/>
                <a:gd name="T1" fmla="*/ 502 h 503"/>
                <a:gd name="T2" fmla="*/ 0 w 154"/>
                <a:gd name="T3" fmla="*/ 135 h 503"/>
                <a:gd name="T4" fmla="*/ 153 w 154"/>
                <a:gd name="T5" fmla="*/ 0 h 503"/>
                <a:gd name="T6" fmla="*/ 153 w 154"/>
                <a:gd name="T7" fmla="*/ 448 h 503"/>
                <a:gd name="T8" fmla="*/ 80 w 154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3"/>
                <a:gd name="T17" fmla="*/ 154 w 154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3">
                  <a:moveTo>
                    <a:pt x="80" y="502"/>
                  </a:moveTo>
                  <a:lnTo>
                    <a:pt x="0" y="135"/>
                  </a:lnTo>
                  <a:lnTo>
                    <a:pt x="153" y="0"/>
                  </a:lnTo>
                  <a:lnTo>
                    <a:pt x="153" y="448"/>
                  </a:lnTo>
                  <a:lnTo>
                    <a:pt x="80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2" name="Freeform 107"/>
            <p:cNvSpPr>
              <a:spLocks/>
            </p:cNvSpPr>
            <p:nvPr/>
          </p:nvSpPr>
          <p:spPr bwMode="auto">
            <a:xfrm>
              <a:off x="3668" y="1720"/>
              <a:ext cx="520" cy="87"/>
            </a:xfrm>
            <a:custGeom>
              <a:avLst/>
              <a:gdLst>
                <a:gd name="T0" fmla="*/ 0 w 520"/>
                <a:gd name="T1" fmla="*/ 54 h 87"/>
                <a:gd name="T2" fmla="*/ 65 w 520"/>
                <a:gd name="T3" fmla="*/ 0 h 87"/>
                <a:gd name="T4" fmla="*/ 519 w 520"/>
                <a:gd name="T5" fmla="*/ 0 h 87"/>
                <a:gd name="T6" fmla="*/ 409 w 520"/>
                <a:gd name="T7" fmla="*/ 86 h 87"/>
                <a:gd name="T8" fmla="*/ 0 w 520"/>
                <a:gd name="T9" fmla="*/ 5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87"/>
                <a:gd name="T17" fmla="*/ 520 w 520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87">
                  <a:moveTo>
                    <a:pt x="0" y="54"/>
                  </a:moveTo>
                  <a:lnTo>
                    <a:pt x="65" y="0"/>
                  </a:lnTo>
                  <a:lnTo>
                    <a:pt x="519" y="0"/>
                  </a:lnTo>
                  <a:lnTo>
                    <a:pt x="409" y="86"/>
                  </a:lnTo>
                  <a:lnTo>
                    <a:pt x="0" y="5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3" name="Freeform 108"/>
            <p:cNvSpPr>
              <a:spLocks/>
            </p:cNvSpPr>
            <p:nvPr/>
          </p:nvSpPr>
          <p:spPr bwMode="auto">
            <a:xfrm>
              <a:off x="3666" y="1720"/>
              <a:ext cx="533" cy="100"/>
            </a:xfrm>
            <a:custGeom>
              <a:avLst/>
              <a:gdLst>
                <a:gd name="T0" fmla="*/ 0 w 533"/>
                <a:gd name="T1" fmla="*/ 62 h 100"/>
                <a:gd name="T2" fmla="*/ 67 w 533"/>
                <a:gd name="T3" fmla="*/ 0 h 100"/>
                <a:gd name="T4" fmla="*/ 532 w 533"/>
                <a:gd name="T5" fmla="*/ 0 h 100"/>
                <a:gd name="T6" fmla="*/ 420 w 533"/>
                <a:gd name="T7" fmla="*/ 99 h 100"/>
                <a:gd name="T8" fmla="*/ 0 w 533"/>
                <a:gd name="T9" fmla="*/ 6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"/>
                <a:gd name="T16" fmla="*/ 0 h 100"/>
                <a:gd name="T17" fmla="*/ 533 w 533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" h="100">
                  <a:moveTo>
                    <a:pt x="0" y="62"/>
                  </a:moveTo>
                  <a:lnTo>
                    <a:pt x="67" y="0"/>
                  </a:lnTo>
                  <a:lnTo>
                    <a:pt x="532" y="0"/>
                  </a:lnTo>
                  <a:lnTo>
                    <a:pt x="420" y="99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4" name="Freeform 109"/>
            <p:cNvSpPr>
              <a:spLocks/>
            </p:cNvSpPr>
            <p:nvPr/>
          </p:nvSpPr>
          <p:spPr bwMode="auto">
            <a:xfrm>
              <a:off x="4047" y="1720"/>
              <a:ext cx="141" cy="495"/>
            </a:xfrm>
            <a:custGeom>
              <a:avLst/>
              <a:gdLst>
                <a:gd name="T0" fmla="*/ 74 w 141"/>
                <a:gd name="T1" fmla="*/ 494 h 495"/>
                <a:gd name="T2" fmla="*/ 0 w 141"/>
                <a:gd name="T3" fmla="*/ 133 h 495"/>
                <a:gd name="T4" fmla="*/ 140 w 141"/>
                <a:gd name="T5" fmla="*/ 0 h 495"/>
                <a:gd name="T6" fmla="*/ 140 w 141"/>
                <a:gd name="T7" fmla="*/ 441 h 495"/>
                <a:gd name="T8" fmla="*/ 74 w 141"/>
                <a:gd name="T9" fmla="*/ 494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5"/>
                <a:gd name="T17" fmla="*/ 141 w 141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5">
                  <a:moveTo>
                    <a:pt x="74" y="494"/>
                  </a:moveTo>
                  <a:lnTo>
                    <a:pt x="0" y="133"/>
                  </a:lnTo>
                  <a:lnTo>
                    <a:pt x="140" y="0"/>
                  </a:lnTo>
                  <a:lnTo>
                    <a:pt x="140" y="441"/>
                  </a:lnTo>
                  <a:lnTo>
                    <a:pt x="74" y="49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5" name="Freeform 110"/>
            <p:cNvSpPr>
              <a:spLocks/>
            </p:cNvSpPr>
            <p:nvPr/>
          </p:nvSpPr>
          <p:spPr bwMode="auto">
            <a:xfrm>
              <a:off x="4045" y="1720"/>
              <a:ext cx="154" cy="507"/>
            </a:xfrm>
            <a:custGeom>
              <a:avLst/>
              <a:gdLst>
                <a:gd name="T0" fmla="*/ 80 w 154"/>
                <a:gd name="T1" fmla="*/ 506 h 507"/>
                <a:gd name="T2" fmla="*/ 0 w 154"/>
                <a:gd name="T3" fmla="*/ 138 h 507"/>
                <a:gd name="T4" fmla="*/ 153 w 154"/>
                <a:gd name="T5" fmla="*/ 0 h 507"/>
                <a:gd name="T6" fmla="*/ 153 w 154"/>
                <a:gd name="T7" fmla="*/ 451 h 507"/>
                <a:gd name="T8" fmla="*/ 80 w 154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7"/>
                <a:gd name="T17" fmla="*/ 154 w 154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7">
                  <a:moveTo>
                    <a:pt x="80" y="506"/>
                  </a:moveTo>
                  <a:lnTo>
                    <a:pt x="0" y="138"/>
                  </a:lnTo>
                  <a:lnTo>
                    <a:pt x="153" y="0"/>
                  </a:lnTo>
                  <a:lnTo>
                    <a:pt x="153" y="451"/>
                  </a:lnTo>
                  <a:lnTo>
                    <a:pt x="80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6" name="Freeform 111"/>
            <p:cNvSpPr>
              <a:spLocks/>
            </p:cNvSpPr>
            <p:nvPr/>
          </p:nvSpPr>
          <p:spPr bwMode="auto">
            <a:xfrm>
              <a:off x="3668" y="1117"/>
              <a:ext cx="520" cy="83"/>
            </a:xfrm>
            <a:custGeom>
              <a:avLst/>
              <a:gdLst>
                <a:gd name="T0" fmla="*/ 0 w 520"/>
                <a:gd name="T1" fmla="*/ 52 h 83"/>
                <a:gd name="T2" fmla="*/ 65 w 520"/>
                <a:gd name="T3" fmla="*/ 0 h 83"/>
                <a:gd name="T4" fmla="*/ 519 w 520"/>
                <a:gd name="T5" fmla="*/ 0 h 83"/>
                <a:gd name="T6" fmla="*/ 409 w 520"/>
                <a:gd name="T7" fmla="*/ 82 h 83"/>
                <a:gd name="T8" fmla="*/ 0 w 520"/>
                <a:gd name="T9" fmla="*/ 52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83"/>
                <a:gd name="T17" fmla="*/ 520 w 520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83">
                  <a:moveTo>
                    <a:pt x="0" y="52"/>
                  </a:moveTo>
                  <a:lnTo>
                    <a:pt x="65" y="0"/>
                  </a:lnTo>
                  <a:lnTo>
                    <a:pt x="519" y="0"/>
                  </a:lnTo>
                  <a:lnTo>
                    <a:pt x="409" y="82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7" name="Freeform 112"/>
            <p:cNvSpPr>
              <a:spLocks/>
            </p:cNvSpPr>
            <p:nvPr/>
          </p:nvSpPr>
          <p:spPr bwMode="auto">
            <a:xfrm>
              <a:off x="3666" y="1117"/>
              <a:ext cx="533" cy="96"/>
            </a:xfrm>
            <a:custGeom>
              <a:avLst/>
              <a:gdLst>
                <a:gd name="T0" fmla="*/ 0 w 533"/>
                <a:gd name="T1" fmla="*/ 60 h 96"/>
                <a:gd name="T2" fmla="*/ 67 w 533"/>
                <a:gd name="T3" fmla="*/ 0 h 96"/>
                <a:gd name="T4" fmla="*/ 532 w 533"/>
                <a:gd name="T5" fmla="*/ 0 h 96"/>
                <a:gd name="T6" fmla="*/ 420 w 533"/>
                <a:gd name="T7" fmla="*/ 95 h 96"/>
                <a:gd name="T8" fmla="*/ 0 w 533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"/>
                <a:gd name="T16" fmla="*/ 0 h 96"/>
                <a:gd name="T17" fmla="*/ 533 w 53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" h="96">
                  <a:moveTo>
                    <a:pt x="0" y="60"/>
                  </a:moveTo>
                  <a:lnTo>
                    <a:pt x="67" y="0"/>
                  </a:lnTo>
                  <a:lnTo>
                    <a:pt x="532" y="0"/>
                  </a:lnTo>
                  <a:lnTo>
                    <a:pt x="420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8" name="Freeform 113"/>
            <p:cNvSpPr>
              <a:spLocks/>
            </p:cNvSpPr>
            <p:nvPr/>
          </p:nvSpPr>
          <p:spPr bwMode="auto">
            <a:xfrm>
              <a:off x="4047" y="1117"/>
              <a:ext cx="141" cy="491"/>
            </a:xfrm>
            <a:custGeom>
              <a:avLst/>
              <a:gdLst>
                <a:gd name="T0" fmla="*/ 74 w 141"/>
                <a:gd name="T1" fmla="*/ 490 h 491"/>
                <a:gd name="T2" fmla="*/ 0 w 141"/>
                <a:gd name="T3" fmla="*/ 131 h 491"/>
                <a:gd name="T4" fmla="*/ 140 w 141"/>
                <a:gd name="T5" fmla="*/ 0 h 491"/>
                <a:gd name="T6" fmla="*/ 140 w 141"/>
                <a:gd name="T7" fmla="*/ 437 h 491"/>
                <a:gd name="T8" fmla="*/ 74 w 141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491"/>
                <a:gd name="T17" fmla="*/ 141 w 141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491">
                  <a:moveTo>
                    <a:pt x="74" y="490"/>
                  </a:moveTo>
                  <a:lnTo>
                    <a:pt x="0" y="131"/>
                  </a:lnTo>
                  <a:lnTo>
                    <a:pt x="140" y="0"/>
                  </a:lnTo>
                  <a:lnTo>
                    <a:pt x="140" y="437"/>
                  </a:lnTo>
                  <a:lnTo>
                    <a:pt x="74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9" name="Freeform 114"/>
            <p:cNvSpPr>
              <a:spLocks/>
            </p:cNvSpPr>
            <p:nvPr/>
          </p:nvSpPr>
          <p:spPr bwMode="auto">
            <a:xfrm>
              <a:off x="4045" y="1117"/>
              <a:ext cx="154" cy="504"/>
            </a:xfrm>
            <a:custGeom>
              <a:avLst/>
              <a:gdLst>
                <a:gd name="T0" fmla="*/ 80 w 154"/>
                <a:gd name="T1" fmla="*/ 503 h 504"/>
                <a:gd name="T2" fmla="*/ 0 w 154"/>
                <a:gd name="T3" fmla="*/ 134 h 504"/>
                <a:gd name="T4" fmla="*/ 153 w 154"/>
                <a:gd name="T5" fmla="*/ 0 h 504"/>
                <a:gd name="T6" fmla="*/ 153 w 154"/>
                <a:gd name="T7" fmla="*/ 448 h 504"/>
                <a:gd name="T8" fmla="*/ 80 w 154"/>
                <a:gd name="T9" fmla="*/ 503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04"/>
                <a:gd name="T17" fmla="*/ 154 w 154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04">
                  <a:moveTo>
                    <a:pt x="80" y="503"/>
                  </a:moveTo>
                  <a:lnTo>
                    <a:pt x="0" y="134"/>
                  </a:lnTo>
                  <a:lnTo>
                    <a:pt x="153" y="0"/>
                  </a:lnTo>
                  <a:lnTo>
                    <a:pt x="153" y="448"/>
                  </a:lnTo>
                  <a:lnTo>
                    <a:pt x="80" y="5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0" name="Freeform 115"/>
            <p:cNvSpPr>
              <a:spLocks/>
            </p:cNvSpPr>
            <p:nvPr/>
          </p:nvSpPr>
          <p:spPr bwMode="auto">
            <a:xfrm>
              <a:off x="4149" y="3478"/>
              <a:ext cx="518" cy="86"/>
            </a:xfrm>
            <a:custGeom>
              <a:avLst/>
              <a:gdLst>
                <a:gd name="T0" fmla="*/ 0 w 518"/>
                <a:gd name="T1" fmla="*/ 53 h 86"/>
                <a:gd name="T2" fmla="*/ 65 w 518"/>
                <a:gd name="T3" fmla="*/ 0 h 86"/>
                <a:gd name="T4" fmla="*/ 517 w 518"/>
                <a:gd name="T5" fmla="*/ 0 h 86"/>
                <a:gd name="T6" fmla="*/ 409 w 518"/>
                <a:gd name="T7" fmla="*/ 85 h 86"/>
                <a:gd name="T8" fmla="*/ 0 w 518"/>
                <a:gd name="T9" fmla="*/ 53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6"/>
                <a:gd name="T17" fmla="*/ 518 w 51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6">
                  <a:moveTo>
                    <a:pt x="0" y="53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5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1" name="Freeform 116"/>
            <p:cNvSpPr>
              <a:spLocks/>
            </p:cNvSpPr>
            <p:nvPr/>
          </p:nvSpPr>
          <p:spPr bwMode="auto">
            <a:xfrm>
              <a:off x="4147" y="3478"/>
              <a:ext cx="531" cy="99"/>
            </a:xfrm>
            <a:custGeom>
              <a:avLst/>
              <a:gdLst>
                <a:gd name="T0" fmla="*/ 0 w 531"/>
                <a:gd name="T1" fmla="*/ 62 h 99"/>
                <a:gd name="T2" fmla="*/ 67 w 531"/>
                <a:gd name="T3" fmla="*/ 0 h 99"/>
                <a:gd name="T4" fmla="*/ 530 w 531"/>
                <a:gd name="T5" fmla="*/ 0 h 99"/>
                <a:gd name="T6" fmla="*/ 420 w 531"/>
                <a:gd name="T7" fmla="*/ 98 h 99"/>
                <a:gd name="T8" fmla="*/ 0 w 531"/>
                <a:gd name="T9" fmla="*/ 62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9"/>
                <a:gd name="T17" fmla="*/ 531 w 531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9">
                  <a:moveTo>
                    <a:pt x="0" y="62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8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2" name="Freeform 117"/>
            <p:cNvSpPr>
              <a:spLocks/>
            </p:cNvSpPr>
            <p:nvPr/>
          </p:nvSpPr>
          <p:spPr bwMode="auto">
            <a:xfrm>
              <a:off x="4528" y="3478"/>
              <a:ext cx="139" cy="494"/>
            </a:xfrm>
            <a:custGeom>
              <a:avLst/>
              <a:gdLst>
                <a:gd name="T0" fmla="*/ 76 w 139"/>
                <a:gd name="T1" fmla="*/ 493 h 494"/>
                <a:gd name="T2" fmla="*/ 0 w 139"/>
                <a:gd name="T3" fmla="*/ 133 h 494"/>
                <a:gd name="T4" fmla="*/ 138 w 139"/>
                <a:gd name="T5" fmla="*/ 0 h 494"/>
                <a:gd name="T6" fmla="*/ 138 w 139"/>
                <a:gd name="T7" fmla="*/ 440 h 494"/>
                <a:gd name="T8" fmla="*/ 76 w 139"/>
                <a:gd name="T9" fmla="*/ 493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494"/>
                <a:gd name="T17" fmla="*/ 139 w 139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494">
                  <a:moveTo>
                    <a:pt x="76" y="493"/>
                  </a:moveTo>
                  <a:lnTo>
                    <a:pt x="0" y="133"/>
                  </a:lnTo>
                  <a:lnTo>
                    <a:pt x="138" y="0"/>
                  </a:lnTo>
                  <a:lnTo>
                    <a:pt x="138" y="440"/>
                  </a:lnTo>
                  <a:lnTo>
                    <a:pt x="76" y="49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3" name="Freeform 118"/>
            <p:cNvSpPr>
              <a:spLocks/>
            </p:cNvSpPr>
            <p:nvPr/>
          </p:nvSpPr>
          <p:spPr bwMode="auto">
            <a:xfrm>
              <a:off x="4526" y="3478"/>
              <a:ext cx="152" cy="507"/>
            </a:xfrm>
            <a:custGeom>
              <a:avLst/>
              <a:gdLst>
                <a:gd name="T0" fmla="*/ 83 w 152"/>
                <a:gd name="T1" fmla="*/ 506 h 507"/>
                <a:gd name="T2" fmla="*/ 0 w 152"/>
                <a:gd name="T3" fmla="*/ 138 h 507"/>
                <a:gd name="T4" fmla="*/ 151 w 152"/>
                <a:gd name="T5" fmla="*/ 0 h 507"/>
                <a:gd name="T6" fmla="*/ 151 w 152"/>
                <a:gd name="T7" fmla="*/ 451 h 507"/>
                <a:gd name="T8" fmla="*/ 83 w 152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7"/>
                <a:gd name="T17" fmla="*/ 152 w 152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7">
                  <a:moveTo>
                    <a:pt x="83" y="506"/>
                  </a:moveTo>
                  <a:lnTo>
                    <a:pt x="0" y="138"/>
                  </a:lnTo>
                  <a:lnTo>
                    <a:pt x="151" y="0"/>
                  </a:lnTo>
                  <a:lnTo>
                    <a:pt x="151" y="451"/>
                  </a:lnTo>
                  <a:lnTo>
                    <a:pt x="83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4" name="Freeform 119"/>
            <p:cNvSpPr>
              <a:spLocks/>
            </p:cNvSpPr>
            <p:nvPr/>
          </p:nvSpPr>
          <p:spPr bwMode="auto">
            <a:xfrm>
              <a:off x="4149" y="2918"/>
              <a:ext cx="518" cy="84"/>
            </a:xfrm>
            <a:custGeom>
              <a:avLst/>
              <a:gdLst>
                <a:gd name="T0" fmla="*/ 0 w 518"/>
                <a:gd name="T1" fmla="*/ 53 h 84"/>
                <a:gd name="T2" fmla="*/ 65 w 518"/>
                <a:gd name="T3" fmla="*/ 0 h 84"/>
                <a:gd name="T4" fmla="*/ 517 w 518"/>
                <a:gd name="T5" fmla="*/ 0 h 84"/>
                <a:gd name="T6" fmla="*/ 409 w 518"/>
                <a:gd name="T7" fmla="*/ 83 h 84"/>
                <a:gd name="T8" fmla="*/ 0 w 518"/>
                <a:gd name="T9" fmla="*/ 53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4"/>
                <a:gd name="T17" fmla="*/ 518 w 51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4">
                  <a:moveTo>
                    <a:pt x="0" y="53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3"/>
                  </a:lnTo>
                  <a:lnTo>
                    <a:pt x="0" y="5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5" name="Freeform 120"/>
            <p:cNvSpPr>
              <a:spLocks/>
            </p:cNvSpPr>
            <p:nvPr/>
          </p:nvSpPr>
          <p:spPr bwMode="auto">
            <a:xfrm>
              <a:off x="4147" y="2918"/>
              <a:ext cx="531" cy="96"/>
            </a:xfrm>
            <a:custGeom>
              <a:avLst/>
              <a:gdLst>
                <a:gd name="T0" fmla="*/ 0 w 531"/>
                <a:gd name="T1" fmla="*/ 60 h 96"/>
                <a:gd name="T2" fmla="*/ 67 w 531"/>
                <a:gd name="T3" fmla="*/ 0 h 96"/>
                <a:gd name="T4" fmla="*/ 530 w 531"/>
                <a:gd name="T5" fmla="*/ 0 h 96"/>
                <a:gd name="T6" fmla="*/ 420 w 531"/>
                <a:gd name="T7" fmla="*/ 95 h 96"/>
                <a:gd name="T8" fmla="*/ 0 w 531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6"/>
                <a:gd name="T17" fmla="*/ 531 w 53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6">
                  <a:moveTo>
                    <a:pt x="0" y="60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6" name="Freeform 121"/>
            <p:cNvSpPr>
              <a:spLocks/>
            </p:cNvSpPr>
            <p:nvPr/>
          </p:nvSpPr>
          <p:spPr bwMode="auto">
            <a:xfrm>
              <a:off x="4528" y="2918"/>
              <a:ext cx="139" cy="491"/>
            </a:xfrm>
            <a:custGeom>
              <a:avLst/>
              <a:gdLst>
                <a:gd name="T0" fmla="*/ 76 w 139"/>
                <a:gd name="T1" fmla="*/ 490 h 491"/>
                <a:gd name="T2" fmla="*/ 0 w 139"/>
                <a:gd name="T3" fmla="*/ 131 h 491"/>
                <a:gd name="T4" fmla="*/ 138 w 139"/>
                <a:gd name="T5" fmla="*/ 0 h 491"/>
                <a:gd name="T6" fmla="*/ 138 w 139"/>
                <a:gd name="T7" fmla="*/ 437 h 491"/>
                <a:gd name="T8" fmla="*/ 76 w 139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491"/>
                <a:gd name="T17" fmla="*/ 139 w 139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491">
                  <a:moveTo>
                    <a:pt x="76" y="490"/>
                  </a:moveTo>
                  <a:lnTo>
                    <a:pt x="0" y="131"/>
                  </a:lnTo>
                  <a:lnTo>
                    <a:pt x="138" y="0"/>
                  </a:lnTo>
                  <a:lnTo>
                    <a:pt x="138" y="437"/>
                  </a:lnTo>
                  <a:lnTo>
                    <a:pt x="76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7" name="Freeform 122"/>
            <p:cNvSpPr>
              <a:spLocks/>
            </p:cNvSpPr>
            <p:nvPr/>
          </p:nvSpPr>
          <p:spPr bwMode="auto">
            <a:xfrm>
              <a:off x="4526" y="2918"/>
              <a:ext cx="152" cy="503"/>
            </a:xfrm>
            <a:custGeom>
              <a:avLst/>
              <a:gdLst>
                <a:gd name="T0" fmla="*/ 83 w 152"/>
                <a:gd name="T1" fmla="*/ 502 h 503"/>
                <a:gd name="T2" fmla="*/ 0 w 152"/>
                <a:gd name="T3" fmla="*/ 134 h 503"/>
                <a:gd name="T4" fmla="*/ 151 w 152"/>
                <a:gd name="T5" fmla="*/ 0 h 503"/>
                <a:gd name="T6" fmla="*/ 151 w 152"/>
                <a:gd name="T7" fmla="*/ 447 h 503"/>
                <a:gd name="T8" fmla="*/ 83 w 152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3"/>
                <a:gd name="T17" fmla="*/ 152 w 152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3">
                  <a:moveTo>
                    <a:pt x="83" y="502"/>
                  </a:moveTo>
                  <a:lnTo>
                    <a:pt x="0" y="134"/>
                  </a:lnTo>
                  <a:lnTo>
                    <a:pt x="151" y="0"/>
                  </a:lnTo>
                  <a:lnTo>
                    <a:pt x="151" y="447"/>
                  </a:lnTo>
                  <a:lnTo>
                    <a:pt x="83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8" name="Freeform 123"/>
            <p:cNvSpPr>
              <a:spLocks/>
            </p:cNvSpPr>
            <p:nvPr/>
          </p:nvSpPr>
          <p:spPr bwMode="auto">
            <a:xfrm>
              <a:off x="4149" y="2296"/>
              <a:ext cx="518" cy="81"/>
            </a:xfrm>
            <a:custGeom>
              <a:avLst/>
              <a:gdLst>
                <a:gd name="T0" fmla="*/ 0 w 518"/>
                <a:gd name="T1" fmla="*/ 52 h 81"/>
                <a:gd name="T2" fmla="*/ 65 w 518"/>
                <a:gd name="T3" fmla="*/ 0 h 81"/>
                <a:gd name="T4" fmla="*/ 517 w 518"/>
                <a:gd name="T5" fmla="*/ 0 h 81"/>
                <a:gd name="T6" fmla="*/ 409 w 518"/>
                <a:gd name="T7" fmla="*/ 80 h 81"/>
                <a:gd name="T8" fmla="*/ 0 w 518"/>
                <a:gd name="T9" fmla="*/ 52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1"/>
                <a:gd name="T17" fmla="*/ 518 w 51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1">
                  <a:moveTo>
                    <a:pt x="0" y="52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0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9" name="Freeform 124"/>
            <p:cNvSpPr>
              <a:spLocks/>
            </p:cNvSpPr>
            <p:nvPr/>
          </p:nvSpPr>
          <p:spPr bwMode="auto">
            <a:xfrm>
              <a:off x="4147" y="2296"/>
              <a:ext cx="531" cy="94"/>
            </a:xfrm>
            <a:custGeom>
              <a:avLst/>
              <a:gdLst>
                <a:gd name="T0" fmla="*/ 0 w 531"/>
                <a:gd name="T1" fmla="*/ 62 h 94"/>
                <a:gd name="T2" fmla="*/ 67 w 531"/>
                <a:gd name="T3" fmla="*/ 0 h 94"/>
                <a:gd name="T4" fmla="*/ 530 w 531"/>
                <a:gd name="T5" fmla="*/ 0 h 94"/>
                <a:gd name="T6" fmla="*/ 420 w 531"/>
                <a:gd name="T7" fmla="*/ 93 h 94"/>
                <a:gd name="T8" fmla="*/ 0 w 531"/>
                <a:gd name="T9" fmla="*/ 6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4"/>
                <a:gd name="T17" fmla="*/ 531 w 531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4">
                  <a:moveTo>
                    <a:pt x="0" y="62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3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0" name="Freeform 125"/>
            <p:cNvSpPr>
              <a:spLocks/>
            </p:cNvSpPr>
            <p:nvPr/>
          </p:nvSpPr>
          <p:spPr bwMode="auto">
            <a:xfrm>
              <a:off x="4528" y="2296"/>
              <a:ext cx="139" cy="490"/>
            </a:xfrm>
            <a:custGeom>
              <a:avLst/>
              <a:gdLst>
                <a:gd name="T0" fmla="*/ 76 w 139"/>
                <a:gd name="T1" fmla="*/ 489 h 490"/>
                <a:gd name="T2" fmla="*/ 0 w 139"/>
                <a:gd name="T3" fmla="*/ 132 h 490"/>
                <a:gd name="T4" fmla="*/ 138 w 139"/>
                <a:gd name="T5" fmla="*/ 0 h 490"/>
                <a:gd name="T6" fmla="*/ 138 w 139"/>
                <a:gd name="T7" fmla="*/ 436 h 490"/>
                <a:gd name="T8" fmla="*/ 76 w 139"/>
                <a:gd name="T9" fmla="*/ 48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490"/>
                <a:gd name="T17" fmla="*/ 139 w 139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490">
                  <a:moveTo>
                    <a:pt x="76" y="489"/>
                  </a:moveTo>
                  <a:lnTo>
                    <a:pt x="0" y="132"/>
                  </a:lnTo>
                  <a:lnTo>
                    <a:pt x="138" y="0"/>
                  </a:lnTo>
                  <a:lnTo>
                    <a:pt x="138" y="436"/>
                  </a:lnTo>
                  <a:lnTo>
                    <a:pt x="76" y="4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1" name="Freeform 126"/>
            <p:cNvSpPr>
              <a:spLocks/>
            </p:cNvSpPr>
            <p:nvPr/>
          </p:nvSpPr>
          <p:spPr bwMode="auto">
            <a:xfrm>
              <a:off x="4526" y="2296"/>
              <a:ext cx="152" cy="503"/>
            </a:xfrm>
            <a:custGeom>
              <a:avLst/>
              <a:gdLst>
                <a:gd name="T0" fmla="*/ 83 w 152"/>
                <a:gd name="T1" fmla="*/ 502 h 503"/>
                <a:gd name="T2" fmla="*/ 0 w 152"/>
                <a:gd name="T3" fmla="*/ 135 h 503"/>
                <a:gd name="T4" fmla="*/ 151 w 152"/>
                <a:gd name="T5" fmla="*/ 0 h 503"/>
                <a:gd name="T6" fmla="*/ 151 w 152"/>
                <a:gd name="T7" fmla="*/ 448 h 503"/>
                <a:gd name="T8" fmla="*/ 83 w 152"/>
                <a:gd name="T9" fmla="*/ 502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3"/>
                <a:gd name="T17" fmla="*/ 152 w 152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3">
                  <a:moveTo>
                    <a:pt x="83" y="502"/>
                  </a:moveTo>
                  <a:lnTo>
                    <a:pt x="0" y="135"/>
                  </a:lnTo>
                  <a:lnTo>
                    <a:pt x="151" y="0"/>
                  </a:lnTo>
                  <a:lnTo>
                    <a:pt x="151" y="448"/>
                  </a:lnTo>
                  <a:lnTo>
                    <a:pt x="83" y="50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2" name="Freeform 127"/>
            <p:cNvSpPr>
              <a:spLocks/>
            </p:cNvSpPr>
            <p:nvPr/>
          </p:nvSpPr>
          <p:spPr bwMode="auto">
            <a:xfrm>
              <a:off x="4149" y="1720"/>
              <a:ext cx="518" cy="87"/>
            </a:xfrm>
            <a:custGeom>
              <a:avLst/>
              <a:gdLst>
                <a:gd name="T0" fmla="*/ 0 w 518"/>
                <a:gd name="T1" fmla="*/ 54 h 87"/>
                <a:gd name="T2" fmla="*/ 65 w 518"/>
                <a:gd name="T3" fmla="*/ 0 h 87"/>
                <a:gd name="T4" fmla="*/ 517 w 518"/>
                <a:gd name="T5" fmla="*/ 0 h 87"/>
                <a:gd name="T6" fmla="*/ 409 w 518"/>
                <a:gd name="T7" fmla="*/ 86 h 87"/>
                <a:gd name="T8" fmla="*/ 0 w 518"/>
                <a:gd name="T9" fmla="*/ 5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7"/>
                <a:gd name="T17" fmla="*/ 518 w 51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7">
                  <a:moveTo>
                    <a:pt x="0" y="54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6"/>
                  </a:lnTo>
                  <a:lnTo>
                    <a:pt x="0" y="54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3" name="Freeform 128"/>
            <p:cNvSpPr>
              <a:spLocks/>
            </p:cNvSpPr>
            <p:nvPr/>
          </p:nvSpPr>
          <p:spPr bwMode="auto">
            <a:xfrm>
              <a:off x="4147" y="1720"/>
              <a:ext cx="531" cy="100"/>
            </a:xfrm>
            <a:custGeom>
              <a:avLst/>
              <a:gdLst>
                <a:gd name="T0" fmla="*/ 0 w 531"/>
                <a:gd name="T1" fmla="*/ 62 h 100"/>
                <a:gd name="T2" fmla="*/ 67 w 531"/>
                <a:gd name="T3" fmla="*/ 0 h 100"/>
                <a:gd name="T4" fmla="*/ 530 w 531"/>
                <a:gd name="T5" fmla="*/ 0 h 100"/>
                <a:gd name="T6" fmla="*/ 420 w 531"/>
                <a:gd name="T7" fmla="*/ 99 h 100"/>
                <a:gd name="T8" fmla="*/ 0 w 531"/>
                <a:gd name="T9" fmla="*/ 6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100"/>
                <a:gd name="T17" fmla="*/ 531 w 531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100">
                  <a:moveTo>
                    <a:pt x="0" y="62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9"/>
                  </a:lnTo>
                  <a:lnTo>
                    <a:pt x="0" y="6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4" name="Freeform 129"/>
            <p:cNvSpPr>
              <a:spLocks/>
            </p:cNvSpPr>
            <p:nvPr/>
          </p:nvSpPr>
          <p:spPr bwMode="auto">
            <a:xfrm>
              <a:off x="4528" y="1720"/>
              <a:ext cx="139" cy="495"/>
            </a:xfrm>
            <a:custGeom>
              <a:avLst/>
              <a:gdLst>
                <a:gd name="T0" fmla="*/ 76 w 139"/>
                <a:gd name="T1" fmla="*/ 494 h 495"/>
                <a:gd name="T2" fmla="*/ 0 w 139"/>
                <a:gd name="T3" fmla="*/ 133 h 495"/>
                <a:gd name="T4" fmla="*/ 138 w 139"/>
                <a:gd name="T5" fmla="*/ 0 h 495"/>
                <a:gd name="T6" fmla="*/ 138 w 139"/>
                <a:gd name="T7" fmla="*/ 441 h 495"/>
                <a:gd name="T8" fmla="*/ 76 w 139"/>
                <a:gd name="T9" fmla="*/ 494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495"/>
                <a:gd name="T17" fmla="*/ 139 w 139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495">
                  <a:moveTo>
                    <a:pt x="76" y="494"/>
                  </a:moveTo>
                  <a:lnTo>
                    <a:pt x="0" y="133"/>
                  </a:lnTo>
                  <a:lnTo>
                    <a:pt x="138" y="0"/>
                  </a:lnTo>
                  <a:lnTo>
                    <a:pt x="138" y="441"/>
                  </a:lnTo>
                  <a:lnTo>
                    <a:pt x="76" y="49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5" name="Freeform 130"/>
            <p:cNvSpPr>
              <a:spLocks/>
            </p:cNvSpPr>
            <p:nvPr/>
          </p:nvSpPr>
          <p:spPr bwMode="auto">
            <a:xfrm>
              <a:off x="4526" y="1720"/>
              <a:ext cx="152" cy="507"/>
            </a:xfrm>
            <a:custGeom>
              <a:avLst/>
              <a:gdLst>
                <a:gd name="T0" fmla="*/ 83 w 152"/>
                <a:gd name="T1" fmla="*/ 506 h 507"/>
                <a:gd name="T2" fmla="*/ 0 w 152"/>
                <a:gd name="T3" fmla="*/ 138 h 507"/>
                <a:gd name="T4" fmla="*/ 151 w 152"/>
                <a:gd name="T5" fmla="*/ 0 h 507"/>
                <a:gd name="T6" fmla="*/ 151 w 152"/>
                <a:gd name="T7" fmla="*/ 451 h 507"/>
                <a:gd name="T8" fmla="*/ 83 w 152"/>
                <a:gd name="T9" fmla="*/ 50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7"/>
                <a:gd name="T17" fmla="*/ 152 w 152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7">
                  <a:moveTo>
                    <a:pt x="83" y="506"/>
                  </a:moveTo>
                  <a:lnTo>
                    <a:pt x="0" y="138"/>
                  </a:lnTo>
                  <a:lnTo>
                    <a:pt x="151" y="0"/>
                  </a:lnTo>
                  <a:lnTo>
                    <a:pt x="151" y="451"/>
                  </a:lnTo>
                  <a:lnTo>
                    <a:pt x="83" y="50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6" name="Freeform 131"/>
            <p:cNvSpPr>
              <a:spLocks/>
            </p:cNvSpPr>
            <p:nvPr/>
          </p:nvSpPr>
          <p:spPr bwMode="auto">
            <a:xfrm>
              <a:off x="4149" y="1117"/>
              <a:ext cx="518" cy="83"/>
            </a:xfrm>
            <a:custGeom>
              <a:avLst/>
              <a:gdLst>
                <a:gd name="T0" fmla="*/ 0 w 518"/>
                <a:gd name="T1" fmla="*/ 52 h 83"/>
                <a:gd name="T2" fmla="*/ 65 w 518"/>
                <a:gd name="T3" fmla="*/ 0 h 83"/>
                <a:gd name="T4" fmla="*/ 517 w 518"/>
                <a:gd name="T5" fmla="*/ 0 h 83"/>
                <a:gd name="T6" fmla="*/ 409 w 518"/>
                <a:gd name="T7" fmla="*/ 82 h 83"/>
                <a:gd name="T8" fmla="*/ 0 w 518"/>
                <a:gd name="T9" fmla="*/ 52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83"/>
                <a:gd name="T17" fmla="*/ 518 w 51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83">
                  <a:moveTo>
                    <a:pt x="0" y="52"/>
                  </a:moveTo>
                  <a:lnTo>
                    <a:pt x="65" y="0"/>
                  </a:lnTo>
                  <a:lnTo>
                    <a:pt x="517" y="0"/>
                  </a:lnTo>
                  <a:lnTo>
                    <a:pt x="409" y="82"/>
                  </a:lnTo>
                  <a:lnTo>
                    <a:pt x="0" y="5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7" name="Freeform 132"/>
            <p:cNvSpPr>
              <a:spLocks/>
            </p:cNvSpPr>
            <p:nvPr/>
          </p:nvSpPr>
          <p:spPr bwMode="auto">
            <a:xfrm>
              <a:off x="4147" y="1117"/>
              <a:ext cx="531" cy="96"/>
            </a:xfrm>
            <a:custGeom>
              <a:avLst/>
              <a:gdLst>
                <a:gd name="T0" fmla="*/ 0 w 531"/>
                <a:gd name="T1" fmla="*/ 60 h 96"/>
                <a:gd name="T2" fmla="*/ 67 w 531"/>
                <a:gd name="T3" fmla="*/ 0 h 96"/>
                <a:gd name="T4" fmla="*/ 530 w 531"/>
                <a:gd name="T5" fmla="*/ 0 h 96"/>
                <a:gd name="T6" fmla="*/ 420 w 531"/>
                <a:gd name="T7" fmla="*/ 95 h 96"/>
                <a:gd name="T8" fmla="*/ 0 w 531"/>
                <a:gd name="T9" fmla="*/ 6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96"/>
                <a:gd name="T17" fmla="*/ 531 w 53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96">
                  <a:moveTo>
                    <a:pt x="0" y="60"/>
                  </a:moveTo>
                  <a:lnTo>
                    <a:pt x="67" y="0"/>
                  </a:lnTo>
                  <a:lnTo>
                    <a:pt x="530" y="0"/>
                  </a:lnTo>
                  <a:lnTo>
                    <a:pt x="420" y="95"/>
                  </a:lnTo>
                  <a:lnTo>
                    <a:pt x="0" y="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8" name="Freeform 133"/>
            <p:cNvSpPr>
              <a:spLocks/>
            </p:cNvSpPr>
            <p:nvPr/>
          </p:nvSpPr>
          <p:spPr bwMode="auto">
            <a:xfrm>
              <a:off x="4528" y="1117"/>
              <a:ext cx="139" cy="491"/>
            </a:xfrm>
            <a:custGeom>
              <a:avLst/>
              <a:gdLst>
                <a:gd name="T0" fmla="*/ 76 w 139"/>
                <a:gd name="T1" fmla="*/ 490 h 491"/>
                <a:gd name="T2" fmla="*/ 0 w 139"/>
                <a:gd name="T3" fmla="*/ 131 h 491"/>
                <a:gd name="T4" fmla="*/ 138 w 139"/>
                <a:gd name="T5" fmla="*/ 0 h 491"/>
                <a:gd name="T6" fmla="*/ 138 w 139"/>
                <a:gd name="T7" fmla="*/ 437 h 491"/>
                <a:gd name="T8" fmla="*/ 76 w 139"/>
                <a:gd name="T9" fmla="*/ 49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491"/>
                <a:gd name="T17" fmla="*/ 139 w 139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491">
                  <a:moveTo>
                    <a:pt x="76" y="490"/>
                  </a:moveTo>
                  <a:lnTo>
                    <a:pt x="0" y="131"/>
                  </a:lnTo>
                  <a:lnTo>
                    <a:pt x="138" y="0"/>
                  </a:lnTo>
                  <a:lnTo>
                    <a:pt x="138" y="437"/>
                  </a:lnTo>
                  <a:lnTo>
                    <a:pt x="76" y="4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9" name="Freeform 134"/>
            <p:cNvSpPr>
              <a:spLocks/>
            </p:cNvSpPr>
            <p:nvPr/>
          </p:nvSpPr>
          <p:spPr bwMode="auto">
            <a:xfrm>
              <a:off x="4526" y="1117"/>
              <a:ext cx="152" cy="504"/>
            </a:xfrm>
            <a:custGeom>
              <a:avLst/>
              <a:gdLst>
                <a:gd name="T0" fmla="*/ 83 w 152"/>
                <a:gd name="T1" fmla="*/ 503 h 504"/>
                <a:gd name="T2" fmla="*/ 0 w 152"/>
                <a:gd name="T3" fmla="*/ 134 h 504"/>
                <a:gd name="T4" fmla="*/ 151 w 152"/>
                <a:gd name="T5" fmla="*/ 0 h 504"/>
                <a:gd name="T6" fmla="*/ 151 w 152"/>
                <a:gd name="T7" fmla="*/ 448 h 504"/>
                <a:gd name="T8" fmla="*/ 83 w 152"/>
                <a:gd name="T9" fmla="*/ 503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04"/>
                <a:gd name="T17" fmla="*/ 152 w 152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04">
                  <a:moveTo>
                    <a:pt x="83" y="503"/>
                  </a:moveTo>
                  <a:lnTo>
                    <a:pt x="0" y="134"/>
                  </a:lnTo>
                  <a:lnTo>
                    <a:pt x="151" y="0"/>
                  </a:lnTo>
                  <a:lnTo>
                    <a:pt x="151" y="448"/>
                  </a:lnTo>
                  <a:lnTo>
                    <a:pt x="83" y="50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0" name="Freeform 135"/>
            <p:cNvSpPr>
              <a:spLocks/>
            </p:cNvSpPr>
            <p:nvPr/>
          </p:nvSpPr>
          <p:spPr bwMode="auto">
            <a:xfrm>
              <a:off x="4665" y="3533"/>
              <a:ext cx="451" cy="429"/>
            </a:xfrm>
            <a:custGeom>
              <a:avLst/>
              <a:gdLst>
                <a:gd name="T0" fmla="*/ 0 w 451"/>
                <a:gd name="T1" fmla="*/ 428 h 429"/>
                <a:gd name="T2" fmla="*/ 0 w 451"/>
                <a:gd name="T3" fmla="*/ 0 h 429"/>
                <a:gd name="T4" fmla="*/ 450 w 451"/>
                <a:gd name="T5" fmla="*/ 0 h 429"/>
                <a:gd name="T6" fmla="*/ 450 w 451"/>
                <a:gd name="T7" fmla="*/ 428 h 429"/>
                <a:gd name="T8" fmla="*/ 0 w 451"/>
                <a:gd name="T9" fmla="*/ 428 h 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29"/>
                <a:gd name="T17" fmla="*/ 451 w 451"/>
                <a:gd name="T18" fmla="*/ 429 h 4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29">
                  <a:moveTo>
                    <a:pt x="0" y="428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8"/>
                  </a:lnTo>
                  <a:lnTo>
                    <a:pt x="0" y="428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1" name="Freeform 136"/>
            <p:cNvSpPr>
              <a:spLocks/>
            </p:cNvSpPr>
            <p:nvPr/>
          </p:nvSpPr>
          <p:spPr bwMode="auto">
            <a:xfrm>
              <a:off x="4663" y="3533"/>
              <a:ext cx="464" cy="440"/>
            </a:xfrm>
            <a:custGeom>
              <a:avLst/>
              <a:gdLst>
                <a:gd name="T0" fmla="*/ 0 w 464"/>
                <a:gd name="T1" fmla="*/ 439 h 440"/>
                <a:gd name="T2" fmla="*/ 0 w 464"/>
                <a:gd name="T3" fmla="*/ 0 h 440"/>
                <a:gd name="T4" fmla="*/ 463 w 464"/>
                <a:gd name="T5" fmla="*/ 0 h 440"/>
                <a:gd name="T6" fmla="*/ 463 w 464"/>
                <a:gd name="T7" fmla="*/ 439 h 440"/>
                <a:gd name="T8" fmla="*/ 0 w 464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0"/>
                <a:gd name="T17" fmla="*/ 464 w 464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0">
                  <a:moveTo>
                    <a:pt x="0" y="439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2" name="Freeform 137"/>
            <p:cNvSpPr>
              <a:spLocks/>
            </p:cNvSpPr>
            <p:nvPr/>
          </p:nvSpPr>
          <p:spPr bwMode="auto">
            <a:xfrm>
              <a:off x="4665" y="2969"/>
              <a:ext cx="451" cy="429"/>
            </a:xfrm>
            <a:custGeom>
              <a:avLst/>
              <a:gdLst>
                <a:gd name="T0" fmla="*/ 0 w 451"/>
                <a:gd name="T1" fmla="*/ 428 h 429"/>
                <a:gd name="T2" fmla="*/ 0 w 451"/>
                <a:gd name="T3" fmla="*/ 0 h 429"/>
                <a:gd name="T4" fmla="*/ 450 w 451"/>
                <a:gd name="T5" fmla="*/ 0 h 429"/>
                <a:gd name="T6" fmla="*/ 450 w 451"/>
                <a:gd name="T7" fmla="*/ 428 h 429"/>
                <a:gd name="T8" fmla="*/ 0 w 451"/>
                <a:gd name="T9" fmla="*/ 428 h 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29"/>
                <a:gd name="T17" fmla="*/ 451 w 451"/>
                <a:gd name="T18" fmla="*/ 429 h 4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29">
                  <a:moveTo>
                    <a:pt x="0" y="428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8"/>
                  </a:lnTo>
                  <a:lnTo>
                    <a:pt x="0" y="428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3" name="Freeform 138"/>
            <p:cNvSpPr>
              <a:spLocks/>
            </p:cNvSpPr>
            <p:nvPr/>
          </p:nvSpPr>
          <p:spPr bwMode="auto">
            <a:xfrm>
              <a:off x="4663" y="2969"/>
              <a:ext cx="464" cy="442"/>
            </a:xfrm>
            <a:custGeom>
              <a:avLst/>
              <a:gdLst>
                <a:gd name="T0" fmla="*/ 0 w 464"/>
                <a:gd name="T1" fmla="*/ 441 h 442"/>
                <a:gd name="T2" fmla="*/ 0 w 464"/>
                <a:gd name="T3" fmla="*/ 0 h 442"/>
                <a:gd name="T4" fmla="*/ 463 w 464"/>
                <a:gd name="T5" fmla="*/ 0 h 442"/>
                <a:gd name="T6" fmla="*/ 463 w 464"/>
                <a:gd name="T7" fmla="*/ 441 h 442"/>
                <a:gd name="T8" fmla="*/ 0 w 464"/>
                <a:gd name="T9" fmla="*/ 44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2"/>
                <a:gd name="T17" fmla="*/ 464 w 464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2">
                  <a:moveTo>
                    <a:pt x="0" y="441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1"/>
                  </a:lnTo>
                  <a:lnTo>
                    <a:pt x="0" y="44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4" name="Freeform 139"/>
            <p:cNvSpPr>
              <a:spLocks/>
            </p:cNvSpPr>
            <p:nvPr/>
          </p:nvSpPr>
          <p:spPr bwMode="auto">
            <a:xfrm>
              <a:off x="4665" y="2347"/>
              <a:ext cx="451" cy="426"/>
            </a:xfrm>
            <a:custGeom>
              <a:avLst/>
              <a:gdLst>
                <a:gd name="T0" fmla="*/ 0 w 451"/>
                <a:gd name="T1" fmla="*/ 425 h 426"/>
                <a:gd name="T2" fmla="*/ 0 w 451"/>
                <a:gd name="T3" fmla="*/ 0 h 426"/>
                <a:gd name="T4" fmla="*/ 450 w 451"/>
                <a:gd name="T5" fmla="*/ 0 h 426"/>
                <a:gd name="T6" fmla="*/ 450 w 451"/>
                <a:gd name="T7" fmla="*/ 425 h 426"/>
                <a:gd name="T8" fmla="*/ 0 w 451"/>
                <a:gd name="T9" fmla="*/ 425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26"/>
                <a:gd name="T17" fmla="*/ 451 w 451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26">
                  <a:moveTo>
                    <a:pt x="0" y="425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5"/>
                  </a:lnTo>
                  <a:lnTo>
                    <a:pt x="0" y="425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5" name="Freeform 140"/>
            <p:cNvSpPr>
              <a:spLocks/>
            </p:cNvSpPr>
            <p:nvPr/>
          </p:nvSpPr>
          <p:spPr bwMode="auto">
            <a:xfrm>
              <a:off x="4663" y="2347"/>
              <a:ext cx="464" cy="439"/>
            </a:xfrm>
            <a:custGeom>
              <a:avLst/>
              <a:gdLst>
                <a:gd name="T0" fmla="*/ 0 w 464"/>
                <a:gd name="T1" fmla="*/ 438 h 439"/>
                <a:gd name="T2" fmla="*/ 0 w 464"/>
                <a:gd name="T3" fmla="*/ 0 h 439"/>
                <a:gd name="T4" fmla="*/ 463 w 464"/>
                <a:gd name="T5" fmla="*/ 0 h 439"/>
                <a:gd name="T6" fmla="*/ 463 w 464"/>
                <a:gd name="T7" fmla="*/ 438 h 439"/>
                <a:gd name="T8" fmla="*/ 0 w 464"/>
                <a:gd name="T9" fmla="*/ 438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39"/>
                <a:gd name="T17" fmla="*/ 464 w 464"/>
                <a:gd name="T18" fmla="*/ 439 h 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39">
                  <a:moveTo>
                    <a:pt x="0" y="438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38"/>
                  </a:lnTo>
                  <a:lnTo>
                    <a:pt x="0" y="43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6" name="Freeform 141"/>
            <p:cNvSpPr>
              <a:spLocks/>
            </p:cNvSpPr>
            <p:nvPr/>
          </p:nvSpPr>
          <p:spPr bwMode="auto">
            <a:xfrm>
              <a:off x="4665" y="1774"/>
              <a:ext cx="451" cy="429"/>
            </a:xfrm>
            <a:custGeom>
              <a:avLst/>
              <a:gdLst>
                <a:gd name="T0" fmla="*/ 0 w 451"/>
                <a:gd name="T1" fmla="*/ 428 h 429"/>
                <a:gd name="T2" fmla="*/ 0 w 451"/>
                <a:gd name="T3" fmla="*/ 0 h 429"/>
                <a:gd name="T4" fmla="*/ 450 w 451"/>
                <a:gd name="T5" fmla="*/ 0 h 429"/>
                <a:gd name="T6" fmla="*/ 450 w 451"/>
                <a:gd name="T7" fmla="*/ 428 h 429"/>
                <a:gd name="T8" fmla="*/ 0 w 451"/>
                <a:gd name="T9" fmla="*/ 428 h 4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29"/>
                <a:gd name="T17" fmla="*/ 451 w 451"/>
                <a:gd name="T18" fmla="*/ 429 h 4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29">
                  <a:moveTo>
                    <a:pt x="0" y="428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8"/>
                  </a:lnTo>
                  <a:lnTo>
                    <a:pt x="0" y="428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7" name="Freeform 142"/>
            <p:cNvSpPr>
              <a:spLocks/>
            </p:cNvSpPr>
            <p:nvPr/>
          </p:nvSpPr>
          <p:spPr bwMode="auto">
            <a:xfrm>
              <a:off x="4663" y="1774"/>
              <a:ext cx="464" cy="442"/>
            </a:xfrm>
            <a:custGeom>
              <a:avLst/>
              <a:gdLst>
                <a:gd name="T0" fmla="*/ 0 w 464"/>
                <a:gd name="T1" fmla="*/ 441 h 442"/>
                <a:gd name="T2" fmla="*/ 0 w 464"/>
                <a:gd name="T3" fmla="*/ 0 h 442"/>
                <a:gd name="T4" fmla="*/ 463 w 464"/>
                <a:gd name="T5" fmla="*/ 0 h 442"/>
                <a:gd name="T6" fmla="*/ 463 w 464"/>
                <a:gd name="T7" fmla="*/ 441 h 442"/>
                <a:gd name="T8" fmla="*/ 0 w 464"/>
                <a:gd name="T9" fmla="*/ 44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2"/>
                <a:gd name="T17" fmla="*/ 464 w 464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2">
                  <a:moveTo>
                    <a:pt x="0" y="441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1"/>
                  </a:lnTo>
                  <a:lnTo>
                    <a:pt x="0" y="44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8" name="Freeform 143"/>
            <p:cNvSpPr>
              <a:spLocks/>
            </p:cNvSpPr>
            <p:nvPr/>
          </p:nvSpPr>
          <p:spPr bwMode="auto">
            <a:xfrm>
              <a:off x="4665" y="1168"/>
              <a:ext cx="451" cy="430"/>
            </a:xfrm>
            <a:custGeom>
              <a:avLst/>
              <a:gdLst>
                <a:gd name="T0" fmla="*/ 0 w 451"/>
                <a:gd name="T1" fmla="*/ 429 h 430"/>
                <a:gd name="T2" fmla="*/ 0 w 451"/>
                <a:gd name="T3" fmla="*/ 0 h 430"/>
                <a:gd name="T4" fmla="*/ 450 w 451"/>
                <a:gd name="T5" fmla="*/ 0 h 430"/>
                <a:gd name="T6" fmla="*/ 450 w 451"/>
                <a:gd name="T7" fmla="*/ 429 h 430"/>
                <a:gd name="T8" fmla="*/ 0 w 451"/>
                <a:gd name="T9" fmla="*/ 429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30"/>
                <a:gd name="T17" fmla="*/ 451 w 451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30">
                  <a:moveTo>
                    <a:pt x="0" y="429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9"/>
                  </a:lnTo>
                  <a:lnTo>
                    <a:pt x="0" y="429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9" name="Freeform 144"/>
            <p:cNvSpPr>
              <a:spLocks/>
            </p:cNvSpPr>
            <p:nvPr/>
          </p:nvSpPr>
          <p:spPr bwMode="auto">
            <a:xfrm>
              <a:off x="4663" y="1168"/>
              <a:ext cx="464" cy="441"/>
            </a:xfrm>
            <a:custGeom>
              <a:avLst/>
              <a:gdLst>
                <a:gd name="T0" fmla="*/ 0 w 464"/>
                <a:gd name="T1" fmla="*/ 440 h 441"/>
                <a:gd name="T2" fmla="*/ 0 w 464"/>
                <a:gd name="T3" fmla="*/ 0 h 441"/>
                <a:gd name="T4" fmla="*/ 463 w 464"/>
                <a:gd name="T5" fmla="*/ 0 h 441"/>
                <a:gd name="T6" fmla="*/ 463 w 464"/>
                <a:gd name="T7" fmla="*/ 440 h 441"/>
                <a:gd name="T8" fmla="*/ 0 w 464"/>
                <a:gd name="T9" fmla="*/ 440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1"/>
                <a:gd name="T17" fmla="*/ 464 w 464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1">
                  <a:moveTo>
                    <a:pt x="0" y="440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0"/>
                  </a:lnTo>
                  <a:lnTo>
                    <a:pt x="0" y="44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0" name="Freeform 145"/>
            <p:cNvSpPr>
              <a:spLocks/>
            </p:cNvSpPr>
            <p:nvPr/>
          </p:nvSpPr>
          <p:spPr bwMode="auto">
            <a:xfrm>
              <a:off x="2219" y="3540"/>
              <a:ext cx="451" cy="432"/>
            </a:xfrm>
            <a:custGeom>
              <a:avLst/>
              <a:gdLst>
                <a:gd name="T0" fmla="*/ 0 w 451"/>
                <a:gd name="T1" fmla="*/ 431 h 432"/>
                <a:gd name="T2" fmla="*/ 0 w 451"/>
                <a:gd name="T3" fmla="*/ 0 h 432"/>
                <a:gd name="T4" fmla="*/ 450 w 451"/>
                <a:gd name="T5" fmla="*/ 0 h 432"/>
                <a:gd name="T6" fmla="*/ 450 w 451"/>
                <a:gd name="T7" fmla="*/ 431 h 432"/>
                <a:gd name="T8" fmla="*/ 0 w 451"/>
                <a:gd name="T9" fmla="*/ 43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32"/>
                <a:gd name="T17" fmla="*/ 451 w 451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32">
                  <a:moveTo>
                    <a:pt x="0" y="431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31"/>
                  </a:lnTo>
                  <a:lnTo>
                    <a:pt x="0" y="431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1" name="Freeform 146"/>
            <p:cNvSpPr>
              <a:spLocks/>
            </p:cNvSpPr>
            <p:nvPr/>
          </p:nvSpPr>
          <p:spPr bwMode="auto">
            <a:xfrm>
              <a:off x="2217" y="3540"/>
              <a:ext cx="464" cy="445"/>
            </a:xfrm>
            <a:custGeom>
              <a:avLst/>
              <a:gdLst>
                <a:gd name="T0" fmla="*/ 0 w 464"/>
                <a:gd name="T1" fmla="*/ 444 h 445"/>
                <a:gd name="T2" fmla="*/ 0 w 464"/>
                <a:gd name="T3" fmla="*/ 0 h 445"/>
                <a:gd name="T4" fmla="*/ 463 w 464"/>
                <a:gd name="T5" fmla="*/ 0 h 445"/>
                <a:gd name="T6" fmla="*/ 463 w 464"/>
                <a:gd name="T7" fmla="*/ 444 h 445"/>
                <a:gd name="T8" fmla="*/ 0 w 464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5"/>
                <a:gd name="T17" fmla="*/ 464 w 464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5">
                  <a:moveTo>
                    <a:pt x="0" y="444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2" name="Freeform 147"/>
            <p:cNvSpPr>
              <a:spLocks/>
            </p:cNvSpPr>
            <p:nvPr/>
          </p:nvSpPr>
          <p:spPr bwMode="auto">
            <a:xfrm>
              <a:off x="2219" y="2981"/>
              <a:ext cx="451" cy="428"/>
            </a:xfrm>
            <a:custGeom>
              <a:avLst/>
              <a:gdLst>
                <a:gd name="T0" fmla="*/ 0 w 451"/>
                <a:gd name="T1" fmla="*/ 427 h 428"/>
                <a:gd name="T2" fmla="*/ 0 w 451"/>
                <a:gd name="T3" fmla="*/ 0 h 428"/>
                <a:gd name="T4" fmla="*/ 450 w 451"/>
                <a:gd name="T5" fmla="*/ 0 h 428"/>
                <a:gd name="T6" fmla="*/ 450 w 451"/>
                <a:gd name="T7" fmla="*/ 427 h 428"/>
                <a:gd name="T8" fmla="*/ 0 w 451"/>
                <a:gd name="T9" fmla="*/ 427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28"/>
                <a:gd name="T17" fmla="*/ 451 w 451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28">
                  <a:moveTo>
                    <a:pt x="0" y="427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7"/>
                  </a:lnTo>
                  <a:lnTo>
                    <a:pt x="0" y="427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3" name="Freeform 148"/>
            <p:cNvSpPr>
              <a:spLocks/>
            </p:cNvSpPr>
            <p:nvPr/>
          </p:nvSpPr>
          <p:spPr bwMode="auto">
            <a:xfrm>
              <a:off x="2217" y="2981"/>
              <a:ext cx="464" cy="440"/>
            </a:xfrm>
            <a:custGeom>
              <a:avLst/>
              <a:gdLst>
                <a:gd name="T0" fmla="*/ 0 w 464"/>
                <a:gd name="T1" fmla="*/ 439 h 440"/>
                <a:gd name="T2" fmla="*/ 0 w 464"/>
                <a:gd name="T3" fmla="*/ 0 h 440"/>
                <a:gd name="T4" fmla="*/ 463 w 464"/>
                <a:gd name="T5" fmla="*/ 0 h 440"/>
                <a:gd name="T6" fmla="*/ 463 w 464"/>
                <a:gd name="T7" fmla="*/ 439 h 440"/>
                <a:gd name="T8" fmla="*/ 0 w 464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0"/>
                <a:gd name="T17" fmla="*/ 464 w 464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0">
                  <a:moveTo>
                    <a:pt x="0" y="439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4" name="Freeform 149"/>
            <p:cNvSpPr>
              <a:spLocks/>
            </p:cNvSpPr>
            <p:nvPr/>
          </p:nvSpPr>
          <p:spPr bwMode="auto">
            <a:xfrm>
              <a:off x="2219" y="2359"/>
              <a:ext cx="451" cy="427"/>
            </a:xfrm>
            <a:custGeom>
              <a:avLst/>
              <a:gdLst>
                <a:gd name="T0" fmla="*/ 0 w 451"/>
                <a:gd name="T1" fmla="*/ 426 h 427"/>
                <a:gd name="T2" fmla="*/ 0 w 451"/>
                <a:gd name="T3" fmla="*/ 0 h 427"/>
                <a:gd name="T4" fmla="*/ 450 w 451"/>
                <a:gd name="T5" fmla="*/ 0 h 427"/>
                <a:gd name="T6" fmla="*/ 450 w 451"/>
                <a:gd name="T7" fmla="*/ 426 h 427"/>
                <a:gd name="T8" fmla="*/ 0 w 451"/>
                <a:gd name="T9" fmla="*/ 426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27"/>
                <a:gd name="T17" fmla="*/ 451 w 451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27">
                  <a:moveTo>
                    <a:pt x="0" y="426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6"/>
                  </a:lnTo>
                  <a:lnTo>
                    <a:pt x="0" y="426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5" name="Freeform 150"/>
            <p:cNvSpPr>
              <a:spLocks/>
            </p:cNvSpPr>
            <p:nvPr/>
          </p:nvSpPr>
          <p:spPr bwMode="auto">
            <a:xfrm>
              <a:off x="2217" y="2359"/>
              <a:ext cx="464" cy="440"/>
            </a:xfrm>
            <a:custGeom>
              <a:avLst/>
              <a:gdLst>
                <a:gd name="T0" fmla="*/ 0 w 464"/>
                <a:gd name="T1" fmla="*/ 439 h 440"/>
                <a:gd name="T2" fmla="*/ 0 w 464"/>
                <a:gd name="T3" fmla="*/ 0 h 440"/>
                <a:gd name="T4" fmla="*/ 463 w 464"/>
                <a:gd name="T5" fmla="*/ 0 h 440"/>
                <a:gd name="T6" fmla="*/ 463 w 464"/>
                <a:gd name="T7" fmla="*/ 439 h 440"/>
                <a:gd name="T8" fmla="*/ 0 w 464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0"/>
                <a:gd name="T17" fmla="*/ 464 w 464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0">
                  <a:moveTo>
                    <a:pt x="0" y="439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6" name="Freeform 151"/>
            <p:cNvSpPr>
              <a:spLocks/>
            </p:cNvSpPr>
            <p:nvPr/>
          </p:nvSpPr>
          <p:spPr bwMode="auto">
            <a:xfrm>
              <a:off x="2219" y="1782"/>
              <a:ext cx="451" cy="433"/>
            </a:xfrm>
            <a:custGeom>
              <a:avLst/>
              <a:gdLst>
                <a:gd name="T0" fmla="*/ 0 w 451"/>
                <a:gd name="T1" fmla="*/ 432 h 433"/>
                <a:gd name="T2" fmla="*/ 0 w 451"/>
                <a:gd name="T3" fmla="*/ 0 h 433"/>
                <a:gd name="T4" fmla="*/ 450 w 451"/>
                <a:gd name="T5" fmla="*/ 0 h 433"/>
                <a:gd name="T6" fmla="*/ 450 w 451"/>
                <a:gd name="T7" fmla="*/ 432 h 433"/>
                <a:gd name="T8" fmla="*/ 0 w 451"/>
                <a:gd name="T9" fmla="*/ 432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33"/>
                <a:gd name="T17" fmla="*/ 451 w 451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33">
                  <a:moveTo>
                    <a:pt x="0" y="432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32"/>
                  </a:lnTo>
                  <a:lnTo>
                    <a:pt x="0" y="43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7" name="Freeform 152"/>
            <p:cNvSpPr>
              <a:spLocks/>
            </p:cNvSpPr>
            <p:nvPr/>
          </p:nvSpPr>
          <p:spPr bwMode="auto">
            <a:xfrm>
              <a:off x="2217" y="1782"/>
              <a:ext cx="464" cy="445"/>
            </a:xfrm>
            <a:custGeom>
              <a:avLst/>
              <a:gdLst>
                <a:gd name="T0" fmla="*/ 0 w 464"/>
                <a:gd name="T1" fmla="*/ 444 h 445"/>
                <a:gd name="T2" fmla="*/ 0 w 464"/>
                <a:gd name="T3" fmla="*/ 0 h 445"/>
                <a:gd name="T4" fmla="*/ 463 w 464"/>
                <a:gd name="T5" fmla="*/ 0 h 445"/>
                <a:gd name="T6" fmla="*/ 463 w 464"/>
                <a:gd name="T7" fmla="*/ 444 h 445"/>
                <a:gd name="T8" fmla="*/ 0 w 464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5"/>
                <a:gd name="T17" fmla="*/ 464 w 464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5">
                  <a:moveTo>
                    <a:pt x="0" y="444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8" name="Freeform 153"/>
            <p:cNvSpPr>
              <a:spLocks/>
            </p:cNvSpPr>
            <p:nvPr/>
          </p:nvSpPr>
          <p:spPr bwMode="auto">
            <a:xfrm>
              <a:off x="2219" y="1178"/>
              <a:ext cx="451" cy="430"/>
            </a:xfrm>
            <a:custGeom>
              <a:avLst/>
              <a:gdLst>
                <a:gd name="T0" fmla="*/ 0 w 451"/>
                <a:gd name="T1" fmla="*/ 429 h 430"/>
                <a:gd name="T2" fmla="*/ 0 w 451"/>
                <a:gd name="T3" fmla="*/ 0 h 430"/>
                <a:gd name="T4" fmla="*/ 450 w 451"/>
                <a:gd name="T5" fmla="*/ 0 h 430"/>
                <a:gd name="T6" fmla="*/ 450 w 451"/>
                <a:gd name="T7" fmla="*/ 429 h 430"/>
                <a:gd name="T8" fmla="*/ 0 w 451"/>
                <a:gd name="T9" fmla="*/ 429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30"/>
                <a:gd name="T17" fmla="*/ 451 w 451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30">
                  <a:moveTo>
                    <a:pt x="0" y="429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9"/>
                  </a:lnTo>
                  <a:lnTo>
                    <a:pt x="0" y="429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9" name="Freeform 154"/>
            <p:cNvSpPr>
              <a:spLocks/>
            </p:cNvSpPr>
            <p:nvPr/>
          </p:nvSpPr>
          <p:spPr bwMode="auto">
            <a:xfrm>
              <a:off x="2217" y="1178"/>
              <a:ext cx="464" cy="443"/>
            </a:xfrm>
            <a:custGeom>
              <a:avLst/>
              <a:gdLst>
                <a:gd name="T0" fmla="*/ 0 w 464"/>
                <a:gd name="T1" fmla="*/ 442 h 443"/>
                <a:gd name="T2" fmla="*/ 0 w 464"/>
                <a:gd name="T3" fmla="*/ 0 h 443"/>
                <a:gd name="T4" fmla="*/ 463 w 464"/>
                <a:gd name="T5" fmla="*/ 0 h 443"/>
                <a:gd name="T6" fmla="*/ 463 w 464"/>
                <a:gd name="T7" fmla="*/ 442 h 443"/>
                <a:gd name="T8" fmla="*/ 0 w 464"/>
                <a:gd name="T9" fmla="*/ 442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3"/>
                <a:gd name="T17" fmla="*/ 464 w 464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3">
                  <a:moveTo>
                    <a:pt x="0" y="442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2"/>
                  </a:lnTo>
                  <a:lnTo>
                    <a:pt x="0" y="44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0" name="Freeform 155"/>
            <p:cNvSpPr>
              <a:spLocks/>
            </p:cNvSpPr>
            <p:nvPr/>
          </p:nvSpPr>
          <p:spPr bwMode="auto">
            <a:xfrm>
              <a:off x="2702" y="3540"/>
              <a:ext cx="451" cy="432"/>
            </a:xfrm>
            <a:custGeom>
              <a:avLst/>
              <a:gdLst>
                <a:gd name="T0" fmla="*/ 0 w 451"/>
                <a:gd name="T1" fmla="*/ 431 h 432"/>
                <a:gd name="T2" fmla="*/ 0 w 451"/>
                <a:gd name="T3" fmla="*/ 0 h 432"/>
                <a:gd name="T4" fmla="*/ 450 w 451"/>
                <a:gd name="T5" fmla="*/ 0 h 432"/>
                <a:gd name="T6" fmla="*/ 450 w 451"/>
                <a:gd name="T7" fmla="*/ 431 h 432"/>
                <a:gd name="T8" fmla="*/ 0 w 451"/>
                <a:gd name="T9" fmla="*/ 43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32"/>
                <a:gd name="T17" fmla="*/ 451 w 451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32">
                  <a:moveTo>
                    <a:pt x="0" y="431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31"/>
                  </a:lnTo>
                  <a:lnTo>
                    <a:pt x="0" y="431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1" name="Freeform 156"/>
            <p:cNvSpPr>
              <a:spLocks/>
            </p:cNvSpPr>
            <p:nvPr/>
          </p:nvSpPr>
          <p:spPr bwMode="auto">
            <a:xfrm>
              <a:off x="2700" y="3540"/>
              <a:ext cx="464" cy="445"/>
            </a:xfrm>
            <a:custGeom>
              <a:avLst/>
              <a:gdLst>
                <a:gd name="T0" fmla="*/ 0 w 464"/>
                <a:gd name="T1" fmla="*/ 444 h 445"/>
                <a:gd name="T2" fmla="*/ 0 w 464"/>
                <a:gd name="T3" fmla="*/ 0 h 445"/>
                <a:gd name="T4" fmla="*/ 463 w 464"/>
                <a:gd name="T5" fmla="*/ 0 h 445"/>
                <a:gd name="T6" fmla="*/ 463 w 464"/>
                <a:gd name="T7" fmla="*/ 444 h 445"/>
                <a:gd name="T8" fmla="*/ 0 w 464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5"/>
                <a:gd name="T17" fmla="*/ 464 w 464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5">
                  <a:moveTo>
                    <a:pt x="0" y="444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2" name="Freeform 157"/>
            <p:cNvSpPr>
              <a:spLocks/>
            </p:cNvSpPr>
            <p:nvPr/>
          </p:nvSpPr>
          <p:spPr bwMode="auto">
            <a:xfrm>
              <a:off x="2702" y="2981"/>
              <a:ext cx="451" cy="428"/>
            </a:xfrm>
            <a:custGeom>
              <a:avLst/>
              <a:gdLst>
                <a:gd name="T0" fmla="*/ 0 w 451"/>
                <a:gd name="T1" fmla="*/ 427 h 428"/>
                <a:gd name="T2" fmla="*/ 0 w 451"/>
                <a:gd name="T3" fmla="*/ 0 h 428"/>
                <a:gd name="T4" fmla="*/ 450 w 451"/>
                <a:gd name="T5" fmla="*/ 0 h 428"/>
                <a:gd name="T6" fmla="*/ 450 w 451"/>
                <a:gd name="T7" fmla="*/ 427 h 428"/>
                <a:gd name="T8" fmla="*/ 0 w 451"/>
                <a:gd name="T9" fmla="*/ 427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28"/>
                <a:gd name="T17" fmla="*/ 451 w 451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28">
                  <a:moveTo>
                    <a:pt x="0" y="427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7"/>
                  </a:lnTo>
                  <a:lnTo>
                    <a:pt x="0" y="427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3" name="Freeform 158"/>
            <p:cNvSpPr>
              <a:spLocks/>
            </p:cNvSpPr>
            <p:nvPr/>
          </p:nvSpPr>
          <p:spPr bwMode="auto">
            <a:xfrm>
              <a:off x="2700" y="2981"/>
              <a:ext cx="464" cy="440"/>
            </a:xfrm>
            <a:custGeom>
              <a:avLst/>
              <a:gdLst>
                <a:gd name="T0" fmla="*/ 0 w 464"/>
                <a:gd name="T1" fmla="*/ 439 h 440"/>
                <a:gd name="T2" fmla="*/ 0 w 464"/>
                <a:gd name="T3" fmla="*/ 0 h 440"/>
                <a:gd name="T4" fmla="*/ 463 w 464"/>
                <a:gd name="T5" fmla="*/ 0 h 440"/>
                <a:gd name="T6" fmla="*/ 463 w 464"/>
                <a:gd name="T7" fmla="*/ 439 h 440"/>
                <a:gd name="T8" fmla="*/ 0 w 464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0"/>
                <a:gd name="T17" fmla="*/ 464 w 464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0">
                  <a:moveTo>
                    <a:pt x="0" y="439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4" name="Freeform 159"/>
            <p:cNvSpPr>
              <a:spLocks/>
            </p:cNvSpPr>
            <p:nvPr/>
          </p:nvSpPr>
          <p:spPr bwMode="auto">
            <a:xfrm>
              <a:off x="2702" y="2359"/>
              <a:ext cx="451" cy="427"/>
            </a:xfrm>
            <a:custGeom>
              <a:avLst/>
              <a:gdLst>
                <a:gd name="T0" fmla="*/ 0 w 451"/>
                <a:gd name="T1" fmla="*/ 426 h 427"/>
                <a:gd name="T2" fmla="*/ 0 w 451"/>
                <a:gd name="T3" fmla="*/ 0 h 427"/>
                <a:gd name="T4" fmla="*/ 450 w 451"/>
                <a:gd name="T5" fmla="*/ 0 h 427"/>
                <a:gd name="T6" fmla="*/ 450 w 451"/>
                <a:gd name="T7" fmla="*/ 426 h 427"/>
                <a:gd name="T8" fmla="*/ 0 w 451"/>
                <a:gd name="T9" fmla="*/ 426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27"/>
                <a:gd name="T17" fmla="*/ 451 w 451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27">
                  <a:moveTo>
                    <a:pt x="0" y="426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6"/>
                  </a:lnTo>
                  <a:lnTo>
                    <a:pt x="0" y="426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5" name="Freeform 160"/>
            <p:cNvSpPr>
              <a:spLocks/>
            </p:cNvSpPr>
            <p:nvPr/>
          </p:nvSpPr>
          <p:spPr bwMode="auto">
            <a:xfrm>
              <a:off x="2700" y="2359"/>
              <a:ext cx="464" cy="440"/>
            </a:xfrm>
            <a:custGeom>
              <a:avLst/>
              <a:gdLst>
                <a:gd name="T0" fmla="*/ 0 w 464"/>
                <a:gd name="T1" fmla="*/ 439 h 440"/>
                <a:gd name="T2" fmla="*/ 0 w 464"/>
                <a:gd name="T3" fmla="*/ 0 h 440"/>
                <a:gd name="T4" fmla="*/ 463 w 464"/>
                <a:gd name="T5" fmla="*/ 0 h 440"/>
                <a:gd name="T6" fmla="*/ 463 w 464"/>
                <a:gd name="T7" fmla="*/ 439 h 440"/>
                <a:gd name="T8" fmla="*/ 0 w 464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0"/>
                <a:gd name="T17" fmla="*/ 464 w 464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0">
                  <a:moveTo>
                    <a:pt x="0" y="439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6" name="Freeform 161"/>
            <p:cNvSpPr>
              <a:spLocks/>
            </p:cNvSpPr>
            <p:nvPr/>
          </p:nvSpPr>
          <p:spPr bwMode="auto">
            <a:xfrm>
              <a:off x="2702" y="1782"/>
              <a:ext cx="451" cy="433"/>
            </a:xfrm>
            <a:custGeom>
              <a:avLst/>
              <a:gdLst>
                <a:gd name="T0" fmla="*/ 0 w 451"/>
                <a:gd name="T1" fmla="*/ 432 h 433"/>
                <a:gd name="T2" fmla="*/ 0 w 451"/>
                <a:gd name="T3" fmla="*/ 0 h 433"/>
                <a:gd name="T4" fmla="*/ 450 w 451"/>
                <a:gd name="T5" fmla="*/ 0 h 433"/>
                <a:gd name="T6" fmla="*/ 450 w 451"/>
                <a:gd name="T7" fmla="*/ 432 h 433"/>
                <a:gd name="T8" fmla="*/ 0 w 451"/>
                <a:gd name="T9" fmla="*/ 432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33"/>
                <a:gd name="T17" fmla="*/ 451 w 451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33">
                  <a:moveTo>
                    <a:pt x="0" y="432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32"/>
                  </a:lnTo>
                  <a:lnTo>
                    <a:pt x="0" y="43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7" name="Freeform 162"/>
            <p:cNvSpPr>
              <a:spLocks/>
            </p:cNvSpPr>
            <p:nvPr/>
          </p:nvSpPr>
          <p:spPr bwMode="auto">
            <a:xfrm>
              <a:off x="2700" y="1782"/>
              <a:ext cx="464" cy="445"/>
            </a:xfrm>
            <a:custGeom>
              <a:avLst/>
              <a:gdLst>
                <a:gd name="T0" fmla="*/ 0 w 464"/>
                <a:gd name="T1" fmla="*/ 444 h 445"/>
                <a:gd name="T2" fmla="*/ 0 w 464"/>
                <a:gd name="T3" fmla="*/ 0 h 445"/>
                <a:gd name="T4" fmla="*/ 463 w 464"/>
                <a:gd name="T5" fmla="*/ 0 h 445"/>
                <a:gd name="T6" fmla="*/ 463 w 464"/>
                <a:gd name="T7" fmla="*/ 444 h 445"/>
                <a:gd name="T8" fmla="*/ 0 w 464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5"/>
                <a:gd name="T17" fmla="*/ 464 w 464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5">
                  <a:moveTo>
                    <a:pt x="0" y="444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8" name="Freeform 163"/>
            <p:cNvSpPr>
              <a:spLocks/>
            </p:cNvSpPr>
            <p:nvPr/>
          </p:nvSpPr>
          <p:spPr bwMode="auto">
            <a:xfrm>
              <a:off x="2702" y="1178"/>
              <a:ext cx="451" cy="430"/>
            </a:xfrm>
            <a:custGeom>
              <a:avLst/>
              <a:gdLst>
                <a:gd name="T0" fmla="*/ 0 w 451"/>
                <a:gd name="T1" fmla="*/ 429 h 430"/>
                <a:gd name="T2" fmla="*/ 0 w 451"/>
                <a:gd name="T3" fmla="*/ 0 h 430"/>
                <a:gd name="T4" fmla="*/ 450 w 451"/>
                <a:gd name="T5" fmla="*/ 0 h 430"/>
                <a:gd name="T6" fmla="*/ 450 w 451"/>
                <a:gd name="T7" fmla="*/ 429 h 430"/>
                <a:gd name="T8" fmla="*/ 0 w 451"/>
                <a:gd name="T9" fmla="*/ 429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30"/>
                <a:gd name="T17" fmla="*/ 451 w 451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30">
                  <a:moveTo>
                    <a:pt x="0" y="429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429"/>
                  </a:lnTo>
                  <a:lnTo>
                    <a:pt x="0" y="429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9" name="Freeform 164"/>
            <p:cNvSpPr>
              <a:spLocks/>
            </p:cNvSpPr>
            <p:nvPr/>
          </p:nvSpPr>
          <p:spPr bwMode="auto">
            <a:xfrm>
              <a:off x="2700" y="1178"/>
              <a:ext cx="464" cy="443"/>
            </a:xfrm>
            <a:custGeom>
              <a:avLst/>
              <a:gdLst>
                <a:gd name="T0" fmla="*/ 0 w 464"/>
                <a:gd name="T1" fmla="*/ 442 h 443"/>
                <a:gd name="T2" fmla="*/ 0 w 464"/>
                <a:gd name="T3" fmla="*/ 0 h 443"/>
                <a:gd name="T4" fmla="*/ 463 w 464"/>
                <a:gd name="T5" fmla="*/ 0 h 443"/>
                <a:gd name="T6" fmla="*/ 463 w 464"/>
                <a:gd name="T7" fmla="*/ 442 h 443"/>
                <a:gd name="T8" fmla="*/ 0 w 464"/>
                <a:gd name="T9" fmla="*/ 442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443"/>
                <a:gd name="T17" fmla="*/ 464 w 464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443">
                  <a:moveTo>
                    <a:pt x="0" y="442"/>
                  </a:moveTo>
                  <a:lnTo>
                    <a:pt x="0" y="0"/>
                  </a:lnTo>
                  <a:lnTo>
                    <a:pt x="463" y="0"/>
                  </a:lnTo>
                  <a:lnTo>
                    <a:pt x="463" y="442"/>
                  </a:lnTo>
                  <a:lnTo>
                    <a:pt x="0" y="44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0" name="Freeform 165"/>
            <p:cNvSpPr>
              <a:spLocks/>
            </p:cNvSpPr>
            <p:nvPr/>
          </p:nvSpPr>
          <p:spPr bwMode="auto">
            <a:xfrm>
              <a:off x="3198" y="3540"/>
              <a:ext cx="447" cy="432"/>
            </a:xfrm>
            <a:custGeom>
              <a:avLst/>
              <a:gdLst>
                <a:gd name="T0" fmla="*/ 0 w 447"/>
                <a:gd name="T1" fmla="*/ 431 h 432"/>
                <a:gd name="T2" fmla="*/ 0 w 447"/>
                <a:gd name="T3" fmla="*/ 0 h 432"/>
                <a:gd name="T4" fmla="*/ 446 w 447"/>
                <a:gd name="T5" fmla="*/ 0 h 432"/>
                <a:gd name="T6" fmla="*/ 446 w 447"/>
                <a:gd name="T7" fmla="*/ 431 h 432"/>
                <a:gd name="T8" fmla="*/ 0 w 447"/>
                <a:gd name="T9" fmla="*/ 43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32"/>
                <a:gd name="T17" fmla="*/ 447 w 447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32">
                  <a:moveTo>
                    <a:pt x="0" y="431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31"/>
                  </a:lnTo>
                  <a:lnTo>
                    <a:pt x="0" y="43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1" name="Freeform 166"/>
            <p:cNvSpPr>
              <a:spLocks/>
            </p:cNvSpPr>
            <p:nvPr/>
          </p:nvSpPr>
          <p:spPr bwMode="auto">
            <a:xfrm>
              <a:off x="3194" y="3540"/>
              <a:ext cx="462" cy="445"/>
            </a:xfrm>
            <a:custGeom>
              <a:avLst/>
              <a:gdLst>
                <a:gd name="T0" fmla="*/ 0 w 462"/>
                <a:gd name="T1" fmla="*/ 444 h 445"/>
                <a:gd name="T2" fmla="*/ 0 w 462"/>
                <a:gd name="T3" fmla="*/ 0 h 445"/>
                <a:gd name="T4" fmla="*/ 461 w 462"/>
                <a:gd name="T5" fmla="*/ 0 h 445"/>
                <a:gd name="T6" fmla="*/ 461 w 462"/>
                <a:gd name="T7" fmla="*/ 444 h 445"/>
                <a:gd name="T8" fmla="*/ 0 w 462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5"/>
                <a:gd name="T17" fmla="*/ 462 w 462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5">
                  <a:moveTo>
                    <a:pt x="0" y="444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2" name="Freeform 167"/>
            <p:cNvSpPr>
              <a:spLocks/>
            </p:cNvSpPr>
            <p:nvPr/>
          </p:nvSpPr>
          <p:spPr bwMode="auto">
            <a:xfrm>
              <a:off x="3198" y="2981"/>
              <a:ext cx="447" cy="428"/>
            </a:xfrm>
            <a:custGeom>
              <a:avLst/>
              <a:gdLst>
                <a:gd name="T0" fmla="*/ 0 w 447"/>
                <a:gd name="T1" fmla="*/ 427 h 428"/>
                <a:gd name="T2" fmla="*/ 0 w 447"/>
                <a:gd name="T3" fmla="*/ 0 h 428"/>
                <a:gd name="T4" fmla="*/ 446 w 447"/>
                <a:gd name="T5" fmla="*/ 0 h 428"/>
                <a:gd name="T6" fmla="*/ 446 w 447"/>
                <a:gd name="T7" fmla="*/ 427 h 428"/>
                <a:gd name="T8" fmla="*/ 0 w 447"/>
                <a:gd name="T9" fmla="*/ 427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28"/>
                <a:gd name="T17" fmla="*/ 447 w 447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28">
                  <a:moveTo>
                    <a:pt x="0" y="427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27"/>
                  </a:lnTo>
                  <a:lnTo>
                    <a:pt x="0" y="427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3" name="Freeform 168"/>
            <p:cNvSpPr>
              <a:spLocks/>
            </p:cNvSpPr>
            <p:nvPr/>
          </p:nvSpPr>
          <p:spPr bwMode="auto">
            <a:xfrm>
              <a:off x="3194" y="2981"/>
              <a:ext cx="462" cy="440"/>
            </a:xfrm>
            <a:custGeom>
              <a:avLst/>
              <a:gdLst>
                <a:gd name="T0" fmla="*/ 0 w 462"/>
                <a:gd name="T1" fmla="*/ 439 h 440"/>
                <a:gd name="T2" fmla="*/ 0 w 462"/>
                <a:gd name="T3" fmla="*/ 0 h 440"/>
                <a:gd name="T4" fmla="*/ 461 w 462"/>
                <a:gd name="T5" fmla="*/ 0 h 440"/>
                <a:gd name="T6" fmla="*/ 461 w 462"/>
                <a:gd name="T7" fmla="*/ 439 h 440"/>
                <a:gd name="T8" fmla="*/ 0 w 462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0" y="439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4" name="Freeform 169"/>
            <p:cNvSpPr>
              <a:spLocks/>
            </p:cNvSpPr>
            <p:nvPr/>
          </p:nvSpPr>
          <p:spPr bwMode="auto">
            <a:xfrm>
              <a:off x="3198" y="2359"/>
              <a:ext cx="447" cy="427"/>
            </a:xfrm>
            <a:custGeom>
              <a:avLst/>
              <a:gdLst>
                <a:gd name="T0" fmla="*/ 0 w 447"/>
                <a:gd name="T1" fmla="*/ 426 h 427"/>
                <a:gd name="T2" fmla="*/ 0 w 447"/>
                <a:gd name="T3" fmla="*/ 0 h 427"/>
                <a:gd name="T4" fmla="*/ 446 w 447"/>
                <a:gd name="T5" fmla="*/ 0 h 427"/>
                <a:gd name="T6" fmla="*/ 446 w 447"/>
                <a:gd name="T7" fmla="*/ 426 h 427"/>
                <a:gd name="T8" fmla="*/ 0 w 447"/>
                <a:gd name="T9" fmla="*/ 426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27"/>
                <a:gd name="T17" fmla="*/ 447 w 447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27">
                  <a:moveTo>
                    <a:pt x="0" y="426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26"/>
                  </a:lnTo>
                  <a:lnTo>
                    <a:pt x="0" y="426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5" name="Freeform 170"/>
            <p:cNvSpPr>
              <a:spLocks/>
            </p:cNvSpPr>
            <p:nvPr/>
          </p:nvSpPr>
          <p:spPr bwMode="auto">
            <a:xfrm>
              <a:off x="3194" y="2359"/>
              <a:ext cx="462" cy="440"/>
            </a:xfrm>
            <a:custGeom>
              <a:avLst/>
              <a:gdLst>
                <a:gd name="T0" fmla="*/ 0 w 462"/>
                <a:gd name="T1" fmla="*/ 439 h 440"/>
                <a:gd name="T2" fmla="*/ 0 w 462"/>
                <a:gd name="T3" fmla="*/ 0 h 440"/>
                <a:gd name="T4" fmla="*/ 461 w 462"/>
                <a:gd name="T5" fmla="*/ 0 h 440"/>
                <a:gd name="T6" fmla="*/ 461 w 462"/>
                <a:gd name="T7" fmla="*/ 439 h 440"/>
                <a:gd name="T8" fmla="*/ 0 w 462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0" y="439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6" name="Freeform 171"/>
            <p:cNvSpPr>
              <a:spLocks/>
            </p:cNvSpPr>
            <p:nvPr/>
          </p:nvSpPr>
          <p:spPr bwMode="auto">
            <a:xfrm>
              <a:off x="3198" y="1782"/>
              <a:ext cx="447" cy="433"/>
            </a:xfrm>
            <a:custGeom>
              <a:avLst/>
              <a:gdLst>
                <a:gd name="T0" fmla="*/ 0 w 447"/>
                <a:gd name="T1" fmla="*/ 432 h 433"/>
                <a:gd name="T2" fmla="*/ 0 w 447"/>
                <a:gd name="T3" fmla="*/ 0 h 433"/>
                <a:gd name="T4" fmla="*/ 446 w 447"/>
                <a:gd name="T5" fmla="*/ 0 h 433"/>
                <a:gd name="T6" fmla="*/ 446 w 447"/>
                <a:gd name="T7" fmla="*/ 432 h 433"/>
                <a:gd name="T8" fmla="*/ 0 w 447"/>
                <a:gd name="T9" fmla="*/ 432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33"/>
                <a:gd name="T17" fmla="*/ 447 w 447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33">
                  <a:moveTo>
                    <a:pt x="0" y="432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32"/>
                  </a:lnTo>
                  <a:lnTo>
                    <a:pt x="0" y="43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7" name="Freeform 172"/>
            <p:cNvSpPr>
              <a:spLocks/>
            </p:cNvSpPr>
            <p:nvPr/>
          </p:nvSpPr>
          <p:spPr bwMode="auto">
            <a:xfrm>
              <a:off x="3198" y="1178"/>
              <a:ext cx="447" cy="430"/>
            </a:xfrm>
            <a:custGeom>
              <a:avLst/>
              <a:gdLst>
                <a:gd name="T0" fmla="*/ 0 w 447"/>
                <a:gd name="T1" fmla="*/ 429 h 430"/>
                <a:gd name="T2" fmla="*/ 0 w 447"/>
                <a:gd name="T3" fmla="*/ 0 h 430"/>
                <a:gd name="T4" fmla="*/ 446 w 447"/>
                <a:gd name="T5" fmla="*/ 0 h 430"/>
                <a:gd name="T6" fmla="*/ 446 w 447"/>
                <a:gd name="T7" fmla="*/ 429 h 430"/>
                <a:gd name="T8" fmla="*/ 0 w 447"/>
                <a:gd name="T9" fmla="*/ 429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30"/>
                <a:gd name="T17" fmla="*/ 447 w 447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30">
                  <a:moveTo>
                    <a:pt x="0" y="429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29"/>
                  </a:lnTo>
                  <a:lnTo>
                    <a:pt x="0" y="429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8" name="Freeform 173"/>
            <p:cNvSpPr>
              <a:spLocks/>
            </p:cNvSpPr>
            <p:nvPr/>
          </p:nvSpPr>
          <p:spPr bwMode="auto">
            <a:xfrm>
              <a:off x="3194" y="1786"/>
              <a:ext cx="448" cy="430"/>
            </a:xfrm>
            <a:custGeom>
              <a:avLst/>
              <a:gdLst>
                <a:gd name="T0" fmla="*/ 0 w 448"/>
                <a:gd name="T1" fmla="*/ 429 h 430"/>
                <a:gd name="T2" fmla="*/ 0 w 448"/>
                <a:gd name="T3" fmla="*/ 0 h 430"/>
                <a:gd name="T4" fmla="*/ 447 w 448"/>
                <a:gd name="T5" fmla="*/ 0 h 430"/>
                <a:gd name="T6" fmla="*/ 447 w 448"/>
                <a:gd name="T7" fmla="*/ 429 h 430"/>
                <a:gd name="T8" fmla="*/ 0 w 448"/>
                <a:gd name="T9" fmla="*/ 429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"/>
                <a:gd name="T16" fmla="*/ 0 h 430"/>
                <a:gd name="T17" fmla="*/ 448 w 448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" h="430">
                  <a:moveTo>
                    <a:pt x="0" y="429"/>
                  </a:moveTo>
                  <a:lnTo>
                    <a:pt x="0" y="0"/>
                  </a:lnTo>
                  <a:lnTo>
                    <a:pt x="447" y="0"/>
                  </a:lnTo>
                  <a:lnTo>
                    <a:pt x="447" y="429"/>
                  </a:lnTo>
                  <a:lnTo>
                    <a:pt x="0" y="429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9" name="Freeform 174"/>
            <p:cNvSpPr>
              <a:spLocks/>
            </p:cNvSpPr>
            <p:nvPr/>
          </p:nvSpPr>
          <p:spPr bwMode="auto">
            <a:xfrm>
              <a:off x="3194" y="1178"/>
              <a:ext cx="462" cy="443"/>
            </a:xfrm>
            <a:custGeom>
              <a:avLst/>
              <a:gdLst>
                <a:gd name="T0" fmla="*/ 0 w 462"/>
                <a:gd name="T1" fmla="*/ 442 h 443"/>
                <a:gd name="T2" fmla="*/ 0 w 462"/>
                <a:gd name="T3" fmla="*/ 0 h 443"/>
                <a:gd name="T4" fmla="*/ 461 w 462"/>
                <a:gd name="T5" fmla="*/ 0 h 443"/>
                <a:gd name="T6" fmla="*/ 461 w 462"/>
                <a:gd name="T7" fmla="*/ 442 h 443"/>
                <a:gd name="T8" fmla="*/ 0 w 462"/>
                <a:gd name="T9" fmla="*/ 442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3"/>
                <a:gd name="T17" fmla="*/ 462 w 462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3">
                  <a:moveTo>
                    <a:pt x="0" y="442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42"/>
                  </a:lnTo>
                  <a:lnTo>
                    <a:pt x="0" y="44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0" name="Freeform 175"/>
            <p:cNvSpPr>
              <a:spLocks/>
            </p:cNvSpPr>
            <p:nvPr/>
          </p:nvSpPr>
          <p:spPr bwMode="auto">
            <a:xfrm>
              <a:off x="3681" y="3540"/>
              <a:ext cx="447" cy="432"/>
            </a:xfrm>
            <a:custGeom>
              <a:avLst/>
              <a:gdLst>
                <a:gd name="T0" fmla="*/ 0 w 447"/>
                <a:gd name="T1" fmla="*/ 431 h 432"/>
                <a:gd name="T2" fmla="*/ 0 w 447"/>
                <a:gd name="T3" fmla="*/ 0 h 432"/>
                <a:gd name="T4" fmla="*/ 446 w 447"/>
                <a:gd name="T5" fmla="*/ 0 h 432"/>
                <a:gd name="T6" fmla="*/ 446 w 447"/>
                <a:gd name="T7" fmla="*/ 431 h 432"/>
                <a:gd name="T8" fmla="*/ 0 w 447"/>
                <a:gd name="T9" fmla="*/ 43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32"/>
                <a:gd name="T17" fmla="*/ 447 w 447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32">
                  <a:moveTo>
                    <a:pt x="0" y="431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31"/>
                  </a:lnTo>
                  <a:lnTo>
                    <a:pt x="0" y="431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1" name="Freeform 176"/>
            <p:cNvSpPr>
              <a:spLocks/>
            </p:cNvSpPr>
            <p:nvPr/>
          </p:nvSpPr>
          <p:spPr bwMode="auto">
            <a:xfrm>
              <a:off x="3677" y="3540"/>
              <a:ext cx="462" cy="445"/>
            </a:xfrm>
            <a:custGeom>
              <a:avLst/>
              <a:gdLst>
                <a:gd name="T0" fmla="*/ 0 w 462"/>
                <a:gd name="T1" fmla="*/ 444 h 445"/>
                <a:gd name="T2" fmla="*/ 0 w 462"/>
                <a:gd name="T3" fmla="*/ 0 h 445"/>
                <a:gd name="T4" fmla="*/ 461 w 462"/>
                <a:gd name="T5" fmla="*/ 0 h 445"/>
                <a:gd name="T6" fmla="*/ 461 w 462"/>
                <a:gd name="T7" fmla="*/ 444 h 445"/>
                <a:gd name="T8" fmla="*/ 0 w 462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5"/>
                <a:gd name="T17" fmla="*/ 462 w 462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5">
                  <a:moveTo>
                    <a:pt x="0" y="444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2" name="Freeform 177"/>
            <p:cNvSpPr>
              <a:spLocks/>
            </p:cNvSpPr>
            <p:nvPr/>
          </p:nvSpPr>
          <p:spPr bwMode="auto">
            <a:xfrm>
              <a:off x="3681" y="2981"/>
              <a:ext cx="447" cy="428"/>
            </a:xfrm>
            <a:custGeom>
              <a:avLst/>
              <a:gdLst>
                <a:gd name="T0" fmla="*/ 0 w 447"/>
                <a:gd name="T1" fmla="*/ 427 h 428"/>
                <a:gd name="T2" fmla="*/ 0 w 447"/>
                <a:gd name="T3" fmla="*/ 0 h 428"/>
                <a:gd name="T4" fmla="*/ 446 w 447"/>
                <a:gd name="T5" fmla="*/ 0 h 428"/>
                <a:gd name="T6" fmla="*/ 446 w 447"/>
                <a:gd name="T7" fmla="*/ 427 h 428"/>
                <a:gd name="T8" fmla="*/ 0 w 447"/>
                <a:gd name="T9" fmla="*/ 427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28"/>
                <a:gd name="T17" fmla="*/ 447 w 447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28">
                  <a:moveTo>
                    <a:pt x="0" y="427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27"/>
                  </a:lnTo>
                  <a:lnTo>
                    <a:pt x="0" y="427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3" name="Freeform 178"/>
            <p:cNvSpPr>
              <a:spLocks/>
            </p:cNvSpPr>
            <p:nvPr/>
          </p:nvSpPr>
          <p:spPr bwMode="auto">
            <a:xfrm>
              <a:off x="3677" y="2981"/>
              <a:ext cx="462" cy="440"/>
            </a:xfrm>
            <a:custGeom>
              <a:avLst/>
              <a:gdLst>
                <a:gd name="T0" fmla="*/ 0 w 462"/>
                <a:gd name="T1" fmla="*/ 439 h 440"/>
                <a:gd name="T2" fmla="*/ 0 w 462"/>
                <a:gd name="T3" fmla="*/ 0 h 440"/>
                <a:gd name="T4" fmla="*/ 461 w 462"/>
                <a:gd name="T5" fmla="*/ 0 h 440"/>
                <a:gd name="T6" fmla="*/ 461 w 462"/>
                <a:gd name="T7" fmla="*/ 439 h 440"/>
                <a:gd name="T8" fmla="*/ 0 w 462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0" y="439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4" name="Freeform 179"/>
            <p:cNvSpPr>
              <a:spLocks/>
            </p:cNvSpPr>
            <p:nvPr/>
          </p:nvSpPr>
          <p:spPr bwMode="auto">
            <a:xfrm>
              <a:off x="3681" y="2359"/>
              <a:ext cx="447" cy="427"/>
            </a:xfrm>
            <a:custGeom>
              <a:avLst/>
              <a:gdLst>
                <a:gd name="T0" fmla="*/ 0 w 447"/>
                <a:gd name="T1" fmla="*/ 426 h 427"/>
                <a:gd name="T2" fmla="*/ 0 w 447"/>
                <a:gd name="T3" fmla="*/ 0 h 427"/>
                <a:gd name="T4" fmla="*/ 446 w 447"/>
                <a:gd name="T5" fmla="*/ 0 h 427"/>
                <a:gd name="T6" fmla="*/ 446 w 447"/>
                <a:gd name="T7" fmla="*/ 426 h 427"/>
                <a:gd name="T8" fmla="*/ 0 w 447"/>
                <a:gd name="T9" fmla="*/ 426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27"/>
                <a:gd name="T17" fmla="*/ 447 w 447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27">
                  <a:moveTo>
                    <a:pt x="0" y="426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26"/>
                  </a:lnTo>
                  <a:lnTo>
                    <a:pt x="0" y="426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5" name="Freeform 180"/>
            <p:cNvSpPr>
              <a:spLocks/>
            </p:cNvSpPr>
            <p:nvPr/>
          </p:nvSpPr>
          <p:spPr bwMode="auto">
            <a:xfrm>
              <a:off x="3677" y="2359"/>
              <a:ext cx="462" cy="440"/>
            </a:xfrm>
            <a:custGeom>
              <a:avLst/>
              <a:gdLst>
                <a:gd name="T0" fmla="*/ 0 w 462"/>
                <a:gd name="T1" fmla="*/ 439 h 440"/>
                <a:gd name="T2" fmla="*/ 0 w 462"/>
                <a:gd name="T3" fmla="*/ 0 h 440"/>
                <a:gd name="T4" fmla="*/ 461 w 462"/>
                <a:gd name="T5" fmla="*/ 0 h 440"/>
                <a:gd name="T6" fmla="*/ 461 w 462"/>
                <a:gd name="T7" fmla="*/ 439 h 440"/>
                <a:gd name="T8" fmla="*/ 0 w 462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0" y="439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6" name="Freeform 181"/>
            <p:cNvSpPr>
              <a:spLocks/>
            </p:cNvSpPr>
            <p:nvPr/>
          </p:nvSpPr>
          <p:spPr bwMode="auto">
            <a:xfrm>
              <a:off x="3681" y="1782"/>
              <a:ext cx="447" cy="433"/>
            </a:xfrm>
            <a:custGeom>
              <a:avLst/>
              <a:gdLst>
                <a:gd name="T0" fmla="*/ 0 w 447"/>
                <a:gd name="T1" fmla="*/ 432 h 433"/>
                <a:gd name="T2" fmla="*/ 0 w 447"/>
                <a:gd name="T3" fmla="*/ 0 h 433"/>
                <a:gd name="T4" fmla="*/ 446 w 447"/>
                <a:gd name="T5" fmla="*/ 0 h 433"/>
                <a:gd name="T6" fmla="*/ 446 w 447"/>
                <a:gd name="T7" fmla="*/ 432 h 433"/>
                <a:gd name="T8" fmla="*/ 0 w 447"/>
                <a:gd name="T9" fmla="*/ 432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33"/>
                <a:gd name="T17" fmla="*/ 447 w 447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33">
                  <a:moveTo>
                    <a:pt x="0" y="432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32"/>
                  </a:lnTo>
                  <a:lnTo>
                    <a:pt x="0" y="43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7" name="Freeform 182"/>
            <p:cNvSpPr>
              <a:spLocks/>
            </p:cNvSpPr>
            <p:nvPr/>
          </p:nvSpPr>
          <p:spPr bwMode="auto">
            <a:xfrm>
              <a:off x="3677" y="1782"/>
              <a:ext cx="462" cy="445"/>
            </a:xfrm>
            <a:custGeom>
              <a:avLst/>
              <a:gdLst>
                <a:gd name="T0" fmla="*/ 0 w 462"/>
                <a:gd name="T1" fmla="*/ 444 h 445"/>
                <a:gd name="T2" fmla="*/ 0 w 462"/>
                <a:gd name="T3" fmla="*/ 0 h 445"/>
                <a:gd name="T4" fmla="*/ 461 w 462"/>
                <a:gd name="T5" fmla="*/ 0 h 445"/>
                <a:gd name="T6" fmla="*/ 461 w 462"/>
                <a:gd name="T7" fmla="*/ 444 h 445"/>
                <a:gd name="T8" fmla="*/ 0 w 462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5"/>
                <a:gd name="T17" fmla="*/ 462 w 462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5">
                  <a:moveTo>
                    <a:pt x="0" y="444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8" name="Freeform 183"/>
            <p:cNvSpPr>
              <a:spLocks/>
            </p:cNvSpPr>
            <p:nvPr/>
          </p:nvSpPr>
          <p:spPr bwMode="auto">
            <a:xfrm>
              <a:off x="3681" y="1178"/>
              <a:ext cx="447" cy="430"/>
            </a:xfrm>
            <a:custGeom>
              <a:avLst/>
              <a:gdLst>
                <a:gd name="T0" fmla="*/ 0 w 447"/>
                <a:gd name="T1" fmla="*/ 429 h 430"/>
                <a:gd name="T2" fmla="*/ 0 w 447"/>
                <a:gd name="T3" fmla="*/ 0 h 430"/>
                <a:gd name="T4" fmla="*/ 446 w 447"/>
                <a:gd name="T5" fmla="*/ 0 h 430"/>
                <a:gd name="T6" fmla="*/ 446 w 447"/>
                <a:gd name="T7" fmla="*/ 429 h 430"/>
                <a:gd name="T8" fmla="*/ 0 w 447"/>
                <a:gd name="T9" fmla="*/ 429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430"/>
                <a:gd name="T17" fmla="*/ 447 w 447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430">
                  <a:moveTo>
                    <a:pt x="0" y="429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429"/>
                  </a:lnTo>
                  <a:lnTo>
                    <a:pt x="0" y="429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9" name="Freeform 184"/>
            <p:cNvSpPr>
              <a:spLocks/>
            </p:cNvSpPr>
            <p:nvPr/>
          </p:nvSpPr>
          <p:spPr bwMode="auto">
            <a:xfrm>
              <a:off x="3677" y="1178"/>
              <a:ext cx="462" cy="443"/>
            </a:xfrm>
            <a:custGeom>
              <a:avLst/>
              <a:gdLst>
                <a:gd name="T0" fmla="*/ 0 w 462"/>
                <a:gd name="T1" fmla="*/ 442 h 443"/>
                <a:gd name="T2" fmla="*/ 0 w 462"/>
                <a:gd name="T3" fmla="*/ 0 h 443"/>
                <a:gd name="T4" fmla="*/ 461 w 462"/>
                <a:gd name="T5" fmla="*/ 0 h 443"/>
                <a:gd name="T6" fmla="*/ 461 w 462"/>
                <a:gd name="T7" fmla="*/ 442 h 443"/>
                <a:gd name="T8" fmla="*/ 0 w 462"/>
                <a:gd name="T9" fmla="*/ 442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3"/>
                <a:gd name="T17" fmla="*/ 462 w 462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3">
                  <a:moveTo>
                    <a:pt x="0" y="442"/>
                  </a:moveTo>
                  <a:lnTo>
                    <a:pt x="0" y="0"/>
                  </a:lnTo>
                  <a:lnTo>
                    <a:pt x="461" y="0"/>
                  </a:lnTo>
                  <a:lnTo>
                    <a:pt x="461" y="442"/>
                  </a:lnTo>
                  <a:lnTo>
                    <a:pt x="0" y="44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0" name="Freeform 185"/>
            <p:cNvSpPr>
              <a:spLocks/>
            </p:cNvSpPr>
            <p:nvPr/>
          </p:nvSpPr>
          <p:spPr bwMode="auto">
            <a:xfrm>
              <a:off x="4158" y="3540"/>
              <a:ext cx="453" cy="432"/>
            </a:xfrm>
            <a:custGeom>
              <a:avLst/>
              <a:gdLst>
                <a:gd name="T0" fmla="*/ 0 w 453"/>
                <a:gd name="T1" fmla="*/ 431 h 432"/>
                <a:gd name="T2" fmla="*/ 0 w 453"/>
                <a:gd name="T3" fmla="*/ 0 h 432"/>
                <a:gd name="T4" fmla="*/ 452 w 453"/>
                <a:gd name="T5" fmla="*/ 0 h 432"/>
                <a:gd name="T6" fmla="*/ 452 w 453"/>
                <a:gd name="T7" fmla="*/ 431 h 432"/>
                <a:gd name="T8" fmla="*/ 0 w 453"/>
                <a:gd name="T9" fmla="*/ 43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32"/>
                <a:gd name="T17" fmla="*/ 453 w 453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32">
                  <a:moveTo>
                    <a:pt x="0" y="431"/>
                  </a:moveTo>
                  <a:lnTo>
                    <a:pt x="0" y="0"/>
                  </a:lnTo>
                  <a:lnTo>
                    <a:pt x="452" y="0"/>
                  </a:lnTo>
                  <a:lnTo>
                    <a:pt x="452" y="431"/>
                  </a:lnTo>
                  <a:lnTo>
                    <a:pt x="0" y="431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1" name="Freeform 186"/>
            <p:cNvSpPr>
              <a:spLocks/>
            </p:cNvSpPr>
            <p:nvPr/>
          </p:nvSpPr>
          <p:spPr bwMode="auto">
            <a:xfrm>
              <a:off x="4156" y="3540"/>
              <a:ext cx="466" cy="445"/>
            </a:xfrm>
            <a:custGeom>
              <a:avLst/>
              <a:gdLst>
                <a:gd name="T0" fmla="*/ 0 w 466"/>
                <a:gd name="T1" fmla="*/ 444 h 445"/>
                <a:gd name="T2" fmla="*/ 0 w 466"/>
                <a:gd name="T3" fmla="*/ 0 h 445"/>
                <a:gd name="T4" fmla="*/ 465 w 466"/>
                <a:gd name="T5" fmla="*/ 0 h 445"/>
                <a:gd name="T6" fmla="*/ 465 w 466"/>
                <a:gd name="T7" fmla="*/ 444 h 445"/>
                <a:gd name="T8" fmla="*/ 0 w 466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445"/>
                <a:gd name="T17" fmla="*/ 466 w 46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445">
                  <a:moveTo>
                    <a:pt x="0" y="444"/>
                  </a:moveTo>
                  <a:lnTo>
                    <a:pt x="0" y="0"/>
                  </a:lnTo>
                  <a:lnTo>
                    <a:pt x="465" y="0"/>
                  </a:lnTo>
                  <a:lnTo>
                    <a:pt x="465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2" name="Freeform 187"/>
            <p:cNvSpPr>
              <a:spLocks/>
            </p:cNvSpPr>
            <p:nvPr/>
          </p:nvSpPr>
          <p:spPr bwMode="auto">
            <a:xfrm>
              <a:off x="4158" y="2981"/>
              <a:ext cx="453" cy="428"/>
            </a:xfrm>
            <a:custGeom>
              <a:avLst/>
              <a:gdLst>
                <a:gd name="T0" fmla="*/ 0 w 453"/>
                <a:gd name="T1" fmla="*/ 427 h 428"/>
                <a:gd name="T2" fmla="*/ 0 w 453"/>
                <a:gd name="T3" fmla="*/ 0 h 428"/>
                <a:gd name="T4" fmla="*/ 452 w 453"/>
                <a:gd name="T5" fmla="*/ 0 h 428"/>
                <a:gd name="T6" fmla="*/ 452 w 453"/>
                <a:gd name="T7" fmla="*/ 427 h 428"/>
                <a:gd name="T8" fmla="*/ 0 w 453"/>
                <a:gd name="T9" fmla="*/ 427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28"/>
                <a:gd name="T17" fmla="*/ 453 w 453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28">
                  <a:moveTo>
                    <a:pt x="0" y="427"/>
                  </a:moveTo>
                  <a:lnTo>
                    <a:pt x="0" y="0"/>
                  </a:lnTo>
                  <a:lnTo>
                    <a:pt x="452" y="0"/>
                  </a:lnTo>
                  <a:lnTo>
                    <a:pt x="452" y="427"/>
                  </a:lnTo>
                  <a:lnTo>
                    <a:pt x="0" y="427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3" name="Freeform 188"/>
            <p:cNvSpPr>
              <a:spLocks/>
            </p:cNvSpPr>
            <p:nvPr/>
          </p:nvSpPr>
          <p:spPr bwMode="auto">
            <a:xfrm>
              <a:off x="4156" y="2981"/>
              <a:ext cx="466" cy="440"/>
            </a:xfrm>
            <a:custGeom>
              <a:avLst/>
              <a:gdLst>
                <a:gd name="T0" fmla="*/ 0 w 466"/>
                <a:gd name="T1" fmla="*/ 439 h 440"/>
                <a:gd name="T2" fmla="*/ 0 w 466"/>
                <a:gd name="T3" fmla="*/ 0 h 440"/>
                <a:gd name="T4" fmla="*/ 465 w 466"/>
                <a:gd name="T5" fmla="*/ 0 h 440"/>
                <a:gd name="T6" fmla="*/ 465 w 466"/>
                <a:gd name="T7" fmla="*/ 439 h 440"/>
                <a:gd name="T8" fmla="*/ 0 w 466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440"/>
                <a:gd name="T17" fmla="*/ 466 w 466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440">
                  <a:moveTo>
                    <a:pt x="0" y="439"/>
                  </a:moveTo>
                  <a:lnTo>
                    <a:pt x="0" y="0"/>
                  </a:lnTo>
                  <a:lnTo>
                    <a:pt x="465" y="0"/>
                  </a:lnTo>
                  <a:lnTo>
                    <a:pt x="465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4" name="Freeform 189"/>
            <p:cNvSpPr>
              <a:spLocks/>
            </p:cNvSpPr>
            <p:nvPr/>
          </p:nvSpPr>
          <p:spPr bwMode="auto">
            <a:xfrm>
              <a:off x="4158" y="2359"/>
              <a:ext cx="453" cy="427"/>
            </a:xfrm>
            <a:custGeom>
              <a:avLst/>
              <a:gdLst>
                <a:gd name="T0" fmla="*/ 0 w 453"/>
                <a:gd name="T1" fmla="*/ 426 h 427"/>
                <a:gd name="T2" fmla="*/ 0 w 453"/>
                <a:gd name="T3" fmla="*/ 0 h 427"/>
                <a:gd name="T4" fmla="*/ 452 w 453"/>
                <a:gd name="T5" fmla="*/ 0 h 427"/>
                <a:gd name="T6" fmla="*/ 452 w 453"/>
                <a:gd name="T7" fmla="*/ 426 h 427"/>
                <a:gd name="T8" fmla="*/ 0 w 453"/>
                <a:gd name="T9" fmla="*/ 426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27"/>
                <a:gd name="T17" fmla="*/ 453 w 453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27">
                  <a:moveTo>
                    <a:pt x="0" y="426"/>
                  </a:moveTo>
                  <a:lnTo>
                    <a:pt x="0" y="0"/>
                  </a:lnTo>
                  <a:lnTo>
                    <a:pt x="452" y="0"/>
                  </a:lnTo>
                  <a:lnTo>
                    <a:pt x="452" y="426"/>
                  </a:lnTo>
                  <a:lnTo>
                    <a:pt x="0" y="426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5" name="Freeform 190"/>
            <p:cNvSpPr>
              <a:spLocks/>
            </p:cNvSpPr>
            <p:nvPr/>
          </p:nvSpPr>
          <p:spPr bwMode="auto">
            <a:xfrm>
              <a:off x="4156" y="2359"/>
              <a:ext cx="466" cy="440"/>
            </a:xfrm>
            <a:custGeom>
              <a:avLst/>
              <a:gdLst>
                <a:gd name="T0" fmla="*/ 0 w 466"/>
                <a:gd name="T1" fmla="*/ 439 h 440"/>
                <a:gd name="T2" fmla="*/ 0 w 466"/>
                <a:gd name="T3" fmla="*/ 0 h 440"/>
                <a:gd name="T4" fmla="*/ 465 w 466"/>
                <a:gd name="T5" fmla="*/ 0 h 440"/>
                <a:gd name="T6" fmla="*/ 465 w 466"/>
                <a:gd name="T7" fmla="*/ 439 h 440"/>
                <a:gd name="T8" fmla="*/ 0 w 466"/>
                <a:gd name="T9" fmla="*/ 439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440"/>
                <a:gd name="T17" fmla="*/ 466 w 466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440">
                  <a:moveTo>
                    <a:pt x="0" y="439"/>
                  </a:moveTo>
                  <a:lnTo>
                    <a:pt x="0" y="0"/>
                  </a:lnTo>
                  <a:lnTo>
                    <a:pt x="465" y="0"/>
                  </a:lnTo>
                  <a:lnTo>
                    <a:pt x="465" y="439"/>
                  </a:lnTo>
                  <a:lnTo>
                    <a:pt x="0" y="43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6" name="Freeform 191"/>
            <p:cNvSpPr>
              <a:spLocks/>
            </p:cNvSpPr>
            <p:nvPr/>
          </p:nvSpPr>
          <p:spPr bwMode="auto">
            <a:xfrm>
              <a:off x="4158" y="1782"/>
              <a:ext cx="453" cy="433"/>
            </a:xfrm>
            <a:custGeom>
              <a:avLst/>
              <a:gdLst>
                <a:gd name="T0" fmla="*/ 0 w 453"/>
                <a:gd name="T1" fmla="*/ 432 h 433"/>
                <a:gd name="T2" fmla="*/ 0 w 453"/>
                <a:gd name="T3" fmla="*/ 0 h 433"/>
                <a:gd name="T4" fmla="*/ 452 w 453"/>
                <a:gd name="T5" fmla="*/ 0 h 433"/>
                <a:gd name="T6" fmla="*/ 452 w 453"/>
                <a:gd name="T7" fmla="*/ 432 h 433"/>
                <a:gd name="T8" fmla="*/ 0 w 453"/>
                <a:gd name="T9" fmla="*/ 432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33"/>
                <a:gd name="T17" fmla="*/ 453 w 453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33">
                  <a:moveTo>
                    <a:pt x="0" y="432"/>
                  </a:moveTo>
                  <a:lnTo>
                    <a:pt x="0" y="0"/>
                  </a:lnTo>
                  <a:lnTo>
                    <a:pt x="452" y="0"/>
                  </a:lnTo>
                  <a:lnTo>
                    <a:pt x="452" y="432"/>
                  </a:lnTo>
                  <a:lnTo>
                    <a:pt x="0" y="43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7" name="Freeform 192"/>
            <p:cNvSpPr>
              <a:spLocks/>
            </p:cNvSpPr>
            <p:nvPr/>
          </p:nvSpPr>
          <p:spPr bwMode="auto">
            <a:xfrm>
              <a:off x="4156" y="1782"/>
              <a:ext cx="466" cy="445"/>
            </a:xfrm>
            <a:custGeom>
              <a:avLst/>
              <a:gdLst>
                <a:gd name="T0" fmla="*/ 0 w 466"/>
                <a:gd name="T1" fmla="*/ 444 h 445"/>
                <a:gd name="T2" fmla="*/ 0 w 466"/>
                <a:gd name="T3" fmla="*/ 0 h 445"/>
                <a:gd name="T4" fmla="*/ 465 w 466"/>
                <a:gd name="T5" fmla="*/ 0 h 445"/>
                <a:gd name="T6" fmla="*/ 465 w 466"/>
                <a:gd name="T7" fmla="*/ 444 h 445"/>
                <a:gd name="T8" fmla="*/ 0 w 466"/>
                <a:gd name="T9" fmla="*/ 444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445"/>
                <a:gd name="T17" fmla="*/ 466 w 46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445">
                  <a:moveTo>
                    <a:pt x="0" y="444"/>
                  </a:moveTo>
                  <a:lnTo>
                    <a:pt x="0" y="0"/>
                  </a:lnTo>
                  <a:lnTo>
                    <a:pt x="465" y="0"/>
                  </a:lnTo>
                  <a:lnTo>
                    <a:pt x="465" y="444"/>
                  </a:lnTo>
                  <a:lnTo>
                    <a:pt x="0" y="44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8" name="Freeform 193"/>
            <p:cNvSpPr>
              <a:spLocks/>
            </p:cNvSpPr>
            <p:nvPr/>
          </p:nvSpPr>
          <p:spPr bwMode="auto">
            <a:xfrm>
              <a:off x="4158" y="1178"/>
              <a:ext cx="453" cy="430"/>
            </a:xfrm>
            <a:custGeom>
              <a:avLst/>
              <a:gdLst>
                <a:gd name="T0" fmla="*/ 0 w 453"/>
                <a:gd name="T1" fmla="*/ 429 h 430"/>
                <a:gd name="T2" fmla="*/ 0 w 453"/>
                <a:gd name="T3" fmla="*/ 0 h 430"/>
                <a:gd name="T4" fmla="*/ 452 w 453"/>
                <a:gd name="T5" fmla="*/ 0 h 430"/>
                <a:gd name="T6" fmla="*/ 452 w 453"/>
                <a:gd name="T7" fmla="*/ 429 h 430"/>
                <a:gd name="T8" fmla="*/ 0 w 453"/>
                <a:gd name="T9" fmla="*/ 429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30"/>
                <a:gd name="T17" fmla="*/ 453 w 453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30">
                  <a:moveTo>
                    <a:pt x="0" y="429"/>
                  </a:moveTo>
                  <a:lnTo>
                    <a:pt x="0" y="0"/>
                  </a:lnTo>
                  <a:lnTo>
                    <a:pt x="452" y="0"/>
                  </a:lnTo>
                  <a:lnTo>
                    <a:pt x="452" y="429"/>
                  </a:lnTo>
                  <a:lnTo>
                    <a:pt x="0" y="429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9" name="Freeform 194"/>
            <p:cNvSpPr>
              <a:spLocks/>
            </p:cNvSpPr>
            <p:nvPr/>
          </p:nvSpPr>
          <p:spPr bwMode="auto">
            <a:xfrm>
              <a:off x="4156" y="1178"/>
              <a:ext cx="466" cy="443"/>
            </a:xfrm>
            <a:custGeom>
              <a:avLst/>
              <a:gdLst>
                <a:gd name="T0" fmla="*/ 0 w 466"/>
                <a:gd name="T1" fmla="*/ 442 h 443"/>
                <a:gd name="T2" fmla="*/ 0 w 466"/>
                <a:gd name="T3" fmla="*/ 0 h 443"/>
                <a:gd name="T4" fmla="*/ 465 w 466"/>
                <a:gd name="T5" fmla="*/ 0 h 443"/>
                <a:gd name="T6" fmla="*/ 465 w 466"/>
                <a:gd name="T7" fmla="*/ 442 h 443"/>
                <a:gd name="T8" fmla="*/ 0 w 466"/>
                <a:gd name="T9" fmla="*/ 442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443"/>
                <a:gd name="T17" fmla="*/ 466 w 466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443">
                  <a:moveTo>
                    <a:pt x="0" y="442"/>
                  </a:moveTo>
                  <a:lnTo>
                    <a:pt x="0" y="0"/>
                  </a:lnTo>
                  <a:lnTo>
                    <a:pt x="465" y="0"/>
                  </a:lnTo>
                  <a:lnTo>
                    <a:pt x="465" y="442"/>
                  </a:lnTo>
                  <a:lnTo>
                    <a:pt x="0" y="442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F - block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25463" y="1784350"/>
            <a:ext cx="7932737" cy="1754188"/>
          </a:xfrm>
        </p:spPr>
        <p:txBody>
          <a:bodyPr/>
          <a:lstStyle/>
          <a:p>
            <a:pPr indent="-173038" eaLnBrk="1" hangingPunct="1"/>
            <a:r>
              <a:rPr lang="en-US" altLang="en-US" smtClean="0"/>
              <a:t>Called the “inner transition elements”</a:t>
            </a:r>
          </a:p>
        </p:txBody>
      </p:sp>
      <p:grpSp>
        <p:nvGrpSpPr>
          <p:cNvPr id="58372" name="Group 215"/>
          <p:cNvGrpSpPr>
            <a:grpSpLocks/>
          </p:cNvGrpSpPr>
          <p:nvPr/>
        </p:nvGrpSpPr>
        <p:grpSpPr bwMode="auto">
          <a:xfrm>
            <a:off x="549275" y="2976563"/>
            <a:ext cx="8021638" cy="2343150"/>
            <a:chOff x="346" y="1875"/>
            <a:chExt cx="5053" cy="1476"/>
          </a:xfrm>
        </p:grpSpPr>
        <p:sp>
          <p:nvSpPr>
            <p:cNvPr id="58373" name="Freeform 4"/>
            <p:cNvSpPr>
              <a:spLocks/>
            </p:cNvSpPr>
            <p:nvPr/>
          </p:nvSpPr>
          <p:spPr bwMode="auto">
            <a:xfrm>
              <a:off x="348" y="3007"/>
              <a:ext cx="318" cy="53"/>
            </a:xfrm>
            <a:custGeom>
              <a:avLst/>
              <a:gdLst>
                <a:gd name="T0" fmla="*/ 0 w 318"/>
                <a:gd name="T1" fmla="*/ 33 h 53"/>
                <a:gd name="T2" fmla="*/ 42 w 318"/>
                <a:gd name="T3" fmla="*/ 0 h 53"/>
                <a:gd name="T4" fmla="*/ 317 w 318"/>
                <a:gd name="T5" fmla="*/ 0 h 53"/>
                <a:gd name="T6" fmla="*/ 252 w 318"/>
                <a:gd name="T7" fmla="*/ 52 h 53"/>
                <a:gd name="T8" fmla="*/ 0 w 318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53"/>
                <a:gd name="T17" fmla="*/ 318 w 31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53">
                  <a:moveTo>
                    <a:pt x="0" y="33"/>
                  </a:moveTo>
                  <a:lnTo>
                    <a:pt x="42" y="0"/>
                  </a:lnTo>
                  <a:lnTo>
                    <a:pt x="317" y="0"/>
                  </a:lnTo>
                  <a:lnTo>
                    <a:pt x="252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4" name="Freeform 5"/>
            <p:cNvSpPr>
              <a:spLocks/>
            </p:cNvSpPr>
            <p:nvPr/>
          </p:nvSpPr>
          <p:spPr bwMode="auto">
            <a:xfrm>
              <a:off x="348" y="3007"/>
              <a:ext cx="331" cy="67"/>
            </a:xfrm>
            <a:custGeom>
              <a:avLst/>
              <a:gdLst>
                <a:gd name="T0" fmla="*/ 0 w 331"/>
                <a:gd name="T1" fmla="*/ 42 h 67"/>
                <a:gd name="T2" fmla="*/ 43 w 331"/>
                <a:gd name="T3" fmla="*/ 0 h 67"/>
                <a:gd name="T4" fmla="*/ 330 w 331"/>
                <a:gd name="T5" fmla="*/ 0 h 67"/>
                <a:gd name="T6" fmla="*/ 262 w 331"/>
                <a:gd name="T7" fmla="*/ 66 h 67"/>
                <a:gd name="T8" fmla="*/ 0 w 331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67"/>
                <a:gd name="T17" fmla="*/ 331 w 331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67">
                  <a:moveTo>
                    <a:pt x="0" y="42"/>
                  </a:moveTo>
                  <a:lnTo>
                    <a:pt x="43" y="0"/>
                  </a:lnTo>
                  <a:lnTo>
                    <a:pt x="330" y="0"/>
                  </a:lnTo>
                  <a:lnTo>
                    <a:pt x="262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5" name="Freeform 6"/>
            <p:cNvSpPr>
              <a:spLocks/>
            </p:cNvSpPr>
            <p:nvPr/>
          </p:nvSpPr>
          <p:spPr bwMode="auto">
            <a:xfrm>
              <a:off x="580" y="3007"/>
              <a:ext cx="86" cy="330"/>
            </a:xfrm>
            <a:custGeom>
              <a:avLst/>
              <a:gdLst>
                <a:gd name="T0" fmla="*/ 47 w 86"/>
                <a:gd name="T1" fmla="*/ 329 h 330"/>
                <a:gd name="T2" fmla="*/ 0 w 86"/>
                <a:gd name="T3" fmla="*/ 91 h 330"/>
                <a:gd name="T4" fmla="*/ 85 w 86"/>
                <a:gd name="T5" fmla="*/ 0 h 330"/>
                <a:gd name="T6" fmla="*/ 85 w 86"/>
                <a:gd name="T7" fmla="*/ 293 h 330"/>
                <a:gd name="T8" fmla="*/ 47 w 86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30"/>
                <a:gd name="T17" fmla="*/ 86 w 86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30">
                  <a:moveTo>
                    <a:pt x="47" y="329"/>
                  </a:moveTo>
                  <a:lnTo>
                    <a:pt x="0" y="91"/>
                  </a:lnTo>
                  <a:lnTo>
                    <a:pt x="85" y="0"/>
                  </a:lnTo>
                  <a:lnTo>
                    <a:pt x="85" y="293"/>
                  </a:lnTo>
                  <a:lnTo>
                    <a:pt x="47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Freeform 7"/>
            <p:cNvSpPr>
              <a:spLocks/>
            </p:cNvSpPr>
            <p:nvPr/>
          </p:nvSpPr>
          <p:spPr bwMode="auto">
            <a:xfrm>
              <a:off x="580" y="3007"/>
              <a:ext cx="99" cy="344"/>
            </a:xfrm>
            <a:custGeom>
              <a:avLst/>
              <a:gdLst>
                <a:gd name="T0" fmla="*/ 54 w 99"/>
                <a:gd name="T1" fmla="*/ 343 h 344"/>
                <a:gd name="T2" fmla="*/ 0 w 99"/>
                <a:gd name="T3" fmla="*/ 95 h 344"/>
                <a:gd name="T4" fmla="*/ 98 w 99"/>
                <a:gd name="T5" fmla="*/ 0 h 344"/>
                <a:gd name="T6" fmla="*/ 98 w 99"/>
                <a:gd name="T7" fmla="*/ 306 h 344"/>
                <a:gd name="T8" fmla="*/ 54 w 99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344"/>
                <a:gd name="T17" fmla="*/ 99 w 99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344">
                  <a:moveTo>
                    <a:pt x="54" y="343"/>
                  </a:moveTo>
                  <a:lnTo>
                    <a:pt x="0" y="95"/>
                  </a:lnTo>
                  <a:lnTo>
                    <a:pt x="98" y="0"/>
                  </a:lnTo>
                  <a:lnTo>
                    <a:pt x="98" y="306"/>
                  </a:lnTo>
                  <a:lnTo>
                    <a:pt x="54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7" name="Freeform 8"/>
            <p:cNvSpPr>
              <a:spLocks/>
            </p:cNvSpPr>
            <p:nvPr/>
          </p:nvSpPr>
          <p:spPr bwMode="auto">
            <a:xfrm>
              <a:off x="348" y="2583"/>
              <a:ext cx="318" cy="55"/>
            </a:xfrm>
            <a:custGeom>
              <a:avLst/>
              <a:gdLst>
                <a:gd name="T0" fmla="*/ 0 w 318"/>
                <a:gd name="T1" fmla="*/ 34 h 55"/>
                <a:gd name="T2" fmla="*/ 42 w 318"/>
                <a:gd name="T3" fmla="*/ 0 h 55"/>
                <a:gd name="T4" fmla="*/ 317 w 318"/>
                <a:gd name="T5" fmla="*/ 0 h 55"/>
                <a:gd name="T6" fmla="*/ 252 w 318"/>
                <a:gd name="T7" fmla="*/ 54 h 55"/>
                <a:gd name="T8" fmla="*/ 0 w 318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55"/>
                <a:gd name="T17" fmla="*/ 318 w 31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55">
                  <a:moveTo>
                    <a:pt x="0" y="34"/>
                  </a:moveTo>
                  <a:lnTo>
                    <a:pt x="42" y="0"/>
                  </a:lnTo>
                  <a:lnTo>
                    <a:pt x="317" y="0"/>
                  </a:lnTo>
                  <a:lnTo>
                    <a:pt x="252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8" name="Freeform 9"/>
            <p:cNvSpPr>
              <a:spLocks/>
            </p:cNvSpPr>
            <p:nvPr/>
          </p:nvSpPr>
          <p:spPr bwMode="auto">
            <a:xfrm>
              <a:off x="348" y="2583"/>
              <a:ext cx="331" cy="69"/>
            </a:xfrm>
            <a:custGeom>
              <a:avLst/>
              <a:gdLst>
                <a:gd name="T0" fmla="*/ 0 w 331"/>
                <a:gd name="T1" fmla="*/ 43 h 69"/>
                <a:gd name="T2" fmla="*/ 43 w 331"/>
                <a:gd name="T3" fmla="*/ 0 h 69"/>
                <a:gd name="T4" fmla="*/ 330 w 331"/>
                <a:gd name="T5" fmla="*/ 0 h 69"/>
                <a:gd name="T6" fmla="*/ 262 w 331"/>
                <a:gd name="T7" fmla="*/ 68 h 69"/>
                <a:gd name="T8" fmla="*/ 0 w 331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69"/>
                <a:gd name="T17" fmla="*/ 331 w 33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69">
                  <a:moveTo>
                    <a:pt x="0" y="43"/>
                  </a:moveTo>
                  <a:lnTo>
                    <a:pt x="43" y="0"/>
                  </a:lnTo>
                  <a:lnTo>
                    <a:pt x="330" y="0"/>
                  </a:lnTo>
                  <a:lnTo>
                    <a:pt x="262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9" name="Freeform 10"/>
            <p:cNvSpPr>
              <a:spLocks/>
            </p:cNvSpPr>
            <p:nvPr/>
          </p:nvSpPr>
          <p:spPr bwMode="auto">
            <a:xfrm>
              <a:off x="580" y="2583"/>
              <a:ext cx="86" cy="330"/>
            </a:xfrm>
            <a:custGeom>
              <a:avLst/>
              <a:gdLst>
                <a:gd name="T0" fmla="*/ 47 w 86"/>
                <a:gd name="T1" fmla="*/ 329 h 330"/>
                <a:gd name="T2" fmla="*/ 0 w 86"/>
                <a:gd name="T3" fmla="*/ 89 h 330"/>
                <a:gd name="T4" fmla="*/ 85 w 86"/>
                <a:gd name="T5" fmla="*/ 0 h 330"/>
                <a:gd name="T6" fmla="*/ 85 w 86"/>
                <a:gd name="T7" fmla="*/ 295 h 330"/>
                <a:gd name="T8" fmla="*/ 47 w 86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30"/>
                <a:gd name="T17" fmla="*/ 86 w 86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30">
                  <a:moveTo>
                    <a:pt x="47" y="329"/>
                  </a:moveTo>
                  <a:lnTo>
                    <a:pt x="0" y="89"/>
                  </a:lnTo>
                  <a:lnTo>
                    <a:pt x="85" y="0"/>
                  </a:lnTo>
                  <a:lnTo>
                    <a:pt x="85" y="295"/>
                  </a:lnTo>
                  <a:lnTo>
                    <a:pt x="47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Freeform 11"/>
            <p:cNvSpPr>
              <a:spLocks/>
            </p:cNvSpPr>
            <p:nvPr/>
          </p:nvSpPr>
          <p:spPr bwMode="auto">
            <a:xfrm>
              <a:off x="580" y="2583"/>
              <a:ext cx="99" cy="342"/>
            </a:xfrm>
            <a:custGeom>
              <a:avLst/>
              <a:gdLst>
                <a:gd name="T0" fmla="*/ 54 w 99"/>
                <a:gd name="T1" fmla="*/ 341 h 342"/>
                <a:gd name="T2" fmla="*/ 0 w 99"/>
                <a:gd name="T3" fmla="*/ 92 h 342"/>
                <a:gd name="T4" fmla="*/ 98 w 99"/>
                <a:gd name="T5" fmla="*/ 0 h 342"/>
                <a:gd name="T6" fmla="*/ 98 w 99"/>
                <a:gd name="T7" fmla="*/ 306 h 342"/>
                <a:gd name="T8" fmla="*/ 54 w 99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342"/>
                <a:gd name="T17" fmla="*/ 99 w 99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342">
                  <a:moveTo>
                    <a:pt x="54" y="341"/>
                  </a:moveTo>
                  <a:lnTo>
                    <a:pt x="0" y="92"/>
                  </a:lnTo>
                  <a:lnTo>
                    <a:pt x="98" y="0"/>
                  </a:lnTo>
                  <a:lnTo>
                    <a:pt x="98" y="306"/>
                  </a:lnTo>
                  <a:lnTo>
                    <a:pt x="54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Freeform 12"/>
            <p:cNvSpPr>
              <a:spLocks/>
            </p:cNvSpPr>
            <p:nvPr/>
          </p:nvSpPr>
          <p:spPr bwMode="auto">
            <a:xfrm>
              <a:off x="708" y="3007"/>
              <a:ext cx="312" cy="53"/>
            </a:xfrm>
            <a:custGeom>
              <a:avLst/>
              <a:gdLst>
                <a:gd name="T0" fmla="*/ 0 w 312"/>
                <a:gd name="T1" fmla="*/ 33 h 53"/>
                <a:gd name="T2" fmla="*/ 39 w 312"/>
                <a:gd name="T3" fmla="*/ 0 h 53"/>
                <a:gd name="T4" fmla="*/ 311 w 312"/>
                <a:gd name="T5" fmla="*/ 0 h 53"/>
                <a:gd name="T6" fmla="*/ 246 w 312"/>
                <a:gd name="T7" fmla="*/ 52 h 53"/>
                <a:gd name="T8" fmla="*/ 0 w 312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53"/>
                <a:gd name="T17" fmla="*/ 312 w 31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53">
                  <a:moveTo>
                    <a:pt x="0" y="33"/>
                  </a:moveTo>
                  <a:lnTo>
                    <a:pt x="39" y="0"/>
                  </a:lnTo>
                  <a:lnTo>
                    <a:pt x="311" y="0"/>
                  </a:lnTo>
                  <a:lnTo>
                    <a:pt x="246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Freeform 13"/>
            <p:cNvSpPr>
              <a:spLocks/>
            </p:cNvSpPr>
            <p:nvPr/>
          </p:nvSpPr>
          <p:spPr bwMode="auto">
            <a:xfrm>
              <a:off x="708" y="3007"/>
              <a:ext cx="325" cy="67"/>
            </a:xfrm>
            <a:custGeom>
              <a:avLst/>
              <a:gdLst>
                <a:gd name="T0" fmla="*/ 0 w 325"/>
                <a:gd name="T1" fmla="*/ 42 h 67"/>
                <a:gd name="T2" fmla="*/ 41 w 325"/>
                <a:gd name="T3" fmla="*/ 0 h 67"/>
                <a:gd name="T4" fmla="*/ 324 w 325"/>
                <a:gd name="T5" fmla="*/ 0 h 67"/>
                <a:gd name="T6" fmla="*/ 256 w 325"/>
                <a:gd name="T7" fmla="*/ 66 h 67"/>
                <a:gd name="T8" fmla="*/ 0 w 325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67"/>
                <a:gd name="T17" fmla="*/ 325 w 32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67">
                  <a:moveTo>
                    <a:pt x="0" y="42"/>
                  </a:moveTo>
                  <a:lnTo>
                    <a:pt x="41" y="0"/>
                  </a:lnTo>
                  <a:lnTo>
                    <a:pt x="324" y="0"/>
                  </a:lnTo>
                  <a:lnTo>
                    <a:pt x="256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Freeform 14"/>
            <p:cNvSpPr>
              <a:spLocks/>
            </p:cNvSpPr>
            <p:nvPr/>
          </p:nvSpPr>
          <p:spPr bwMode="auto">
            <a:xfrm>
              <a:off x="939" y="3007"/>
              <a:ext cx="81" cy="330"/>
            </a:xfrm>
            <a:custGeom>
              <a:avLst/>
              <a:gdLst>
                <a:gd name="T0" fmla="*/ 43 w 81"/>
                <a:gd name="T1" fmla="*/ 329 h 330"/>
                <a:gd name="T2" fmla="*/ 0 w 81"/>
                <a:gd name="T3" fmla="*/ 91 h 330"/>
                <a:gd name="T4" fmla="*/ 80 w 81"/>
                <a:gd name="T5" fmla="*/ 0 h 330"/>
                <a:gd name="T6" fmla="*/ 80 w 81"/>
                <a:gd name="T7" fmla="*/ 293 h 330"/>
                <a:gd name="T8" fmla="*/ 43 w 81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0"/>
                <a:gd name="T17" fmla="*/ 81 w 81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0">
                  <a:moveTo>
                    <a:pt x="43" y="329"/>
                  </a:moveTo>
                  <a:lnTo>
                    <a:pt x="0" y="91"/>
                  </a:lnTo>
                  <a:lnTo>
                    <a:pt x="80" y="0"/>
                  </a:lnTo>
                  <a:lnTo>
                    <a:pt x="80" y="293"/>
                  </a:lnTo>
                  <a:lnTo>
                    <a:pt x="43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Freeform 15"/>
            <p:cNvSpPr>
              <a:spLocks/>
            </p:cNvSpPr>
            <p:nvPr/>
          </p:nvSpPr>
          <p:spPr bwMode="auto">
            <a:xfrm>
              <a:off x="939" y="3007"/>
              <a:ext cx="94" cy="344"/>
            </a:xfrm>
            <a:custGeom>
              <a:avLst/>
              <a:gdLst>
                <a:gd name="T0" fmla="*/ 51 w 94"/>
                <a:gd name="T1" fmla="*/ 343 h 344"/>
                <a:gd name="T2" fmla="*/ 0 w 94"/>
                <a:gd name="T3" fmla="*/ 95 h 344"/>
                <a:gd name="T4" fmla="*/ 93 w 94"/>
                <a:gd name="T5" fmla="*/ 0 h 344"/>
                <a:gd name="T6" fmla="*/ 93 w 94"/>
                <a:gd name="T7" fmla="*/ 306 h 344"/>
                <a:gd name="T8" fmla="*/ 51 w 94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344"/>
                <a:gd name="T17" fmla="*/ 94 w 9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344">
                  <a:moveTo>
                    <a:pt x="51" y="343"/>
                  </a:moveTo>
                  <a:lnTo>
                    <a:pt x="0" y="95"/>
                  </a:lnTo>
                  <a:lnTo>
                    <a:pt x="93" y="0"/>
                  </a:lnTo>
                  <a:lnTo>
                    <a:pt x="93" y="306"/>
                  </a:lnTo>
                  <a:lnTo>
                    <a:pt x="51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Freeform 16"/>
            <p:cNvSpPr>
              <a:spLocks/>
            </p:cNvSpPr>
            <p:nvPr/>
          </p:nvSpPr>
          <p:spPr bwMode="auto">
            <a:xfrm>
              <a:off x="708" y="2583"/>
              <a:ext cx="312" cy="55"/>
            </a:xfrm>
            <a:custGeom>
              <a:avLst/>
              <a:gdLst>
                <a:gd name="T0" fmla="*/ 0 w 312"/>
                <a:gd name="T1" fmla="*/ 34 h 55"/>
                <a:gd name="T2" fmla="*/ 39 w 312"/>
                <a:gd name="T3" fmla="*/ 0 h 55"/>
                <a:gd name="T4" fmla="*/ 311 w 312"/>
                <a:gd name="T5" fmla="*/ 0 h 55"/>
                <a:gd name="T6" fmla="*/ 246 w 312"/>
                <a:gd name="T7" fmla="*/ 54 h 55"/>
                <a:gd name="T8" fmla="*/ 0 w 312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55"/>
                <a:gd name="T17" fmla="*/ 312 w 31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55">
                  <a:moveTo>
                    <a:pt x="0" y="34"/>
                  </a:moveTo>
                  <a:lnTo>
                    <a:pt x="39" y="0"/>
                  </a:lnTo>
                  <a:lnTo>
                    <a:pt x="311" y="0"/>
                  </a:lnTo>
                  <a:lnTo>
                    <a:pt x="246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Freeform 17"/>
            <p:cNvSpPr>
              <a:spLocks/>
            </p:cNvSpPr>
            <p:nvPr/>
          </p:nvSpPr>
          <p:spPr bwMode="auto">
            <a:xfrm>
              <a:off x="708" y="2583"/>
              <a:ext cx="325" cy="69"/>
            </a:xfrm>
            <a:custGeom>
              <a:avLst/>
              <a:gdLst>
                <a:gd name="T0" fmla="*/ 0 w 325"/>
                <a:gd name="T1" fmla="*/ 43 h 69"/>
                <a:gd name="T2" fmla="*/ 41 w 325"/>
                <a:gd name="T3" fmla="*/ 0 h 69"/>
                <a:gd name="T4" fmla="*/ 324 w 325"/>
                <a:gd name="T5" fmla="*/ 0 h 69"/>
                <a:gd name="T6" fmla="*/ 256 w 325"/>
                <a:gd name="T7" fmla="*/ 68 h 69"/>
                <a:gd name="T8" fmla="*/ 0 w 325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69"/>
                <a:gd name="T17" fmla="*/ 325 w 325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69">
                  <a:moveTo>
                    <a:pt x="0" y="43"/>
                  </a:moveTo>
                  <a:lnTo>
                    <a:pt x="41" y="0"/>
                  </a:lnTo>
                  <a:lnTo>
                    <a:pt x="324" y="0"/>
                  </a:lnTo>
                  <a:lnTo>
                    <a:pt x="256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Freeform 18"/>
            <p:cNvSpPr>
              <a:spLocks/>
            </p:cNvSpPr>
            <p:nvPr/>
          </p:nvSpPr>
          <p:spPr bwMode="auto">
            <a:xfrm>
              <a:off x="939" y="2583"/>
              <a:ext cx="81" cy="330"/>
            </a:xfrm>
            <a:custGeom>
              <a:avLst/>
              <a:gdLst>
                <a:gd name="T0" fmla="*/ 43 w 81"/>
                <a:gd name="T1" fmla="*/ 329 h 330"/>
                <a:gd name="T2" fmla="*/ 0 w 81"/>
                <a:gd name="T3" fmla="*/ 89 h 330"/>
                <a:gd name="T4" fmla="*/ 80 w 81"/>
                <a:gd name="T5" fmla="*/ 0 h 330"/>
                <a:gd name="T6" fmla="*/ 80 w 81"/>
                <a:gd name="T7" fmla="*/ 295 h 330"/>
                <a:gd name="T8" fmla="*/ 43 w 81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330"/>
                <a:gd name="T17" fmla="*/ 81 w 81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330">
                  <a:moveTo>
                    <a:pt x="43" y="329"/>
                  </a:moveTo>
                  <a:lnTo>
                    <a:pt x="0" y="89"/>
                  </a:lnTo>
                  <a:lnTo>
                    <a:pt x="80" y="0"/>
                  </a:lnTo>
                  <a:lnTo>
                    <a:pt x="80" y="295"/>
                  </a:lnTo>
                  <a:lnTo>
                    <a:pt x="43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Freeform 19"/>
            <p:cNvSpPr>
              <a:spLocks/>
            </p:cNvSpPr>
            <p:nvPr/>
          </p:nvSpPr>
          <p:spPr bwMode="auto">
            <a:xfrm>
              <a:off x="939" y="2583"/>
              <a:ext cx="94" cy="342"/>
            </a:xfrm>
            <a:custGeom>
              <a:avLst/>
              <a:gdLst>
                <a:gd name="T0" fmla="*/ 51 w 94"/>
                <a:gd name="T1" fmla="*/ 341 h 342"/>
                <a:gd name="T2" fmla="*/ 0 w 94"/>
                <a:gd name="T3" fmla="*/ 92 h 342"/>
                <a:gd name="T4" fmla="*/ 93 w 94"/>
                <a:gd name="T5" fmla="*/ 0 h 342"/>
                <a:gd name="T6" fmla="*/ 93 w 94"/>
                <a:gd name="T7" fmla="*/ 306 h 342"/>
                <a:gd name="T8" fmla="*/ 51 w 94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342"/>
                <a:gd name="T17" fmla="*/ 94 w 94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342">
                  <a:moveTo>
                    <a:pt x="51" y="341"/>
                  </a:moveTo>
                  <a:lnTo>
                    <a:pt x="0" y="92"/>
                  </a:lnTo>
                  <a:lnTo>
                    <a:pt x="93" y="0"/>
                  </a:lnTo>
                  <a:lnTo>
                    <a:pt x="93" y="306"/>
                  </a:lnTo>
                  <a:lnTo>
                    <a:pt x="51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Freeform 20"/>
            <p:cNvSpPr>
              <a:spLocks/>
            </p:cNvSpPr>
            <p:nvPr/>
          </p:nvSpPr>
          <p:spPr bwMode="auto">
            <a:xfrm>
              <a:off x="1062" y="3007"/>
              <a:ext cx="318" cy="53"/>
            </a:xfrm>
            <a:custGeom>
              <a:avLst/>
              <a:gdLst>
                <a:gd name="T0" fmla="*/ 0 w 318"/>
                <a:gd name="T1" fmla="*/ 33 h 53"/>
                <a:gd name="T2" fmla="*/ 42 w 318"/>
                <a:gd name="T3" fmla="*/ 0 h 53"/>
                <a:gd name="T4" fmla="*/ 317 w 318"/>
                <a:gd name="T5" fmla="*/ 0 h 53"/>
                <a:gd name="T6" fmla="*/ 250 w 318"/>
                <a:gd name="T7" fmla="*/ 52 h 53"/>
                <a:gd name="T8" fmla="*/ 0 w 318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53"/>
                <a:gd name="T17" fmla="*/ 318 w 31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53">
                  <a:moveTo>
                    <a:pt x="0" y="33"/>
                  </a:moveTo>
                  <a:lnTo>
                    <a:pt x="42" y="0"/>
                  </a:lnTo>
                  <a:lnTo>
                    <a:pt x="317" y="0"/>
                  </a:lnTo>
                  <a:lnTo>
                    <a:pt x="250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Freeform 21"/>
            <p:cNvSpPr>
              <a:spLocks/>
            </p:cNvSpPr>
            <p:nvPr/>
          </p:nvSpPr>
          <p:spPr bwMode="auto">
            <a:xfrm>
              <a:off x="1062" y="3007"/>
              <a:ext cx="331" cy="67"/>
            </a:xfrm>
            <a:custGeom>
              <a:avLst/>
              <a:gdLst>
                <a:gd name="T0" fmla="*/ 0 w 331"/>
                <a:gd name="T1" fmla="*/ 42 h 67"/>
                <a:gd name="T2" fmla="*/ 43 w 331"/>
                <a:gd name="T3" fmla="*/ 0 h 67"/>
                <a:gd name="T4" fmla="*/ 330 w 331"/>
                <a:gd name="T5" fmla="*/ 0 h 67"/>
                <a:gd name="T6" fmla="*/ 260 w 331"/>
                <a:gd name="T7" fmla="*/ 66 h 67"/>
                <a:gd name="T8" fmla="*/ 0 w 331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67"/>
                <a:gd name="T17" fmla="*/ 331 w 331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67">
                  <a:moveTo>
                    <a:pt x="0" y="42"/>
                  </a:moveTo>
                  <a:lnTo>
                    <a:pt x="43" y="0"/>
                  </a:lnTo>
                  <a:lnTo>
                    <a:pt x="330" y="0"/>
                  </a:lnTo>
                  <a:lnTo>
                    <a:pt x="260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Freeform 22"/>
            <p:cNvSpPr>
              <a:spLocks/>
            </p:cNvSpPr>
            <p:nvPr/>
          </p:nvSpPr>
          <p:spPr bwMode="auto">
            <a:xfrm>
              <a:off x="1295" y="3007"/>
              <a:ext cx="85" cy="330"/>
            </a:xfrm>
            <a:custGeom>
              <a:avLst/>
              <a:gdLst>
                <a:gd name="T0" fmla="*/ 45 w 85"/>
                <a:gd name="T1" fmla="*/ 329 h 330"/>
                <a:gd name="T2" fmla="*/ 0 w 85"/>
                <a:gd name="T3" fmla="*/ 91 h 330"/>
                <a:gd name="T4" fmla="*/ 84 w 85"/>
                <a:gd name="T5" fmla="*/ 0 h 330"/>
                <a:gd name="T6" fmla="*/ 84 w 85"/>
                <a:gd name="T7" fmla="*/ 293 h 330"/>
                <a:gd name="T8" fmla="*/ 45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5" y="329"/>
                  </a:moveTo>
                  <a:lnTo>
                    <a:pt x="0" y="91"/>
                  </a:lnTo>
                  <a:lnTo>
                    <a:pt x="84" y="0"/>
                  </a:lnTo>
                  <a:lnTo>
                    <a:pt x="84" y="293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23"/>
            <p:cNvSpPr>
              <a:spLocks/>
            </p:cNvSpPr>
            <p:nvPr/>
          </p:nvSpPr>
          <p:spPr bwMode="auto">
            <a:xfrm>
              <a:off x="1295" y="3007"/>
              <a:ext cx="98" cy="344"/>
            </a:xfrm>
            <a:custGeom>
              <a:avLst/>
              <a:gdLst>
                <a:gd name="T0" fmla="*/ 52 w 98"/>
                <a:gd name="T1" fmla="*/ 343 h 344"/>
                <a:gd name="T2" fmla="*/ 0 w 98"/>
                <a:gd name="T3" fmla="*/ 95 h 344"/>
                <a:gd name="T4" fmla="*/ 97 w 98"/>
                <a:gd name="T5" fmla="*/ 0 h 344"/>
                <a:gd name="T6" fmla="*/ 97 w 98"/>
                <a:gd name="T7" fmla="*/ 306 h 344"/>
                <a:gd name="T8" fmla="*/ 52 w 98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44"/>
                <a:gd name="T17" fmla="*/ 98 w 98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44">
                  <a:moveTo>
                    <a:pt x="52" y="343"/>
                  </a:moveTo>
                  <a:lnTo>
                    <a:pt x="0" y="95"/>
                  </a:lnTo>
                  <a:lnTo>
                    <a:pt x="97" y="0"/>
                  </a:lnTo>
                  <a:lnTo>
                    <a:pt x="97" y="306"/>
                  </a:lnTo>
                  <a:lnTo>
                    <a:pt x="52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24"/>
            <p:cNvSpPr>
              <a:spLocks/>
            </p:cNvSpPr>
            <p:nvPr/>
          </p:nvSpPr>
          <p:spPr bwMode="auto">
            <a:xfrm>
              <a:off x="1062" y="2583"/>
              <a:ext cx="318" cy="55"/>
            </a:xfrm>
            <a:custGeom>
              <a:avLst/>
              <a:gdLst>
                <a:gd name="T0" fmla="*/ 0 w 318"/>
                <a:gd name="T1" fmla="*/ 34 h 55"/>
                <a:gd name="T2" fmla="*/ 42 w 318"/>
                <a:gd name="T3" fmla="*/ 0 h 55"/>
                <a:gd name="T4" fmla="*/ 317 w 318"/>
                <a:gd name="T5" fmla="*/ 0 h 55"/>
                <a:gd name="T6" fmla="*/ 250 w 318"/>
                <a:gd name="T7" fmla="*/ 54 h 55"/>
                <a:gd name="T8" fmla="*/ 0 w 318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55"/>
                <a:gd name="T17" fmla="*/ 318 w 31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55">
                  <a:moveTo>
                    <a:pt x="0" y="34"/>
                  </a:moveTo>
                  <a:lnTo>
                    <a:pt x="42" y="0"/>
                  </a:lnTo>
                  <a:lnTo>
                    <a:pt x="317" y="0"/>
                  </a:lnTo>
                  <a:lnTo>
                    <a:pt x="250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Freeform 25"/>
            <p:cNvSpPr>
              <a:spLocks/>
            </p:cNvSpPr>
            <p:nvPr/>
          </p:nvSpPr>
          <p:spPr bwMode="auto">
            <a:xfrm>
              <a:off x="1062" y="2583"/>
              <a:ext cx="331" cy="69"/>
            </a:xfrm>
            <a:custGeom>
              <a:avLst/>
              <a:gdLst>
                <a:gd name="T0" fmla="*/ 0 w 331"/>
                <a:gd name="T1" fmla="*/ 43 h 69"/>
                <a:gd name="T2" fmla="*/ 43 w 331"/>
                <a:gd name="T3" fmla="*/ 0 h 69"/>
                <a:gd name="T4" fmla="*/ 330 w 331"/>
                <a:gd name="T5" fmla="*/ 0 h 69"/>
                <a:gd name="T6" fmla="*/ 260 w 331"/>
                <a:gd name="T7" fmla="*/ 68 h 69"/>
                <a:gd name="T8" fmla="*/ 0 w 331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69"/>
                <a:gd name="T17" fmla="*/ 331 w 33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69">
                  <a:moveTo>
                    <a:pt x="0" y="43"/>
                  </a:moveTo>
                  <a:lnTo>
                    <a:pt x="43" y="0"/>
                  </a:lnTo>
                  <a:lnTo>
                    <a:pt x="330" y="0"/>
                  </a:lnTo>
                  <a:lnTo>
                    <a:pt x="260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Freeform 26"/>
            <p:cNvSpPr>
              <a:spLocks/>
            </p:cNvSpPr>
            <p:nvPr/>
          </p:nvSpPr>
          <p:spPr bwMode="auto">
            <a:xfrm>
              <a:off x="1295" y="2583"/>
              <a:ext cx="85" cy="330"/>
            </a:xfrm>
            <a:custGeom>
              <a:avLst/>
              <a:gdLst>
                <a:gd name="T0" fmla="*/ 45 w 85"/>
                <a:gd name="T1" fmla="*/ 329 h 330"/>
                <a:gd name="T2" fmla="*/ 0 w 85"/>
                <a:gd name="T3" fmla="*/ 89 h 330"/>
                <a:gd name="T4" fmla="*/ 84 w 85"/>
                <a:gd name="T5" fmla="*/ 0 h 330"/>
                <a:gd name="T6" fmla="*/ 84 w 85"/>
                <a:gd name="T7" fmla="*/ 295 h 330"/>
                <a:gd name="T8" fmla="*/ 45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5" y="329"/>
                  </a:moveTo>
                  <a:lnTo>
                    <a:pt x="0" y="89"/>
                  </a:lnTo>
                  <a:lnTo>
                    <a:pt x="84" y="0"/>
                  </a:lnTo>
                  <a:lnTo>
                    <a:pt x="84" y="295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Freeform 27"/>
            <p:cNvSpPr>
              <a:spLocks/>
            </p:cNvSpPr>
            <p:nvPr/>
          </p:nvSpPr>
          <p:spPr bwMode="auto">
            <a:xfrm>
              <a:off x="1295" y="2583"/>
              <a:ext cx="98" cy="342"/>
            </a:xfrm>
            <a:custGeom>
              <a:avLst/>
              <a:gdLst>
                <a:gd name="T0" fmla="*/ 52 w 98"/>
                <a:gd name="T1" fmla="*/ 341 h 342"/>
                <a:gd name="T2" fmla="*/ 0 w 98"/>
                <a:gd name="T3" fmla="*/ 92 h 342"/>
                <a:gd name="T4" fmla="*/ 97 w 98"/>
                <a:gd name="T5" fmla="*/ 0 h 342"/>
                <a:gd name="T6" fmla="*/ 97 w 98"/>
                <a:gd name="T7" fmla="*/ 306 h 342"/>
                <a:gd name="T8" fmla="*/ 52 w 98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42"/>
                <a:gd name="T17" fmla="*/ 98 w 98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42">
                  <a:moveTo>
                    <a:pt x="52" y="341"/>
                  </a:moveTo>
                  <a:lnTo>
                    <a:pt x="0" y="92"/>
                  </a:lnTo>
                  <a:lnTo>
                    <a:pt x="97" y="0"/>
                  </a:lnTo>
                  <a:lnTo>
                    <a:pt x="97" y="306"/>
                  </a:lnTo>
                  <a:lnTo>
                    <a:pt x="52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Freeform 28"/>
            <p:cNvSpPr>
              <a:spLocks/>
            </p:cNvSpPr>
            <p:nvPr/>
          </p:nvSpPr>
          <p:spPr bwMode="auto">
            <a:xfrm>
              <a:off x="1419" y="3007"/>
              <a:ext cx="319" cy="53"/>
            </a:xfrm>
            <a:custGeom>
              <a:avLst/>
              <a:gdLst>
                <a:gd name="T0" fmla="*/ 0 w 319"/>
                <a:gd name="T1" fmla="*/ 33 h 53"/>
                <a:gd name="T2" fmla="*/ 42 w 319"/>
                <a:gd name="T3" fmla="*/ 0 h 53"/>
                <a:gd name="T4" fmla="*/ 318 w 319"/>
                <a:gd name="T5" fmla="*/ 0 h 53"/>
                <a:gd name="T6" fmla="*/ 250 w 319"/>
                <a:gd name="T7" fmla="*/ 52 h 53"/>
                <a:gd name="T8" fmla="*/ 0 w 319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53"/>
                <a:gd name="T17" fmla="*/ 319 w 319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53">
                  <a:moveTo>
                    <a:pt x="0" y="33"/>
                  </a:moveTo>
                  <a:lnTo>
                    <a:pt x="42" y="0"/>
                  </a:lnTo>
                  <a:lnTo>
                    <a:pt x="318" y="0"/>
                  </a:lnTo>
                  <a:lnTo>
                    <a:pt x="250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Freeform 29"/>
            <p:cNvSpPr>
              <a:spLocks/>
            </p:cNvSpPr>
            <p:nvPr/>
          </p:nvSpPr>
          <p:spPr bwMode="auto">
            <a:xfrm>
              <a:off x="1419" y="3007"/>
              <a:ext cx="331" cy="67"/>
            </a:xfrm>
            <a:custGeom>
              <a:avLst/>
              <a:gdLst>
                <a:gd name="T0" fmla="*/ 0 w 331"/>
                <a:gd name="T1" fmla="*/ 42 h 67"/>
                <a:gd name="T2" fmla="*/ 43 w 331"/>
                <a:gd name="T3" fmla="*/ 0 h 67"/>
                <a:gd name="T4" fmla="*/ 330 w 331"/>
                <a:gd name="T5" fmla="*/ 0 h 67"/>
                <a:gd name="T6" fmla="*/ 260 w 331"/>
                <a:gd name="T7" fmla="*/ 66 h 67"/>
                <a:gd name="T8" fmla="*/ 0 w 331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67"/>
                <a:gd name="T17" fmla="*/ 331 w 331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67">
                  <a:moveTo>
                    <a:pt x="0" y="42"/>
                  </a:moveTo>
                  <a:lnTo>
                    <a:pt x="43" y="0"/>
                  </a:lnTo>
                  <a:lnTo>
                    <a:pt x="330" y="0"/>
                  </a:lnTo>
                  <a:lnTo>
                    <a:pt x="260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Freeform 30"/>
            <p:cNvSpPr>
              <a:spLocks/>
            </p:cNvSpPr>
            <p:nvPr/>
          </p:nvSpPr>
          <p:spPr bwMode="auto">
            <a:xfrm>
              <a:off x="1653" y="3007"/>
              <a:ext cx="85" cy="330"/>
            </a:xfrm>
            <a:custGeom>
              <a:avLst/>
              <a:gdLst>
                <a:gd name="T0" fmla="*/ 45 w 85"/>
                <a:gd name="T1" fmla="*/ 329 h 330"/>
                <a:gd name="T2" fmla="*/ 0 w 85"/>
                <a:gd name="T3" fmla="*/ 91 h 330"/>
                <a:gd name="T4" fmla="*/ 84 w 85"/>
                <a:gd name="T5" fmla="*/ 0 h 330"/>
                <a:gd name="T6" fmla="*/ 84 w 85"/>
                <a:gd name="T7" fmla="*/ 293 h 330"/>
                <a:gd name="T8" fmla="*/ 45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5" y="329"/>
                  </a:moveTo>
                  <a:lnTo>
                    <a:pt x="0" y="91"/>
                  </a:lnTo>
                  <a:lnTo>
                    <a:pt x="84" y="0"/>
                  </a:lnTo>
                  <a:lnTo>
                    <a:pt x="84" y="293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Freeform 31"/>
            <p:cNvSpPr>
              <a:spLocks/>
            </p:cNvSpPr>
            <p:nvPr/>
          </p:nvSpPr>
          <p:spPr bwMode="auto">
            <a:xfrm>
              <a:off x="1653" y="3007"/>
              <a:ext cx="97" cy="344"/>
            </a:xfrm>
            <a:custGeom>
              <a:avLst/>
              <a:gdLst>
                <a:gd name="T0" fmla="*/ 51 w 97"/>
                <a:gd name="T1" fmla="*/ 343 h 344"/>
                <a:gd name="T2" fmla="*/ 0 w 97"/>
                <a:gd name="T3" fmla="*/ 95 h 344"/>
                <a:gd name="T4" fmla="*/ 96 w 97"/>
                <a:gd name="T5" fmla="*/ 0 h 344"/>
                <a:gd name="T6" fmla="*/ 96 w 97"/>
                <a:gd name="T7" fmla="*/ 306 h 344"/>
                <a:gd name="T8" fmla="*/ 51 w 97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44"/>
                <a:gd name="T17" fmla="*/ 97 w 97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44">
                  <a:moveTo>
                    <a:pt x="51" y="343"/>
                  </a:moveTo>
                  <a:lnTo>
                    <a:pt x="0" y="95"/>
                  </a:lnTo>
                  <a:lnTo>
                    <a:pt x="96" y="0"/>
                  </a:lnTo>
                  <a:lnTo>
                    <a:pt x="96" y="306"/>
                  </a:lnTo>
                  <a:lnTo>
                    <a:pt x="51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Freeform 32"/>
            <p:cNvSpPr>
              <a:spLocks/>
            </p:cNvSpPr>
            <p:nvPr/>
          </p:nvSpPr>
          <p:spPr bwMode="auto">
            <a:xfrm>
              <a:off x="1419" y="2583"/>
              <a:ext cx="319" cy="55"/>
            </a:xfrm>
            <a:custGeom>
              <a:avLst/>
              <a:gdLst>
                <a:gd name="T0" fmla="*/ 0 w 319"/>
                <a:gd name="T1" fmla="*/ 34 h 55"/>
                <a:gd name="T2" fmla="*/ 42 w 319"/>
                <a:gd name="T3" fmla="*/ 0 h 55"/>
                <a:gd name="T4" fmla="*/ 318 w 319"/>
                <a:gd name="T5" fmla="*/ 0 h 55"/>
                <a:gd name="T6" fmla="*/ 250 w 319"/>
                <a:gd name="T7" fmla="*/ 54 h 55"/>
                <a:gd name="T8" fmla="*/ 0 w 319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55"/>
                <a:gd name="T17" fmla="*/ 319 w 31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55">
                  <a:moveTo>
                    <a:pt x="0" y="34"/>
                  </a:moveTo>
                  <a:lnTo>
                    <a:pt x="42" y="0"/>
                  </a:lnTo>
                  <a:lnTo>
                    <a:pt x="318" y="0"/>
                  </a:lnTo>
                  <a:lnTo>
                    <a:pt x="250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Freeform 33"/>
            <p:cNvSpPr>
              <a:spLocks/>
            </p:cNvSpPr>
            <p:nvPr/>
          </p:nvSpPr>
          <p:spPr bwMode="auto">
            <a:xfrm>
              <a:off x="1419" y="2583"/>
              <a:ext cx="331" cy="69"/>
            </a:xfrm>
            <a:custGeom>
              <a:avLst/>
              <a:gdLst>
                <a:gd name="T0" fmla="*/ 0 w 331"/>
                <a:gd name="T1" fmla="*/ 43 h 69"/>
                <a:gd name="T2" fmla="*/ 43 w 331"/>
                <a:gd name="T3" fmla="*/ 0 h 69"/>
                <a:gd name="T4" fmla="*/ 330 w 331"/>
                <a:gd name="T5" fmla="*/ 0 h 69"/>
                <a:gd name="T6" fmla="*/ 260 w 331"/>
                <a:gd name="T7" fmla="*/ 68 h 69"/>
                <a:gd name="T8" fmla="*/ 0 w 331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69"/>
                <a:gd name="T17" fmla="*/ 331 w 33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69">
                  <a:moveTo>
                    <a:pt x="0" y="43"/>
                  </a:moveTo>
                  <a:lnTo>
                    <a:pt x="43" y="0"/>
                  </a:lnTo>
                  <a:lnTo>
                    <a:pt x="330" y="0"/>
                  </a:lnTo>
                  <a:lnTo>
                    <a:pt x="260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3" name="Freeform 34"/>
            <p:cNvSpPr>
              <a:spLocks/>
            </p:cNvSpPr>
            <p:nvPr/>
          </p:nvSpPr>
          <p:spPr bwMode="auto">
            <a:xfrm>
              <a:off x="1653" y="2583"/>
              <a:ext cx="85" cy="330"/>
            </a:xfrm>
            <a:custGeom>
              <a:avLst/>
              <a:gdLst>
                <a:gd name="T0" fmla="*/ 45 w 85"/>
                <a:gd name="T1" fmla="*/ 329 h 330"/>
                <a:gd name="T2" fmla="*/ 0 w 85"/>
                <a:gd name="T3" fmla="*/ 89 h 330"/>
                <a:gd name="T4" fmla="*/ 84 w 85"/>
                <a:gd name="T5" fmla="*/ 0 h 330"/>
                <a:gd name="T6" fmla="*/ 84 w 85"/>
                <a:gd name="T7" fmla="*/ 295 h 330"/>
                <a:gd name="T8" fmla="*/ 45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5" y="329"/>
                  </a:moveTo>
                  <a:lnTo>
                    <a:pt x="0" y="89"/>
                  </a:lnTo>
                  <a:lnTo>
                    <a:pt x="84" y="0"/>
                  </a:lnTo>
                  <a:lnTo>
                    <a:pt x="84" y="295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4" name="Freeform 35"/>
            <p:cNvSpPr>
              <a:spLocks/>
            </p:cNvSpPr>
            <p:nvPr/>
          </p:nvSpPr>
          <p:spPr bwMode="auto">
            <a:xfrm>
              <a:off x="1653" y="2583"/>
              <a:ext cx="97" cy="342"/>
            </a:xfrm>
            <a:custGeom>
              <a:avLst/>
              <a:gdLst>
                <a:gd name="T0" fmla="*/ 51 w 97"/>
                <a:gd name="T1" fmla="*/ 341 h 342"/>
                <a:gd name="T2" fmla="*/ 0 w 97"/>
                <a:gd name="T3" fmla="*/ 92 h 342"/>
                <a:gd name="T4" fmla="*/ 96 w 97"/>
                <a:gd name="T5" fmla="*/ 0 h 342"/>
                <a:gd name="T6" fmla="*/ 96 w 97"/>
                <a:gd name="T7" fmla="*/ 306 h 342"/>
                <a:gd name="T8" fmla="*/ 51 w 97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42"/>
                <a:gd name="T17" fmla="*/ 97 w 97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42">
                  <a:moveTo>
                    <a:pt x="51" y="341"/>
                  </a:moveTo>
                  <a:lnTo>
                    <a:pt x="0" y="92"/>
                  </a:lnTo>
                  <a:lnTo>
                    <a:pt x="96" y="0"/>
                  </a:lnTo>
                  <a:lnTo>
                    <a:pt x="96" y="306"/>
                  </a:lnTo>
                  <a:lnTo>
                    <a:pt x="51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5" name="Freeform 36"/>
            <p:cNvSpPr>
              <a:spLocks/>
            </p:cNvSpPr>
            <p:nvPr/>
          </p:nvSpPr>
          <p:spPr bwMode="auto">
            <a:xfrm>
              <a:off x="1777" y="3007"/>
              <a:ext cx="318" cy="53"/>
            </a:xfrm>
            <a:custGeom>
              <a:avLst/>
              <a:gdLst>
                <a:gd name="T0" fmla="*/ 0 w 318"/>
                <a:gd name="T1" fmla="*/ 33 h 53"/>
                <a:gd name="T2" fmla="*/ 42 w 318"/>
                <a:gd name="T3" fmla="*/ 0 h 53"/>
                <a:gd name="T4" fmla="*/ 317 w 318"/>
                <a:gd name="T5" fmla="*/ 0 h 53"/>
                <a:gd name="T6" fmla="*/ 250 w 318"/>
                <a:gd name="T7" fmla="*/ 52 h 53"/>
                <a:gd name="T8" fmla="*/ 0 w 318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53"/>
                <a:gd name="T17" fmla="*/ 318 w 31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53">
                  <a:moveTo>
                    <a:pt x="0" y="33"/>
                  </a:moveTo>
                  <a:lnTo>
                    <a:pt x="42" y="0"/>
                  </a:lnTo>
                  <a:lnTo>
                    <a:pt x="317" y="0"/>
                  </a:lnTo>
                  <a:lnTo>
                    <a:pt x="250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Freeform 37"/>
            <p:cNvSpPr>
              <a:spLocks/>
            </p:cNvSpPr>
            <p:nvPr/>
          </p:nvSpPr>
          <p:spPr bwMode="auto">
            <a:xfrm>
              <a:off x="1777" y="3007"/>
              <a:ext cx="330" cy="67"/>
            </a:xfrm>
            <a:custGeom>
              <a:avLst/>
              <a:gdLst>
                <a:gd name="T0" fmla="*/ 0 w 330"/>
                <a:gd name="T1" fmla="*/ 42 h 67"/>
                <a:gd name="T2" fmla="*/ 43 w 330"/>
                <a:gd name="T3" fmla="*/ 0 h 67"/>
                <a:gd name="T4" fmla="*/ 329 w 330"/>
                <a:gd name="T5" fmla="*/ 0 h 67"/>
                <a:gd name="T6" fmla="*/ 259 w 330"/>
                <a:gd name="T7" fmla="*/ 66 h 67"/>
                <a:gd name="T8" fmla="*/ 0 w 330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67"/>
                <a:gd name="T17" fmla="*/ 330 w 33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67">
                  <a:moveTo>
                    <a:pt x="0" y="42"/>
                  </a:moveTo>
                  <a:lnTo>
                    <a:pt x="43" y="0"/>
                  </a:lnTo>
                  <a:lnTo>
                    <a:pt x="329" y="0"/>
                  </a:lnTo>
                  <a:lnTo>
                    <a:pt x="259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Freeform 38"/>
            <p:cNvSpPr>
              <a:spLocks/>
            </p:cNvSpPr>
            <p:nvPr/>
          </p:nvSpPr>
          <p:spPr bwMode="auto">
            <a:xfrm>
              <a:off x="2010" y="3007"/>
              <a:ext cx="85" cy="330"/>
            </a:xfrm>
            <a:custGeom>
              <a:avLst/>
              <a:gdLst>
                <a:gd name="T0" fmla="*/ 46 w 85"/>
                <a:gd name="T1" fmla="*/ 329 h 330"/>
                <a:gd name="T2" fmla="*/ 0 w 85"/>
                <a:gd name="T3" fmla="*/ 91 h 330"/>
                <a:gd name="T4" fmla="*/ 84 w 85"/>
                <a:gd name="T5" fmla="*/ 0 h 330"/>
                <a:gd name="T6" fmla="*/ 84 w 85"/>
                <a:gd name="T7" fmla="*/ 293 h 330"/>
                <a:gd name="T8" fmla="*/ 46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6" y="329"/>
                  </a:moveTo>
                  <a:lnTo>
                    <a:pt x="0" y="91"/>
                  </a:lnTo>
                  <a:lnTo>
                    <a:pt x="84" y="0"/>
                  </a:lnTo>
                  <a:lnTo>
                    <a:pt x="84" y="293"/>
                  </a:lnTo>
                  <a:lnTo>
                    <a:pt x="46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Freeform 39"/>
            <p:cNvSpPr>
              <a:spLocks/>
            </p:cNvSpPr>
            <p:nvPr/>
          </p:nvSpPr>
          <p:spPr bwMode="auto">
            <a:xfrm>
              <a:off x="2010" y="3007"/>
              <a:ext cx="97" cy="344"/>
            </a:xfrm>
            <a:custGeom>
              <a:avLst/>
              <a:gdLst>
                <a:gd name="T0" fmla="*/ 53 w 97"/>
                <a:gd name="T1" fmla="*/ 343 h 344"/>
                <a:gd name="T2" fmla="*/ 0 w 97"/>
                <a:gd name="T3" fmla="*/ 95 h 344"/>
                <a:gd name="T4" fmla="*/ 96 w 97"/>
                <a:gd name="T5" fmla="*/ 0 h 344"/>
                <a:gd name="T6" fmla="*/ 96 w 97"/>
                <a:gd name="T7" fmla="*/ 306 h 344"/>
                <a:gd name="T8" fmla="*/ 53 w 97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44"/>
                <a:gd name="T17" fmla="*/ 97 w 97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44">
                  <a:moveTo>
                    <a:pt x="53" y="343"/>
                  </a:moveTo>
                  <a:lnTo>
                    <a:pt x="0" y="95"/>
                  </a:lnTo>
                  <a:lnTo>
                    <a:pt x="96" y="0"/>
                  </a:lnTo>
                  <a:lnTo>
                    <a:pt x="96" y="306"/>
                  </a:lnTo>
                  <a:lnTo>
                    <a:pt x="53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Freeform 40"/>
            <p:cNvSpPr>
              <a:spLocks/>
            </p:cNvSpPr>
            <p:nvPr/>
          </p:nvSpPr>
          <p:spPr bwMode="auto">
            <a:xfrm>
              <a:off x="1777" y="2583"/>
              <a:ext cx="318" cy="55"/>
            </a:xfrm>
            <a:custGeom>
              <a:avLst/>
              <a:gdLst>
                <a:gd name="T0" fmla="*/ 0 w 318"/>
                <a:gd name="T1" fmla="*/ 34 h 55"/>
                <a:gd name="T2" fmla="*/ 42 w 318"/>
                <a:gd name="T3" fmla="*/ 0 h 55"/>
                <a:gd name="T4" fmla="*/ 317 w 318"/>
                <a:gd name="T5" fmla="*/ 0 h 55"/>
                <a:gd name="T6" fmla="*/ 250 w 318"/>
                <a:gd name="T7" fmla="*/ 54 h 55"/>
                <a:gd name="T8" fmla="*/ 0 w 318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55"/>
                <a:gd name="T17" fmla="*/ 318 w 31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55">
                  <a:moveTo>
                    <a:pt x="0" y="34"/>
                  </a:moveTo>
                  <a:lnTo>
                    <a:pt x="42" y="0"/>
                  </a:lnTo>
                  <a:lnTo>
                    <a:pt x="317" y="0"/>
                  </a:lnTo>
                  <a:lnTo>
                    <a:pt x="250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0" name="Freeform 41"/>
            <p:cNvSpPr>
              <a:spLocks/>
            </p:cNvSpPr>
            <p:nvPr/>
          </p:nvSpPr>
          <p:spPr bwMode="auto">
            <a:xfrm>
              <a:off x="1777" y="2583"/>
              <a:ext cx="330" cy="69"/>
            </a:xfrm>
            <a:custGeom>
              <a:avLst/>
              <a:gdLst>
                <a:gd name="T0" fmla="*/ 0 w 330"/>
                <a:gd name="T1" fmla="*/ 43 h 69"/>
                <a:gd name="T2" fmla="*/ 43 w 330"/>
                <a:gd name="T3" fmla="*/ 0 h 69"/>
                <a:gd name="T4" fmla="*/ 329 w 330"/>
                <a:gd name="T5" fmla="*/ 0 h 69"/>
                <a:gd name="T6" fmla="*/ 259 w 330"/>
                <a:gd name="T7" fmla="*/ 68 h 69"/>
                <a:gd name="T8" fmla="*/ 0 w 330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69"/>
                <a:gd name="T17" fmla="*/ 330 w 33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69">
                  <a:moveTo>
                    <a:pt x="0" y="43"/>
                  </a:moveTo>
                  <a:lnTo>
                    <a:pt x="43" y="0"/>
                  </a:lnTo>
                  <a:lnTo>
                    <a:pt x="329" y="0"/>
                  </a:lnTo>
                  <a:lnTo>
                    <a:pt x="259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Freeform 42"/>
            <p:cNvSpPr>
              <a:spLocks/>
            </p:cNvSpPr>
            <p:nvPr/>
          </p:nvSpPr>
          <p:spPr bwMode="auto">
            <a:xfrm>
              <a:off x="2010" y="2583"/>
              <a:ext cx="85" cy="330"/>
            </a:xfrm>
            <a:custGeom>
              <a:avLst/>
              <a:gdLst>
                <a:gd name="T0" fmla="*/ 46 w 85"/>
                <a:gd name="T1" fmla="*/ 329 h 330"/>
                <a:gd name="T2" fmla="*/ 0 w 85"/>
                <a:gd name="T3" fmla="*/ 89 h 330"/>
                <a:gd name="T4" fmla="*/ 84 w 85"/>
                <a:gd name="T5" fmla="*/ 0 h 330"/>
                <a:gd name="T6" fmla="*/ 84 w 85"/>
                <a:gd name="T7" fmla="*/ 295 h 330"/>
                <a:gd name="T8" fmla="*/ 46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6" y="329"/>
                  </a:moveTo>
                  <a:lnTo>
                    <a:pt x="0" y="89"/>
                  </a:lnTo>
                  <a:lnTo>
                    <a:pt x="84" y="0"/>
                  </a:lnTo>
                  <a:lnTo>
                    <a:pt x="84" y="295"/>
                  </a:lnTo>
                  <a:lnTo>
                    <a:pt x="46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Freeform 43"/>
            <p:cNvSpPr>
              <a:spLocks/>
            </p:cNvSpPr>
            <p:nvPr/>
          </p:nvSpPr>
          <p:spPr bwMode="auto">
            <a:xfrm>
              <a:off x="2010" y="2583"/>
              <a:ext cx="97" cy="342"/>
            </a:xfrm>
            <a:custGeom>
              <a:avLst/>
              <a:gdLst>
                <a:gd name="T0" fmla="*/ 53 w 97"/>
                <a:gd name="T1" fmla="*/ 341 h 342"/>
                <a:gd name="T2" fmla="*/ 0 w 97"/>
                <a:gd name="T3" fmla="*/ 92 h 342"/>
                <a:gd name="T4" fmla="*/ 96 w 97"/>
                <a:gd name="T5" fmla="*/ 0 h 342"/>
                <a:gd name="T6" fmla="*/ 96 w 97"/>
                <a:gd name="T7" fmla="*/ 306 h 342"/>
                <a:gd name="T8" fmla="*/ 53 w 97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42"/>
                <a:gd name="T17" fmla="*/ 97 w 97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42">
                  <a:moveTo>
                    <a:pt x="53" y="341"/>
                  </a:moveTo>
                  <a:lnTo>
                    <a:pt x="0" y="92"/>
                  </a:lnTo>
                  <a:lnTo>
                    <a:pt x="96" y="0"/>
                  </a:lnTo>
                  <a:lnTo>
                    <a:pt x="96" y="306"/>
                  </a:lnTo>
                  <a:lnTo>
                    <a:pt x="53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Freeform 44"/>
            <p:cNvSpPr>
              <a:spLocks/>
            </p:cNvSpPr>
            <p:nvPr/>
          </p:nvSpPr>
          <p:spPr bwMode="auto">
            <a:xfrm>
              <a:off x="2133" y="3007"/>
              <a:ext cx="318" cy="53"/>
            </a:xfrm>
            <a:custGeom>
              <a:avLst/>
              <a:gdLst>
                <a:gd name="T0" fmla="*/ 0 w 318"/>
                <a:gd name="T1" fmla="*/ 33 h 53"/>
                <a:gd name="T2" fmla="*/ 44 w 318"/>
                <a:gd name="T3" fmla="*/ 0 h 53"/>
                <a:gd name="T4" fmla="*/ 317 w 318"/>
                <a:gd name="T5" fmla="*/ 0 h 53"/>
                <a:gd name="T6" fmla="*/ 252 w 318"/>
                <a:gd name="T7" fmla="*/ 52 h 53"/>
                <a:gd name="T8" fmla="*/ 0 w 318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53"/>
                <a:gd name="T17" fmla="*/ 318 w 31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53">
                  <a:moveTo>
                    <a:pt x="0" y="33"/>
                  </a:moveTo>
                  <a:lnTo>
                    <a:pt x="44" y="0"/>
                  </a:lnTo>
                  <a:lnTo>
                    <a:pt x="317" y="0"/>
                  </a:lnTo>
                  <a:lnTo>
                    <a:pt x="252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Freeform 45"/>
            <p:cNvSpPr>
              <a:spLocks/>
            </p:cNvSpPr>
            <p:nvPr/>
          </p:nvSpPr>
          <p:spPr bwMode="auto">
            <a:xfrm>
              <a:off x="2133" y="3007"/>
              <a:ext cx="330" cy="67"/>
            </a:xfrm>
            <a:custGeom>
              <a:avLst/>
              <a:gdLst>
                <a:gd name="T0" fmla="*/ 0 w 330"/>
                <a:gd name="T1" fmla="*/ 42 h 67"/>
                <a:gd name="T2" fmla="*/ 45 w 330"/>
                <a:gd name="T3" fmla="*/ 0 h 67"/>
                <a:gd name="T4" fmla="*/ 329 w 330"/>
                <a:gd name="T5" fmla="*/ 0 h 67"/>
                <a:gd name="T6" fmla="*/ 261 w 330"/>
                <a:gd name="T7" fmla="*/ 66 h 67"/>
                <a:gd name="T8" fmla="*/ 0 w 330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67"/>
                <a:gd name="T17" fmla="*/ 330 w 33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67">
                  <a:moveTo>
                    <a:pt x="0" y="42"/>
                  </a:moveTo>
                  <a:lnTo>
                    <a:pt x="45" y="0"/>
                  </a:lnTo>
                  <a:lnTo>
                    <a:pt x="329" y="0"/>
                  </a:lnTo>
                  <a:lnTo>
                    <a:pt x="261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5" name="Freeform 46"/>
            <p:cNvSpPr>
              <a:spLocks/>
            </p:cNvSpPr>
            <p:nvPr/>
          </p:nvSpPr>
          <p:spPr bwMode="auto">
            <a:xfrm>
              <a:off x="2368" y="3007"/>
              <a:ext cx="83" cy="330"/>
            </a:xfrm>
            <a:custGeom>
              <a:avLst/>
              <a:gdLst>
                <a:gd name="T0" fmla="*/ 45 w 83"/>
                <a:gd name="T1" fmla="*/ 329 h 330"/>
                <a:gd name="T2" fmla="*/ 0 w 83"/>
                <a:gd name="T3" fmla="*/ 91 h 330"/>
                <a:gd name="T4" fmla="*/ 82 w 83"/>
                <a:gd name="T5" fmla="*/ 0 h 330"/>
                <a:gd name="T6" fmla="*/ 82 w 83"/>
                <a:gd name="T7" fmla="*/ 293 h 330"/>
                <a:gd name="T8" fmla="*/ 45 w 83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30"/>
                <a:gd name="T17" fmla="*/ 83 w 83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30">
                  <a:moveTo>
                    <a:pt x="45" y="329"/>
                  </a:moveTo>
                  <a:lnTo>
                    <a:pt x="0" y="91"/>
                  </a:lnTo>
                  <a:lnTo>
                    <a:pt x="82" y="0"/>
                  </a:lnTo>
                  <a:lnTo>
                    <a:pt x="82" y="293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Freeform 47"/>
            <p:cNvSpPr>
              <a:spLocks/>
            </p:cNvSpPr>
            <p:nvPr/>
          </p:nvSpPr>
          <p:spPr bwMode="auto">
            <a:xfrm>
              <a:off x="2368" y="3007"/>
              <a:ext cx="95" cy="344"/>
            </a:xfrm>
            <a:custGeom>
              <a:avLst/>
              <a:gdLst>
                <a:gd name="T0" fmla="*/ 51 w 95"/>
                <a:gd name="T1" fmla="*/ 343 h 344"/>
                <a:gd name="T2" fmla="*/ 0 w 95"/>
                <a:gd name="T3" fmla="*/ 95 h 344"/>
                <a:gd name="T4" fmla="*/ 94 w 95"/>
                <a:gd name="T5" fmla="*/ 0 h 344"/>
                <a:gd name="T6" fmla="*/ 94 w 95"/>
                <a:gd name="T7" fmla="*/ 306 h 344"/>
                <a:gd name="T8" fmla="*/ 51 w 95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44"/>
                <a:gd name="T17" fmla="*/ 95 w 95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44">
                  <a:moveTo>
                    <a:pt x="51" y="343"/>
                  </a:moveTo>
                  <a:lnTo>
                    <a:pt x="0" y="95"/>
                  </a:lnTo>
                  <a:lnTo>
                    <a:pt x="94" y="0"/>
                  </a:lnTo>
                  <a:lnTo>
                    <a:pt x="94" y="306"/>
                  </a:lnTo>
                  <a:lnTo>
                    <a:pt x="51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7" name="Freeform 48"/>
            <p:cNvSpPr>
              <a:spLocks/>
            </p:cNvSpPr>
            <p:nvPr/>
          </p:nvSpPr>
          <p:spPr bwMode="auto">
            <a:xfrm>
              <a:off x="2133" y="2583"/>
              <a:ext cx="318" cy="55"/>
            </a:xfrm>
            <a:custGeom>
              <a:avLst/>
              <a:gdLst>
                <a:gd name="T0" fmla="*/ 0 w 318"/>
                <a:gd name="T1" fmla="*/ 34 h 55"/>
                <a:gd name="T2" fmla="*/ 44 w 318"/>
                <a:gd name="T3" fmla="*/ 0 h 55"/>
                <a:gd name="T4" fmla="*/ 317 w 318"/>
                <a:gd name="T5" fmla="*/ 0 h 55"/>
                <a:gd name="T6" fmla="*/ 252 w 318"/>
                <a:gd name="T7" fmla="*/ 54 h 55"/>
                <a:gd name="T8" fmla="*/ 0 w 318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55"/>
                <a:gd name="T17" fmla="*/ 318 w 31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55">
                  <a:moveTo>
                    <a:pt x="0" y="34"/>
                  </a:moveTo>
                  <a:lnTo>
                    <a:pt x="44" y="0"/>
                  </a:lnTo>
                  <a:lnTo>
                    <a:pt x="317" y="0"/>
                  </a:lnTo>
                  <a:lnTo>
                    <a:pt x="252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Freeform 49"/>
            <p:cNvSpPr>
              <a:spLocks/>
            </p:cNvSpPr>
            <p:nvPr/>
          </p:nvSpPr>
          <p:spPr bwMode="auto">
            <a:xfrm>
              <a:off x="2133" y="2583"/>
              <a:ext cx="330" cy="69"/>
            </a:xfrm>
            <a:custGeom>
              <a:avLst/>
              <a:gdLst>
                <a:gd name="T0" fmla="*/ 0 w 330"/>
                <a:gd name="T1" fmla="*/ 43 h 69"/>
                <a:gd name="T2" fmla="*/ 45 w 330"/>
                <a:gd name="T3" fmla="*/ 0 h 69"/>
                <a:gd name="T4" fmla="*/ 329 w 330"/>
                <a:gd name="T5" fmla="*/ 0 h 69"/>
                <a:gd name="T6" fmla="*/ 261 w 330"/>
                <a:gd name="T7" fmla="*/ 68 h 69"/>
                <a:gd name="T8" fmla="*/ 0 w 330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69"/>
                <a:gd name="T17" fmla="*/ 330 w 330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69">
                  <a:moveTo>
                    <a:pt x="0" y="43"/>
                  </a:moveTo>
                  <a:lnTo>
                    <a:pt x="45" y="0"/>
                  </a:lnTo>
                  <a:lnTo>
                    <a:pt x="329" y="0"/>
                  </a:lnTo>
                  <a:lnTo>
                    <a:pt x="261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Freeform 50"/>
            <p:cNvSpPr>
              <a:spLocks/>
            </p:cNvSpPr>
            <p:nvPr/>
          </p:nvSpPr>
          <p:spPr bwMode="auto">
            <a:xfrm>
              <a:off x="2368" y="2583"/>
              <a:ext cx="83" cy="330"/>
            </a:xfrm>
            <a:custGeom>
              <a:avLst/>
              <a:gdLst>
                <a:gd name="T0" fmla="*/ 45 w 83"/>
                <a:gd name="T1" fmla="*/ 329 h 330"/>
                <a:gd name="T2" fmla="*/ 0 w 83"/>
                <a:gd name="T3" fmla="*/ 89 h 330"/>
                <a:gd name="T4" fmla="*/ 82 w 83"/>
                <a:gd name="T5" fmla="*/ 0 h 330"/>
                <a:gd name="T6" fmla="*/ 82 w 83"/>
                <a:gd name="T7" fmla="*/ 295 h 330"/>
                <a:gd name="T8" fmla="*/ 45 w 83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30"/>
                <a:gd name="T17" fmla="*/ 83 w 83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30">
                  <a:moveTo>
                    <a:pt x="45" y="329"/>
                  </a:moveTo>
                  <a:lnTo>
                    <a:pt x="0" y="89"/>
                  </a:lnTo>
                  <a:lnTo>
                    <a:pt x="82" y="0"/>
                  </a:lnTo>
                  <a:lnTo>
                    <a:pt x="82" y="295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0" name="Freeform 51"/>
            <p:cNvSpPr>
              <a:spLocks/>
            </p:cNvSpPr>
            <p:nvPr/>
          </p:nvSpPr>
          <p:spPr bwMode="auto">
            <a:xfrm>
              <a:off x="2368" y="2583"/>
              <a:ext cx="95" cy="342"/>
            </a:xfrm>
            <a:custGeom>
              <a:avLst/>
              <a:gdLst>
                <a:gd name="T0" fmla="*/ 51 w 95"/>
                <a:gd name="T1" fmla="*/ 341 h 342"/>
                <a:gd name="T2" fmla="*/ 0 w 95"/>
                <a:gd name="T3" fmla="*/ 92 h 342"/>
                <a:gd name="T4" fmla="*/ 94 w 95"/>
                <a:gd name="T5" fmla="*/ 0 h 342"/>
                <a:gd name="T6" fmla="*/ 94 w 95"/>
                <a:gd name="T7" fmla="*/ 306 h 342"/>
                <a:gd name="T8" fmla="*/ 51 w 95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42"/>
                <a:gd name="T17" fmla="*/ 95 w 95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42">
                  <a:moveTo>
                    <a:pt x="51" y="341"/>
                  </a:moveTo>
                  <a:lnTo>
                    <a:pt x="0" y="92"/>
                  </a:lnTo>
                  <a:lnTo>
                    <a:pt x="94" y="0"/>
                  </a:lnTo>
                  <a:lnTo>
                    <a:pt x="94" y="306"/>
                  </a:lnTo>
                  <a:lnTo>
                    <a:pt x="51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1" name="Freeform 52"/>
            <p:cNvSpPr>
              <a:spLocks/>
            </p:cNvSpPr>
            <p:nvPr/>
          </p:nvSpPr>
          <p:spPr bwMode="auto">
            <a:xfrm>
              <a:off x="2498" y="3007"/>
              <a:ext cx="320" cy="53"/>
            </a:xfrm>
            <a:custGeom>
              <a:avLst/>
              <a:gdLst>
                <a:gd name="T0" fmla="*/ 0 w 320"/>
                <a:gd name="T1" fmla="*/ 33 h 53"/>
                <a:gd name="T2" fmla="*/ 44 w 320"/>
                <a:gd name="T3" fmla="*/ 0 h 53"/>
                <a:gd name="T4" fmla="*/ 319 w 320"/>
                <a:gd name="T5" fmla="*/ 0 h 53"/>
                <a:gd name="T6" fmla="*/ 252 w 320"/>
                <a:gd name="T7" fmla="*/ 52 h 53"/>
                <a:gd name="T8" fmla="*/ 0 w 320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53"/>
                <a:gd name="T17" fmla="*/ 320 w 32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53">
                  <a:moveTo>
                    <a:pt x="0" y="33"/>
                  </a:moveTo>
                  <a:lnTo>
                    <a:pt x="44" y="0"/>
                  </a:lnTo>
                  <a:lnTo>
                    <a:pt x="319" y="0"/>
                  </a:lnTo>
                  <a:lnTo>
                    <a:pt x="252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2" name="Freeform 53"/>
            <p:cNvSpPr>
              <a:spLocks/>
            </p:cNvSpPr>
            <p:nvPr/>
          </p:nvSpPr>
          <p:spPr bwMode="auto">
            <a:xfrm>
              <a:off x="2498" y="3007"/>
              <a:ext cx="332" cy="67"/>
            </a:xfrm>
            <a:custGeom>
              <a:avLst/>
              <a:gdLst>
                <a:gd name="T0" fmla="*/ 0 w 332"/>
                <a:gd name="T1" fmla="*/ 42 h 67"/>
                <a:gd name="T2" fmla="*/ 45 w 332"/>
                <a:gd name="T3" fmla="*/ 0 h 67"/>
                <a:gd name="T4" fmla="*/ 331 w 332"/>
                <a:gd name="T5" fmla="*/ 0 h 67"/>
                <a:gd name="T6" fmla="*/ 261 w 332"/>
                <a:gd name="T7" fmla="*/ 66 h 67"/>
                <a:gd name="T8" fmla="*/ 0 w 332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"/>
                <a:gd name="T16" fmla="*/ 0 h 67"/>
                <a:gd name="T17" fmla="*/ 332 w 332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" h="67">
                  <a:moveTo>
                    <a:pt x="0" y="42"/>
                  </a:moveTo>
                  <a:lnTo>
                    <a:pt x="45" y="0"/>
                  </a:lnTo>
                  <a:lnTo>
                    <a:pt x="331" y="0"/>
                  </a:lnTo>
                  <a:lnTo>
                    <a:pt x="261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3" name="Freeform 54"/>
            <p:cNvSpPr>
              <a:spLocks/>
            </p:cNvSpPr>
            <p:nvPr/>
          </p:nvSpPr>
          <p:spPr bwMode="auto">
            <a:xfrm>
              <a:off x="2733" y="3007"/>
              <a:ext cx="85" cy="330"/>
            </a:xfrm>
            <a:custGeom>
              <a:avLst/>
              <a:gdLst>
                <a:gd name="T0" fmla="*/ 45 w 85"/>
                <a:gd name="T1" fmla="*/ 329 h 330"/>
                <a:gd name="T2" fmla="*/ 0 w 85"/>
                <a:gd name="T3" fmla="*/ 91 h 330"/>
                <a:gd name="T4" fmla="*/ 84 w 85"/>
                <a:gd name="T5" fmla="*/ 0 h 330"/>
                <a:gd name="T6" fmla="*/ 84 w 85"/>
                <a:gd name="T7" fmla="*/ 293 h 330"/>
                <a:gd name="T8" fmla="*/ 45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5" y="329"/>
                  </a:moveTo>
                  <a:lnTo>
                    <a:pt x="0" y="91"/>
                  </a:lnTo>
                  <a:lnTo>
                    <a:pt x="84" y="0"/>
                  </a:lnTo>
                  <a:lnTo>
                    <a:pt x="84" y="293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4" name="Freeform 55"/>
            <p:cNvSpPr>
              <a:spLocks/>
            </p:cNvSpPr>
            <p:nvPr/>
          </p:nvSpPr>
          <p:spPr bwMode="auto">
            <a:xfrm>
              <a:off x="2733" y="3007"/>
              <a:ext cx="97" cy="344"/>
            </a:xfrm>
            <a:custGeom>
              <a:avLst/>
              <a:gdLst>
                <a:gd name="T0" fmla="*/ 51 w 97"/>
                <a:gd name="T1" fmla="*/ 343 h 344"/>
                <a:gd name="T2" fmla="*/ 0 w 97"/>
                <a:gd name="T3" fmla="*/ 95 h 344"/>
                <a:gd name="T4" fmla="*/ 96 w 97"/>
                <a:gd name="T5" fmla="*/ 0 h 344"/>
                <a:gd name="T6" fmla="*/ 96 w 97"/>
                <a:gd name="T7" fmla="*/ 306 h 344"/>
                <a:gd name="T8" fmla="*/ 51 w 97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44"/>
                <a:gd name="T17" fmla="*/ 97 w 97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44">
                  <a:moveTo>
                    <a:pt x="51" y="343"/>
                  </a:moveTo>
                  <a:lnTo>
                    <a:pt x="0" y="95"/>
                  </a:lnTo>
                  <a:lnTo>
                    <a:pt x="96" y="0"/>
                  </a:lnTo>
                  <a:lnTo>
                    <a:pt x="96" y="306"/>
                  </a:lnTo>
                  <a:lnTo>
                    <a:pt x="51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5" name="Freeform 56"/>
            <p:cNvSpPr>
              <a:spLocks/>
            </p:cNvSpPr>
            <p:nvPr/>
          </p:nvSpPr>
          <p:spPr bwMode="auto">
            <a:xfrm>
              <a:off x="2498" y="2583"/>
              <a:ext cx="320" cy="55"/>
            </a:xfrm>
            <a:custGeom>
              <a:avLst/>
              <a:gdLst>
                <a:gd name="T0" fmla="*/ 0 w 320"/>
                <a:gd name="T1" fmla="*/ 34 h 55"/>
                <a:gd name="T2" fmla="*/ 44 w 320"/>
                <a:gd name="T3" fmla="*/ 0 h 55"/>
                <a:gd name="T4" fmla="*/ 319 w 320"/>
                <a:gd name="T5" fmla="*/ 0 h 55"/>
                <a:gd name="T6" fmla="*/ 252 w 320"/>
                <a:gd name="T7" fmla="*/ 54 h 55"/>
                <a:gd name="T8" fmla="*/ 0 w 320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55"/>
                <a:gd name="T17" fmla="*/ 320 w 320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55">
                  <a:moveTo>
                    <a:pt x="0" y="34"/>
                  </a:moveTo>
                  <a:lnTo>
                    <a:pt x="44" y="0"/>
                  </a:lnTo>
                  <a:lnTo>
                    <a:pt x="319" y="0"/>
                  </a:lnTo>
                  <a:lnTo>
                    <a:pt x="252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6" name="Freeform 57"/>
            <p:cNvSpPr>
              <a:spLocks/>
            </p:cNvSpPr>
            <p:nvPr/>
          </p:nvSpPr>
          <p:spPr bwMode="auto">
            <a:xfrm>
              <a:off x="2498" y="2583"/>
              <a:ext cx="332" cy="69"/>
            </a:xfrm>
            <a:custGeom>
              <a:avLst/>
              <a:gdLst>
                <a:gd name="T0" fmla="*/ 0 w 332"/>
                <a:gd name="T1" fmla="*/ 43 h 69"/>
                <a:gd name="T2" fmla="*/ 45 w 332"/>
                <a:gd name="T3" fmla="*/ 0 h 69"/>
                <a:gd name="T4" fmla="*/ 331 w 332"/>
                <a:gd name="T5" fmla="*/ 0 h 69"/>
                <a:gd name="T6" fmla="*/ 261 w 332"/>
                <a:gd name="T7" fmla="*/ 68 h 69"/>
                <a:gd name="T8" fmla="*/ 0 w 332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"/>
                <a:gd name="T16" fmla="*/ 0 h 69"/>
                <a:gd name="T17" fmla="*/ 332 w 332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" h="69">
                  <a:moveTo>
                    <a:pt x="0" y="43"/>
                  </a:moveTo>
                  <a:lnTo>
                    <a:pt x="45" y="0"/>
                  </a:lnTo>
                  <a:lnTo>
                    <a:pt x="331" y="0"/>
                  </a:lnTo>
                  <a:lnTo>
                    <a:pt x="261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7" name="Freeform 58"/>
            <p:cNvSpPr>
              <a:spLocks/>
            </p:cNvSpPr>
            <p:nvPr/>
          </p:nvSpPr>
          <p:spPr bwMode="auto">
            <a:xfrm>
              <a:off x="2733" y="2583"/>
              <a:ext cx="85" cy="330"/>
            </a:xfrm>
            <a:custGeom>
              <a:avLst/>
              <a:gdLst>
                <a:gd name="T0" fmla="*/ 45 w 85"/>
                <a:gd name="T1" fmla="*/ 329 h 330"/>
                <a:gd name="T2" fmla="*/ 0 w 85"/>
                <a:gd name="T3" fmla="*/ 89 h 330"/>
                <a:gd name="T4" fmla="*/ 84 w 85"/>
                <a:gd name="T5" fmla="*/ 0 h 330"/>
                <a:gd name="T6" fmla="*/ 84 w 85"/>
                <a:gd name="T7" fmla="*/ 295 h 330"/>
                <a:gd name="T8" fmla="*/ 45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5" y="329"/>
                  </a:moveTo>
                  <a:lnTo>
                    <a:pt x="0" y="89"/>
                  </a:lnTo>
                  <a:lnTo>
                    <a:pt x="84" y="0"/>
                  </a:lnTo>
                  <a:lnTo>
                    <a:pt x="84" y="295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8" name="Freeform 59"/>
            <p:cNvSpPr>
              <a:spLocks/>
            </p:cNvSpPr>
            <p:nvPr/>
          </p:nvSpPr>
          <p:spPr bwMode="auto">
            <a:xfrm>
              <a:off x="2733" y="2583"/>
              <a:ext cx="97" cy="342"/>
            </a:xfrm>
            <a:custGeom>
              <a:avLst/>
              <a:gdLst>
                <a:gd name="T0" fmla="*/ 51 w 97"/>
                <a:gd name="T1" fmla="*/ 341 h 342"/>
                <a:gd name="T2" fmla="*/ 0 w 97"/>
                <a:gd name="T3" fmla="*/ 92 h 342"/>
                <a:gd name="T4" fmla="*/ 96 w 97"/>
                <a:gd name="T5" fmla="*/ 0 h 342"/>
                <a:gd name="T6" fmla="*/ 96 w 97"/>
                <a:gd name="T7" fmla="*/ 306 h 342"/>
                <a:gd name="T8" fmla="*/ 51 w 97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42"/>
                <a:gd name="T17" fmla="*/ 97 w 97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42">
                  <a:moveTo>
                    <a:pt x="51" y="341"/>
                  </a:moveTo>
                  <a:lnTo>
                    <a:pt x="0" y="92"/>
                  </a:lnTo>
                  <a:lnTo>
                    <a:pt x="96" y="0"/>
                  </a:lnTo>
                  <a:lnTo>
                    <a:pt x="96" y="306"/>
                  </a:lnTo>
                  <a:lnTo>
                    <a:pt x="51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9" name="Freeform 60"/>
            <p:cNvSpPr>
              <a:spLocks/>
            </p:cNvSpPr>
            <p:nvPr/>
          </p:nvSpPr>
          <p:spPr bwMode="auto">
            <a:xfrm>
              <a:off x="2866" y="3007"/>
              <a:ext cx="317" cy="53"/>
            </a:xfrm>
            <a:custGeom>
              <a:avLst/>
              <a:gdLst>
                <a:gd name="T0" fmla="*/ 0 w 317"/>
                <a:gd name="T1" fmla="*/ 33 h 53"/>
                <a:gd name="T2" fmla="*/ 41 w 317"/>
                <a:gd name="T3" fmla="*/ 0 h 53"/>
                <a:gd name="T4" fmla="*/ 316 w 317"/>
                <a:gd name="T5" fmla="*/ 0 h 53"/>
                <a:gd name="T6" fmla="*/ 251 w 317"/>
                <a:gd name="T7" fmla="*/ 52 h 53"/>
                <a:gd name="T8" fmla="*/ 0 w 317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53"/>
                <a:gd name="T17" fmla="*/ 317 w 31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53">
                  <a:moveTo>
                    <a:pt x="0" y="33"/>
                  </a:moveTo>
                  <a:lnTo>
                    <a:pt x="41" y="0"/>
                  </a:lnTo>
                  <a:lnTo>
                    <a:pt x="316" y="0"/>
                  </a:lnTo>
                  <a:lnTo>
                    <a:pt x="251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Freeform 61"/>
            <p:cNvSpPr>
              <a:spLocks/>
            </p:cNvSpPr>
            <p:nvPr/>
          </p:nvSpPr>
          <p:spPr bwMode="auto">
            <a:xfrm>
              <a:off x="2866" y="3007"/>
              <a:ext cx="329" cy="67"/>
            </a:xfrm>
            <a:custGeom>
              <a:avLst/>
              <a:gdLst>
                <a:gd name="T0" fmla="*/ 0 w 329"/>
                <a:gd name="T1" fmla="*/ 42 h 67"/>
                <a:gd name="T2" fmla="*/ 43 w 329"/>
                <a:gd name="T3" fmla="*/ 0 h 67"/>
                <a:gd name="T4" fmla="*/ 328 w 329"/>
                <a:gd name="T5" fmla="*/ 0 h 67"/>
                <a:gd name="T6" fmla="*/ 260 w 329"/>
                <a:gd name="T7" fmla="*/ 66 h 67"/>
                <a:gd name="T8" fmla="*/ 0 w 329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"/>
                <a:gd name="T16" fmla="*/ 0 h 67"/>
                <a:gd name="T17" fmla="*/ 329 w 32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" h="67">
                  <a:moveTo>
                    <a:pt x="0" y="42"/>
                  </a:moveTo>
                  <a:lnTo>
                    <a:pt x="43" y="0"/>
                  </a:lnTo>
                  <a:lnTo>
                    <a:pt x="328" y="0"/>
                  </a:lnTo>
                  <a:lnTo>
                    <a:pt x="260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Freeform 62"/>
            <p:cNvSpPr>
              <a:spLocks/>
            </p:cNvSpPr>
            <p:nvPr/>
          </p:nvSpPr>
          <p:spPr bwMode="auto">
            <a:xfrm>
              <a:off x="3099" y="3007"/>
              <a:ext cx="84" cy="330"/>
            </a:xfrm>
            <a:custGeom>
              <a:avLst/>
              <a:gdLst>
                <a:gd name="T0" fmla="*/ 44 w 84"/>
                <a:gd name="T1" fmla="*/ 329 h 330"/>
                <a:gd name="T2" fmla="*/ 0 w 84"/>
                <a:gd name="T3" fmla="*/ 91 h 330"/>
                <a:gd name="T4" fmla="*/ 83 w 84"/>
                <a:gd name="T5" fmla="*/ 0 h 330"/>
                <a:gd name="T6" fmla="*/ 83 w 84"/>
                <a:gd name="T7" fmla="*/ 293 h 330"/>
                <a:gd name="T8" fmla="*/ 44 w 8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30"/>
                <a:gd name="T17" fmla="*/ 84 w 8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30">
                  <a:moveTo>
                    <a:pt x="44" y="329"/>
                  </a:moveTo>
                  <a:lnTo>
                    <a:pt x="0" y="91"/>
                  </a:lnTo>
                  <a:lnTo>
                    <a:pt x="83" y="0"/>
                  </a:lnTo>
                  <a:lnTo>
                    <a:pt x="83" y="293"/>
                  </a:lnTo>
                  <a:lnTo>
                    <a:pt x="44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2" name="Freeform 63"/>
            <p:cNvSpPr>
              <a:spLocks/>
            </p:cNvSpPr>
            <p:nvPr/>
          </p:nvSpPr>
          <p:spPr bwMode="auto">
            <a:xfrm>
              <a:off x="3099" y="3007"/>
              <a:ext cx="96" cy="344"/>
            </a:xfrm>
            <a:custGeom>
              <a:avLst/>
              <a:gdLst>
                <a:gd name="T0" fmla="*/ 51 w 96"/>
                <a:gd name="T1" fmla="*/ 343 h 344"/>
                <a:gd name="T2" fmla="*/ 0 w 96"/>
                <a:gd name="T3" fmla="*/ 95 h 344"/>
                <a:gd name="T4" fmla="*/ 95 w 96"/>
                <a:gd name="T5" fmla="*/ 0 h 344"/>
                <a:gd name="T6" fmla="*/ 95 w 96"/>
                <a:gd name="T7" fmla="*/ 306 h 344"/>
                <a:gd name="T8" fmla="*/ 51 w 96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4"/>
                <a:gd name="T17" fmla="*/ 96 w 96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4">
                  <a:moveTo>
                    <a:pt x="51" y="343"/>
                  </a:moveTo>
                  <a:lnTo>
                    <a:pt x="0" y="95"/>
                  </a:lnTo>
                  <a:lnTo>
                    <a:pt x="95" y="0"/>
                  </a:lnTo>
                  <a:lnTo>
                    <a:pt x="95" y="306"/>
                  </a:lnTo>
                  <a:lnTo>
                    <a:pt x="51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Freeform 64"/>
            <p:cNvSpPr>
              <a:spLocks/>
            </p:cNvSpPr>
            <p:nvPr/>
          </p:nvSpPr>
          <p:spPr bwMode="auto">
            <a:xfrm>
              <a:off x="2866" y="2583"/>
              <a:ext cx="317" cy="55"/>
            </a:xfrm>
            <a:custGeom>
              <a:avLst/>
              <a:gdLst>
                <a:gd name="T0" fmla="*/ 0 w 317"/>
                <a:gd name="T1" fmla="*/ 34 h 55"/>
                <a:gd name="T2" fmla="*/ 41 w 317"/>
                <a:gd name="T3" fmla="*/ 0 h 55"/>
                <a:gd name="T4" fmla="*/ 316 w 317"/>
                <a:gd name="T5" fmla="*/ 0 h 55"/>
                <a:gd name="T6" fmla="*/ 251 w 317"/>
                <a:gd name="T7" fmla="*/ 54 h 55"/>
                <a:gd name="T8" fmla="*/ 0 w 317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55"/>
                <a:gd name="T17" fmla="*/ 317 w 3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55">
                  <a:moveTo>
                    <a:pt x="0" y="34"/>
                  </a:moveTo>
                  <a:lnTo>
                    <a:pt x="41" y="0"/>
                  </a:lnTo>
                  <a:lnTo>
                    <a:pt x="316" y="0"/>
                  </a:lnTo>
                  <a:lnTo>
                    <a:pt x="251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4" name="Freeform 65"/>
            <p:cNvSpPr>
              <a:spLocks/>
            </p:cNvSpPr>
            <p:nvPr/>
          </p:nvSpPr>
          <p:spPr bwMode="auto">
            <a:xfrm>
              <a:off x="2866" y="2583"/>
              <a:ext cx="329" cy="69"/>
            </a:xfrm>
            <a:custGeom>
              <a:avLst/>
              <a:gdLst>
                <a:gd name="T0" fmla="*/ 0 w 329"/>
                <a:gd name="T1" fmla="*/ 43 h 69"/>
                <a:gd name="T2" fmla="*/ 43 w 329"/>
                <a:gd name="T3" fmla="*/ 0 h 69"/>
                <a:gd name="T4" fmla="*/ 328 w 329"/>
                <a:gd name="T5" fmla="*/ 0 h 69"/>
                <a:gd name="T6" fmla="*/ 260 w 329"/>
                <a:gd name="T7" fmla="*/ 68 h 69"/>
                <a:gd name="T8" fmla="*/ 0 w 329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"/>
                <a:gd name="T16" fmla="*/ 0 h 69"/>
                <a:gd name="T17" fmla="*/ 329 w 32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" h="69">
                  <a:moveTo>
                    <a:pt x="0" y="43"/>
                  </a:moveTo>
                  <a:lnTo>
                    <a:pt x="43" y="0"/>
                  </a:lnTo>
                  <a:lnTo>
                    <a:pt x="328" y="0"/>
                  </a:lnTo>
                  <a:lnTo>
                    <a:pt x="260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5" name="Freeform 66"/>
            <p:cNvSpPr>
              <a:spLocks/>
            </p:cNvSpPr>
            <p:nvPr/>
          </p:nvSpPr>
          <p:spPr bwMode="auto">
            <a:xfrm>
              <a:off x="3099" y="2583"/>
              <a:ext cx="84" cy="330"/>
            </a:xfrm>
            <a:custGeom>
              <a:avLst/>
              <a:gdLst>
                <a:gd name="T0" fmla="*/ 44 w 84"/>
                <a:gd name="T1" fmla="*/ 329 h 330"/>
                <a:gd name="T2" fmla="*/ 0 w 84"/>
                <a:gd name="T3" fmla="*/ 89 h 330"/>
                <a:gd name="T4" fmla="*/ 83 w 84"/>
                <a:gd name="T5" fmla="*/ 0 h 330"/>
                <a:gd name="T6" fmla="*/ 83 w 84"/>
                <a:gd name="T7" fmla="*/ 295 h 330"/>
                <a:gd name="T8" fmla="*/ 44 w 8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30"/>
                <a:gd name="T17" fmla="*/ 84 w 8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30">
                  <a:moveTo>
                    <a:pt x="44" y="329"/>
                  </a:moveTo>
                  <a:lnTo>
                    <a:pt x="0" y="89"/>
                  </a:lnTo>
                  <a:lnTo>
                    <a:pt x="83" y="0"/>
                  </a:lnTo>
                  <a:lnTo>
                    <a:pt x="83" y="295"/>
                  </a:lnTo>
                  <a:lnTo>
                    <a:pt x="44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6" name="Freeform 67"/>
            <p:cNvSpPr>
              <a:spLocks/>
            </p:cNvSpPr>
            <p:nvPr/>
          </p:nvSpPr>
          <p:spPr bwMode="auto">
            <a:xfrm>
              <a:off x="3099" y="2583"/>
              <a:ext cx="96" cy="342"/>
            </a:xfrm>
            <a:custGeom>
              <a:avLst/>
              <a:gdLst>
                <a:gd name="T0" fmla="*/ 51 w 96"/>
                <a:gd name="T1" fmla="*/ 341 h 342"/>
                <a:gd name="T2" fmla="*/ 0 w 96"/>
                <a:gd name="T3" fmla="*/ 92 h 342"/>
                <a:gd name="T4" fmla="*/ 95 w 96"/>
                <a:gd name="T5" fmla="*/ 0 h 342"/>
                <a:gd name="T6" fmla="*/ 95 w 96"/>
                <a:gd name="T7" fmla="*/ 306 h 342"/>
                <a:gd name="T8" fmla="*/ 51 w 96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2"/>
                <a:gd name="T17" fmla="*/ 96 w 96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2">
                  <a:moveTo>
                    <a:pt x="51" y="341"/>
                  </a:moveTo>
                  <a:lnTo>
                    <a:pt x="0" y="92"/>
                  </a:lnTo>
                  <a:lnTo>
                    <a:pt x="95" y="0"/>
                  </a:lnTo>
                  <a:lnTo>
                    <a:pt x="95" y="306"/>
                  </a:lnTo>
                  <a:lnTo>
                    <a:pt x="51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7" name="Freeform 68"/>
            <p:cNvSpPr>
              <a:spLocks/>
            </p:cNvSpPr>
            <p:nvPr/>
          </p:nvSpPr>
          <p:spPr bwMode="auto">
            <a:xfrm>
              <a:off x="3223" y="3007"/>
              <a:ext cx="317" cy="53"/>
            </a:xfrm>
            <a:custGeom>
              <a:avLst/>
              <a:gdLst>
                <a:gd name="T0" fmla="*/ 0 w 317"/>
                <a:gd name="T1" fmla="*/ 33 h 53"/>
                <a:gd name="T2" fmla="*/ 41 w 317"/>
                <a:gd name="T3" fmla="*/ 0 h 53"/>
                <a:gd name="T4" fmla="*/ 316 w 317"/>
                <a:gd name="T5" fmla="*/ 0 h 53"/>
                <a:gd name="T6" fmla="*/ 249 w 317"/>
                <a:gd name="T7" fmla="*/ 52 h 53"/>
                <a:gd name="T8" fmla="*/ 0 w 317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53"/>
                <a:gd name="T17" fmla="*/ 317 w 31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53">
                  <a:moveTo>
                    <a:pt x="0" y="33"/>
                  </a:moveTo>
                  <a:lnTo>
                    <a:pt x="41" y="0"/>
                  </a:lnTo>
                  <a:lnTo>
                    <a:pt x="316" y="0"/>
                  </a:lnTo>
                  <a:lnTo>
                    <a:pt x="249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8" name="Freeform 69"/>
            <p:cNvSpPr>
              <a:spLocks/>
            </p:cNvSpPr>
            <p:nvPr/>
          </p:nvSpPr>
          <p:spPr bwMode="auto">
            <a:xfrm>
              <a:off x="3223" y="3007"/>
              <a:ext cx="329" cy="67"/>
            </a:xfrm>
            <a:custGeom>
              <a:avLst/>
              <a:gdLst>
                <a:gd name="T0" fmla="*/ 0 w 329"/>
                <a:gd name="T1" fmla="*/ 42 h 67"/>
                <a:gd name="T2" fmla="*/ 43 w 329"/>
                <a:gd name="T3" fmla="*/ 0 h 67"/>
                <a:gd name="T4" fmla="*/ 328 w 329"/>
                <a:gd name="T5" fmla="*/ 0 h 67"/>
                <a:gd name="T6" fmla="*/ 258 w 329"/>
                <a:gd name="T7" fmla="*/ 66 h 67"/>
                <a:gd name="T8" fmla="*/ 0 w 329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"/>
                <a:gd name="T16" fmla="*/ 0 h 67"/>
                <a:gd name="T17" fmla="*/ 329 w 32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" h="67">
                  <a:moveTo>
                    <a:pt x="0" y="42"/>
                  </a:moveTo>
                  <a:lnTo>
                    <a:pt x="43" y="0"/>
                  </a:lnTo>
                  <a:lnTo>
                    <a:pt x="328" y="0"/>
                  </a:lnTo>
                  <a:lnTo>
                    <a:pt x="258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9" name="Freeform 70"/>
            <p:cNvSpPr>
              <a:spLocks/>
            </p:cNvSpPr>
            <p:nvPr/>
          </p:nvSpPr>
          <p:spPr bwMode="auto">
            <a:xfrm>
              <a:off x="3456" y="3007"/>
              <a:ext cx="84" cy="330"/>
            </a:xfrm>
            <a:custGeom>
              <a:avLst/>
              <a:gdLst>
                <a:gd name="T0" fmla="*/ 46 w 84"/>
                <a:gd name="T1" fmla="*/ 329 h 330"/>
                <a:gd name="T2" fmla="*/ 0 w 84"/>
                <a:gd name="T3" fmla="*/ 91 h 330"/>
                <a:gd name="T4" fmla="*/ 83 w 84"/>
                <a:gd name="T5" fmla="*/ 0 h 330"/>
                <a:gd name="T6" fmla="*/ 83 w 84"/>
                <a:gd name="T7" fmla="*/ 293 h 330"/>
                <a:gd name="T8" fmla="*/ 46 w 8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30"/>
                <a:gd name="T17" fmla="*/ 84 w 8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30">
                  <a:moveTo>
                    <a:pt x="46" y="329"/>
                  </a:moveTo>
                  <a:lnTo>
                    <a:pt x="0" y="91"/>
                  </a:lnTo>
                  <a:lnTo>
                    <a:pt x="83" y="0"/>
                  </a:lnTo>
                  <a:lnTo>
                    <a:pt x="83" y="293"/>
                  </a:lnTo>
                  <a:lnTo>
                    <a:pt x="46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0" name="Freeform 71"/>
            <p:cNvSpPr>
              <a:spLocks/>
            </p:cNvSpPr>
            <p:nvPr/>
          </p:nvSpPr>
          <p:spPr bwMode="auto">
            <a:xfrm>
              <a:off x="3456" y="3007"/>
              <a:ext cx="96" cy="344"/>
            </a:xfrm>
            <a:custGeom>
              <a:avLst/>
              <a:gdLst>
                <a:gd name="T0" fmla="*/ 53 w 96"/>
                <a:gd name="T1" fmla="*/ 343 h 344"/>
                <a:gd name="T2" fmla="*/ 0 w 96"/>
                <a:gd name="T3" fmla="*/ 95 h 344"/>
                <a:gd name="T4" fmla="*/ 95 w 96"/>
                <a:gd name="T5" fmla="*/ 0 h 344"/>
                <a:gd name="T6" fmla="*/ 95 w 96"/>
                <a:gd name="T7" fmla="*/ 306 h 344"/>
                <a:gd name="T8" fmla="*/ 53 w 96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4"/>
                <a:gd name="T17" fmla="*/ 96 w 96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4">
                  <a:moveTo>
                    <a:pt x="53" y="343"/>
                  </a:moveTo>
                  <a:lnTo>
                    <a:pt x="0" y="95"/>
                  </a:lnTo>
                  <a:lnTo>
                    <a:pt x="95" y="0"/>
                  </a:lnTo>
                  <a:lnTo>
                    <a:pt x="95" y="306"/>
                  </a:lnTo>
                  <a:lnTo>
                    <a:pt x="53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1" name="Freeform 72"/>
            <p:cNvSpPr>
              <a:spLocks/>
            </p:cNvSpPr>
            <p:nvPr/>
          </p:nvSpPr>
          <p:spPr bwMode="auto">
            <a:xfrm>
              <a:off x="3223" y="2583"/>
              <a:ext cx="317" cy="55"/>
            </a:xfrm>
            <a:custGeom>
              <a:avLst/>
              <a:gdLst>
                <a:gd name="T0" fmla="*/ 0 w 317"/>
                <a:gd name="T1" fmla="*/ 34 h 55"/>
                <a:gd name="T2" fmla="*/ 41 w 317"/>
                <a:gd name="T3" fmla="*/ 0 h 55"/>
                <a:gd name="T4" fmla="*/ 316 w 317"/>
                <a:gd name="T5" fmla="*/ 0 h 55"/>
                <a:gd name="T6" fmla="*/ 249 w 317"/>
                <a:gd name="T7" fmla="*/ 54 h 55"/>
                <a:gd name="T8" fmla="*/ 0 w 317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55"/>
                <a:gd name="T17" fmla="*/ 317 w 3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55">
                  <a:moveTo>
                    <a:pt x="0" y="34"/>
                  </a:moveTo>
                  <a:lnTo>
                    <a:pt x="41" y="0"/>
                  </a:lnTo>
                  <a:lnTo>
                    <a:pt x="316" y="0"/>
                  </a:lnTo>
                  <a:lnTo>
                    <a:pt x="249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2" name="Freeform 73"/>
            <p:cNvSpPr>
              <a:spLocks/>
            </p:cNvSpPr>
            <p:nvPr/>
          </p:nvSpPr>
          <p:spPr bwMode="auto">
            <a:xfrm>
              <a:off x="3223" y="2583"/>
              <a:ext cx="329" cy="69"/>
            </a:xfrm>
            <a:custGeom>
              <a:avLst/>
              <a:gdLst>
                <a:gd name="T0" fmla="*/ 0 w 329"/>
                <a:gd name="T1" fmla="*/ 43 h 69"/>
                <a:gd name="T2" fmla="*/ 43 w 329"/>
                <a:gd name="T3" fmla="*/ 0 h 69"/>
                <a:gd name="T4" fmla="*/ 328 w 329"/>
                <a:gd name="T5" fmla="*/ 0 h 69"/>
                <a:gd name="T6" fmla="*/ 258 w 329"/>
                <a:gd name="T7" fmla="*/ 68 h 69"/>
                <a:gd name="T8" fmla="*/ 0 w 329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"/>
                <a:gd name="T16" fmla="*/ 0 h 69"/>
                <a:gd name="T17" fmla="*/ 329 w 32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" h="69">
                  <a:moveTo>
                    <a:pt x="0" y="43"/>
                  </a:moveTo>
                  <a:lnTo>
                    <a:pt x="43" y="0"/>
                  </a:lnTo>
                  <a:lnTo>
                    <a:pt x="328" y="0"/>
                  </a:lnTo>
                  <a:lnTo>
                    <a:pt x="258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3" name="Freeform 74"/>
            <p:cNvSpPr>
              <a:spLocks/>
            </p:cNvSpPr>
            <p:nvPr/>
          </p:nvSpPr>
          <p:spPr bwMode="auto">
            <a:xfrm>
              <a:off x="3456" y="2583"/>
              <a:ext cx="84" cy="330"/>
            </a:xfrm>
            <a:custGeom>
              <a:avLst/>
              <a:gdLst>
                <a:gd name="T0" fmla="*/ 46 w 84"/>
                <a:gd name="T1" fmla="*/ 329 h 330"/>
                <a:gd name="T2" fmla="*/ 0 w 84"/>
                <a:gd name="T3" fmla="*/ 89 h 330"/>
                <a:gd name="T4" fmla="*/ 83 w 84"/>
                <a:gd name="T5" fmla="*/ 0 h 330"/>
                <a:gd name="T6" fmla="*/ 83 w 84"/>
                <a:gd name="T7" fmla="*/ 295 h 330"/>
                <a:gd name="T8" fmla="*/ 46 w 8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30"/>
                <a:gd name="T17" fmla="*/ 84 w 8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30">
                  <a:moveTo>
                    <a:pt x="46" y="329"/>
                  </a:moveTo>
                  <a:lnTo>
                    <a:pt x="0" y="89"/>
                  </a:lnTo>
                  <a:lnTo>
                    <a:pt x="83" y="0"/>
                  </a:lnTo>
                  <a:lnTo>
                    <a:pt x="83" y="295"/>
                  </a:lnTo>
                  <a:lnTo>
                    <a:pt x="46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4" name="Freeform 75"/>
            <p:cNvSpPr>
              <a:spLocks/>
            </p:cNvSpPr>
            <p:nvPr/>
          </p:nvSpPr>
          <p:spPr bwMode="auto">
            <a:xfrm>
              <a:off x="3456" y="2583"/>
              <a:ext cx="96" cy="342"/>
            </a:xfrm>
            <a:custGeom>
              <a:avLst/>
              <a:gdLst>
                <a:gd name="T0" fmla="*/ 53 w 96"/>
                <a:gd name="T1" fmla="*/ 341 h 342"/>
                <a:gd name="T2" fmla="*/ 0 w 96"/>
                <a:gd name="T3" fmla="*/ 92 h 342"/>
                <a:gd name="T4" fmla="*/ 95 w 96"/>
                <a:gd name="T5" fmla="*/ 0 h 342"/>
                <a:gd name="T6" fmla="*/ 95 w 96"/>
                <a:gd name="T7" fmla="*/ 306 h 342"/>
                <a:gd name="T8" fmla="*/ 53 w 96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2"/>
                <a:gd name="T17" fmla="*/ 96 w 96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2">
                  <a:moveTo>
                    <a:pt x="53" y="341"/>
                  </a:moveTo>
                  <a:lnTo>
                    <a:pt x="0" y="92"/>
                  </a:lnTo>
                  <a:lnTo>
                    <a:pt x="95" y="0"/>
                  </a:lnTo>
                  <a:lnTo>
                    <a:pt x="95" y="306"/>
                  </a:lnTo>
                  <a:lnTo>
                    <a:pt x="53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5" name="Freeform 76"/>
            <p:cNvSpPr>
              <a:spLocks/>
            </p:cNvSpPr>
            <p:nvPr/>
          </p:nvSpPr>
          <p:spPr bwMode="auto">
            <a:xfrm>
              <a:off x="3580" y="3007"/>
              <a:ext cx="316" cy="53"/>
            </a:xfrm>
            <a:custGeom>
              <a:avLst/>
              <a:gdLst>
                <a:gd name="T0" fmla="*/ 0 w 316"/>
                <a:gd name="T1" fmla="*/ 33 h 53"/>
                <a:gd name="T2" fmla="*/ 42 w 316"/>
                <a:gd name="T3" fmla="*/ 0 h 53"/>
                <a:gd name="T4" fmla="*/ 315 w 316"/>
                <a:gd name="T5" fmla="*/ 0 h 53"/>
                <a:gd name="T6" fmla="*/ 250 w 316"/>
                <a:gd name="T7" fmla="*/ 52 h 53"/>
                <a:gd name="T8" fmla="*/ 0 w 31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53"/>
                <a:gd name="T17" fmla="*/ 316 w 31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53">
                  <a:moveTo>
                    <a:pt x="0" y="33"/>
                  </a:moveTo>
                  <a:lnTo>
                    <a:pt x="42" y="0"/>
                  </a:lnTo>
                  <a:lnTo>
                    <a:pt x="315" y="0"/>
                  </a:lnTo>
                  <a:lnTo>
                    <a:pt x="250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6" name="Freeform 77"/>
            <p:cNvSpPr>
              <a:spLocks/>
            </p:cNvSpPr>
            <p:nvPr/>
          </p:nvSpPr>
          <p:spPr bwMode="auto">
            <a:xfrm>
              <a:off x="3580" y="3007"/>
              <a:ext cx="328" cy="67"/>
            </a:xfrm>
            <a:custGeom>
              <a:avLst/>
              <a:gdLst>
                <a:gd name="T0" fmla="*/ 0 w 328"/>
                <a:gd name="T1" fmla="*/ 42 h 67"/>
                <a:gd name="T2" fmla="*/ 43 w 328"/>
                <a:gd name="T3" fmla="*/ 0 h 67"/>
                <a:gd name="T4" fmla="*/ 327 w 328"/>
                <a:gd name="T5" fmla="*/ 0 h 67"/>
                <a:gd name="T6" fmla="*/ 259 w 328"/>
                <a:gd name="T7" fmla="*/ 66 h 67"/>
                <a:gd name="T8" fmla="*/ 0 w 328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67"/>
                <a:gd name="T17" fmla="*/ 328 w 328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67">
                  <a:moveTo>
                    <a:pt x="0" y="42"/>
                  </a:moveTo>
                  <a:lnTo>
                    <a:pt x="43" y="0"/>
                  </a:lnTo>
                  <a:lnTo>
                    <a:pt x="327" y="0"/>
                  </a:lnTo>
                  <a:lnTo>
                    <a:pt x="259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7" name="Freeform 78"/>
            <p:cNvSpPr>
              <a:spLocks/>
            </p:cNvSpPr>
            <p:nvPr/>
          </p:nvSpPr>
          <p:spPr bwMode="auto">
            <a:xfrm>
              <a:off x="3813" y="3007"/>
              <a:ext cx="83" cy="330"/>
            </a:xfrm>
            <a:custGeom>
              <a:avLst/>
              <a:gdLst>
                <a:gd name="T0" fmla="*/ 45 w 83"/>
                <a:gd name="T1" fmla="*/ 329 h 330"/>
                <a:gd name="T2" fmla="*/ 0 w 83"/>
                <a:gd name="T3" fmla="*/ 91 h 330"/>
                <a:gd name="T4" fmla="*/ 82 w 83"/>
                <a:gd name="T5" fmla="*/ 0 h 330"/>
                <a:gd name="T6" fmla="*/ 82 w 83"/>
                <a:gd name="T7" fmla="*/ 293 h 330"/>
                <a:gd name="T8" fmla="*/ 45 w 83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30"/>
                <a:gd name="T17" fmla="*/ 83 w 83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30">
                  <a:moveTo>
                    <a:pt x="45" y="329"/>
                  </a:moveTo>
                  <a:lnTo>
                    <a:pt x="0" y="91"/>
                  </a:lnTo>
                  <a:lnTo>
                    <a:pt x="82" y="0"/>
                  </a:lnTo>
                  <a:lnTo>
                    <a:pt x="82" y="293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8" name="Freeform 79"/>
            <p:cNvSpPr>
              <a:spLocks/>
            </p:cNvSpPr>
            <p:nvPr/>
          </p:nvSpPr>
          <p:spPr bwMode="auto">
            <a:xfrm>
              <a:off x="3813" y="3007"/>
              <a:ext cx="95" cy="344"/>
            </a:xfrm>
            <a:custGeom>
              <a:avLst/>
              <a:gdLst>
                <a:gd name="T0" fmla="*/ 51 w 95"/>
                <a:gd name="T1" fmla="*/ 343 h 344"/>
                <a:gd name="T2" fmla="*/ 0 w 95"/>
                <a:gd name="T3" fmla="*/ 95 h 344"/>
                <a:gd name="T4" fmla="*/ 94 w 95"/>
                <a:gd name="T5" fmla="*/ 0 h 344"/>
                <a:gd name="T6" fmla="*/ 94 w 95"/>
                <a:gd name="T7" fmla="*/ 306 h 344"/>
                <a:gd name="T8" fmla="*/ 51 w 95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44"/>
                <a:gd name="T17" fmla="*/ 95 w 95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44">
                  <a:moveTo>
                    <a:pt x="51" y="343"/>
                  </a:moveTo>
                  <a:lnTo>
                    <a:pt x="0" y="95"/>
                  </a:lnTo>
                  <a:lnTo>
                    <a:pt x="94" y="0"/>
                  </a:lnTo>
                  <a:lnTo>
                    <a:pt x="94" y="306"/>
                  </a:lnTo>
                  <a:lnTo>
                    <a:pt x="51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49" name="Freeform 80"/>
            <p:cNvSpPr>
              <a:spLocks/>
            </p:cNvSpPr>
            <p:nvPr/>
          </p:nvSpPr>
          <p:spPr bwMode="auto">
            <a:xfrm>
              <a:off x="3580" y="2583"/>
              <a:ext cx="316" cy="55"/>
            </a:xfrm>
            <a:custGeom>
              <a:avLst/>
              <a:gdLst>
                <a:gd name="T0" fmla="*/ 0 w 316"/>
                <a:gd name="T1" fmla="*/ 34 h 55"/>
                <a:gd name="T2" fmla="*/ 42 w 316"/>
                <a:gd name="T3" fmla="*/ 0 h 55"/>
                <a:gd name="T4" fmla="*/ 315 w 316"/>
                <a:gd name="T5" fmla="*/ 0 h 55"/>
                <a:gd name="T6" fmla="*/ 250 w 316"/>
                <a:gd name="T7" fmla="*/ 54 h 55"/>
                <a:gd name="T8" fmla="*/ 0 w 316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55"/>
                <a:gd name="T17" fmla="*/ 316 w 31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55">
                  <a:moveTo>
                    <a:pt x="0" y="34"/>
                  </a:moveTo>
                  <a:lnTo>
                    <a:pt x="42" y="0"/>
                  </a:lnTo>
                  <a:lnTo>
                    <a:pt x="315" y="0"/>
                  </a:lnTo>
                  <a:lnTo>
                    <a:pt x="250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0" name="Freeform 81"/>
            <p:cNvSpPr>
              <a:spLocks/>
            </p:cNvSpPr>
            <p:nvPr/>
          </p:nvSpPr>
          <p:spPr bwMode="auto">
            <a:xfrm>
              <a:off x="3580" y="2583"/>
              <a:ext cx="328" cy="69"/>
            </a:xfrm>
            <a:custGeom>
              <a:avLst/>
              <a:gdLst>
                <a:gd name="T0" fmla="*/ 0 w 328"/>
                <a:gd name="T1" fmla="*/ 43 h 69"/>
                <a:gd name="T2" fmla="*/ 43 w 328"/>
                <a:gd name="T3" fmla="*/ 0 h 69"/>
                <a:gd name="T4" fmla="*/ 327 w 328"/>
                <a:gd name="T5" fmla="*/ 0 h 69"/>
                <a:gd name="T6" fmla="*/ 259 w 328"/>
                <a:gd name="T7" fmla="*/ 68 h 69"/>
                <a:gd name="T8" fmla="*/ 0 w 328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69"/>
                <a:gd name="T17" fmla="*/ 328 w 32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69">
                  <a:moveTo>
                    <a:pt x="0" y="43"/>
                  </a:moveTo>
                  <a:lnTo>
                    <a:pt x="43" y="0"/>
                  </a:lnTo>
                  <a:lnTo>
                    <a:pt x="327" y="0"/>
                  </a:lnTo>
                  <a:lnTo>
                    <a:pt x="259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1" name="Freeform 82"/>
            <p:cNvSpPr>
              <a:spLocks/>
            </p:cNvSpPr>
            <p:nvPr/>
          </p:nvSpPr>
          <p:spPr bwMode="auto">
            <a:xfrm>
              <a:off x="3813" y="2583"/>
              <a:ext cx="83" cy="330"/>
            </a:xfrm>
            <a:custGeom>
              <a:avLst/>
              <a:gdLst>
                <a:gd name="T0" fmla="*/ 45 w 83"/>
                <a:gd name="T1" fmla="*/ 329 h 330"/>
                <a:gd name="T2" fmla="*/ 0 w 83"/>
                <a:gd name="T3" fmla="*/ 89 h 330"/>
                <a:gd name="T4" fmla="*/ 82 w 83"/>
                <a:gd name="T5" fmla="*/ 0 h 330"/>
                <a:gd name="T6" fmla="*/ 82 w 83"/>
                <a:gd name="T7" fmla="*/ 295 h 330"/>
                <a:gd name="T8" fmla="*/ 45 w 83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30"/>
                <a:gd name="T17" fmla="*/ 83 w 83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30">
                  <a:moveTo>
                    <a:pt x="45" y="329"/>
                  </a:moveTo>
                  <a:lnTo>
                    <a:pt x="0" y="89"/>
                  </a:lnTo>
                  <a:lnTo>
                    <a:pt x="82" y="0"/>
                  </a:lnTo>
                  <a:lnTo>
                    <a:pt x="82" y="295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2" name="Freeform 83"/>
            <p:cNvSpPr>
              <a:spLocks/>
            </p:cNvSpPr>
            <p:nvPr/>
          </p:nvSpPr>
          <p:spPr bwMode="auto">
            <a:xfrm>
              <a:off x="3813" y="2583"/>
              <a:ext cx="95" cy="342"/>
            </a:xfrm>
            <a:custGeom>
              <a:avLst/>
              <a:gdLst>
                <a:gd name="T0" fmla="*/ 51 w 95"/>
                <a:gd name="T1" fmla="*/ 341 h 342"/>
                <a:gd name="T2" fmla="*/ 0 w 95"/>
                <a:gd name="T3" fmla="*/ 92 h 342"/>
                <a:gd name="T4" fmla="*/ 94 w 95"/>
                <a:gd name="T5" fmla="*/ 0 h 342"/>
                <a:gd name="T6" fmla="*/ 94 w 95"/>
                <a:gd name="T7" fmla="*/ 306 h 342"/>
                <a:gd name="T8" fmla="*/ 51 w 95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342"/>
                <a:gd name="T17" fmla="*/ 95 w 95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342">
                  <a:moveTo>
                    <a:pt x="51" y="341"/>
                  </a:moveTo>
                  <a:lnTo>
                    <a:pt x="0" y="92"/>
                  </a:lnTo>
                  <a:lnTo>
                    <a:pt x="94" y="0"/>
                  </a:lnTo>
                  <a:lnTo>
                    <a:pt x="94" y="306"/>
                  </a:lnTo>
                  <a:lnTo>
                    <a:pt x="51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3" name="Freeform 84"/>
            <p:cNvSpPr>
              <a:spLocks/>
            </p:cNvSpPr>
            <p:nvPr/>
          </p:nvSpPr>
          <p:spPr bwMode="auto">
            <a:xfrm>
              <a:off x="3938" y="3007"/>
              <a:ext cx="315" cy="53"/>
            </a:xfrm>
            <a:custGeom>
              <a:avLst/>
              <a:gdLst>
                <a:gd name="T0" fmla="*/ 0 w 315"/>
                <a:gd name="T1" fmla="*/ 33 h 53"/>
                <a:gd name="T2" fmla="*/ 41 w 315"/>
                <a:gd name="T3" fmla="*/ 0 h 53"/>
                <a:gd name="T4" fmla="*/ 314 w 315"/>
                <a:gd name="T5" fmla="*/ 0 h 53"/>
                <a:gd name="T6" fmla="*/ 249 w 315"/>
                <a:gd name="T7" fmla="*/ 52 h 53"/>
                <a:gd name="T8" fmla="*/ 0 w 31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53"/>
                <a:gd name="T17" fmla="*/ 315 w 31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53">
                  <a:moveTo>
                    <a:pt x="0" y="33"/>
                  </a:moveTo>
                  <a:lnTo>
                    <a:pt x="41" y="0"/>
                  </a:lnTo>
                  <a:lnTo>
                    <a:pt x="314" y="0"/>
                  </a:lnTo>
                  <a:lnTo>
                    <a:pt x="249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4" name="Freeform 85"/>
            <p:cNvSpPr>
              <a:spLocks/>
            </p:cNvSpPr>
            <p:nvPr/>
          </p:nvSpPr>
          <p:spPr bwMode="auto">
            <a:xfrm>
              <a:off x="3938" y="3007"/>
              <a:ext cx="327" cy="67"/>
            </a:xfrm>
            <a:custGeom>
              <a:avLst/>
              <a:gdLst>
                <a:gd name="T0" fmla="*/ 0 w 327"/>
                <a:gd name="T1" fmla="*/ 42 h 67"/>
                <a:gd name="T2" fmla="*/ 43 w 327"/>
                <a:gd name="T3" fmla="*/ 0 h 67"/>
                <a:gd name="T4" fmla="*/ 326 w 327"/>
                <a:gd name="T5" fmla="*/ 0 h 67"/>
                <a:gd name="T6" fmla="*/ 258 w 327"/>
                <a:gd name="T7" fmla="*/ 66 h 67"/>
                <a:gd name="T8" fmla="*/ 0 w 327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67"/>
                <a:gd name="T17" fmla="*/ 327 w 327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67">
                  <a:moveTo>
                    <a:pt x="0" y="42"/>
                  </a:moveTo>
                  <a:lnTo>
                    <a:pt x="43" y="0"/>
                  </a:lnTo>
                  <a:lnTo>
                    <a:pt x="326" y="0"/>
                  </a:lnTo>
                  <a:lnTo>
                    <a:pt x="258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5" name="Freeform 86"/>
            <p:cNvSpPr>
              <a:spLocks/>
            </p:cNvSpPr>
            <p:nvPr/>
          </p:nvSpPr>
          <p:spPr bwMode="auto">
            <a:xfrm>
              <a:off x="4171" y="3007"/>
              <a:ext cx="82" cy="330"/>
            </a:xfrm>
            <a:custGeom>
              <a:avLst/>
              <a:gdLst>
                <a:gd name="T0" fmla="*/ 44 w 82"/>
                <a:gd name="T1" fmla="*/ 329 h 330"/>
                <a:gd name="T2" fmla="*/ 0 w 82"/>
                <a:gd name="T3" fmla="*/ 91 h 330"/>
                <a:gd name="T4" fmla="*/ 81 w 82"/>
                <a:gd name="T5" fmla="*/ 0 h 330"/>
                <a:gd name="T6" fmla="*/ 81 w 82"/>
                <a:gd name="T7" fmla="*/ 293 h 330"/>
                <a:gd name="T8" fmla="*/ 44 w 82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0"/>
                <a:gd name="T17" fmla="*/ 82 w 82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0">
                  <a:moveTo>
                    <a:pt x="44" y="329"/>
                  </a:moveTo>
                  <a:lnTo>
                    <a:pt x="0" y="91"/>
                  </a:lnTo>
                  <a:lnTo>
                    <a:pt x="81" y="0"/>
                  </a:lnTo>
                  <a:lnTo>
                    <a:pt x="81" y="293"/>
                  </a:lnTo>
                  <a:lnTo>
                    <a:pt x="44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6" name="Freeform 87"/>
            <p:cNvSpPr>
              <a:spLocks/>
            </p:cNvSpPr>
            <p:nvPr/>
          </p:nvSpPr>
          <p:spPr bwMode="auto">
            <a:xfrm>
              <a:off x="4171" y="3007"/>
              <a:ext cx="94" cy="344"/>
            </a:xfrm>
            <a:custGeom>
              <a:avLst/>
              <a:gdLst>
                <a:gd name="T0" fmla="*/ 51 w 94"/>
                <a:gd name="T1" fmla="*/ 343 h 344"/>
                <a:gd name="T2" fmla="*/ 0 w 94"/>
                <a:gd name="T3" fmla="*/ 95 h 344"/>
                <a:gd name="T4" fmla="*/ 93 w 94"/>
                <a:gd name="T5" fmla="*/ 0 h 344"/>
                <a:gd name="T6" fmla="*/ 93 w 94"/>
                <a:gd name="T7" fmla="*/ 306 h 344"/>
                <a:gd name="T8" fmla="*/ 51 w 94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344"/>
                <a:gd name="T17" fmla="*/ 94 w 9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344">
                  <a:moveTo>
                    <a:pt x="51" y="343"/>
                  </a:moveTo>
                  <a:lnTo>
                    <a:pt x="0" y="95"/>
                  </a:lnTo>
                  <a:lnTo>
                    <a:pt x="93" y="0"/>
                  </a:lnTo>
                  <a:lnTo>
                    <a:pt x="93" y="306"/>
                  </a:lnTo>
                  <a:lnTo>
                    <a:pt x="51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7" name="Freeform 88"/>
            <p:cNvSpPr>
              <a:spLocks/>
            </p:cNvSpPr>
            <p:nvPr/>
          </p:nvSpPr>
          <p:spPr bwMode="auto">
            <a:xfrm>
              <a:off x="3938" y="2583"/>
              <a:ext cx="315" cy="55"/>
            </a:xfrm>
            <a:custGeom>
              <a:avLst/>
              <a:gdLst>
                <a:gd name="T0" fmla="*/ 0 w 315"/>
                <a:gd name="T1" fmla="*/ 34 h 55"/>
                <a:gd name="T2" fmla="*/ 41 w 315"/>
                <a:gd name="T3" fmla="*/ 0 h 55"/>
                <a:gd name="T4" fmla="*/ 314 w 315"/>
                <a:gd name="T5" fmla="*/ 0 h 55"/>
                <a:gd name="T6" fmla="*/ 249 w 315"/>
                <a:gd name="T7" fmla="*/ 54 h 55"/>
                <a:gd name="T8" fmla="*/ 0 w 315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55"/>
                <a:gd name="T17" fmla="*/ 315 w 3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55">
                  <a:moveTo>
                    <a:pt x="0" y="34"/>
                  </a:moveTo>
                  <a:lnTo>
                    <a:pt x="41" y="0"/>
                  </a:lnTo>
                  <a:lnTo>
                    <a:pt x="314" y="0"/>
                  </a:lnTo>
                  <a:lnTo>
                    <a:pt x="249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8" name="Freeform 89"/>
            <p:cNvSpPr>
              <a:spLocks/>
            </p:cNvSpPr>
            <p:nvPr/>
          </p:nvSpPr>
          <p:spPr bwMode="auto">
            <a:xfrm>
              <a:off x="3938" y="2583"/>
              <a:ext cx="327" cy="69"/>
            </a:xfrm>
            <a:custGeom>
              <a:avLst/>
              <a:gdLst>
                <a:gd name="T0" fmla="*/ 0 w 327"/>
                <a:gd name="T1" fmla="*/ 43 h 69"/>
                <a:gd name="T2" fmla="*/ 43 w 327"/>
                <a:gd name="T3" fmla="*/ 0 h 69"/>
                <a:gd name="T4" fmla="*/ 326 w 327"/>
                <a:gd name="T5" fmla="*/ 0 h 69"/>
                <a:gd name="T6" fmla="*/ 258 w 327"/>
                <a:gd name="T7" fmla="*/ 68 h 69"/>
                <a:gd name="T8" fmla="*/ 0 w 327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69"/>
                <a:gd name="T17" fmla="*/ 327 w 32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69">
                  <a:moveTo>
                    <a:pt x="0" y="43"/>
                  </a:moveTo>
                  <a:lnTo>
                    <a:pt x="43" y="0"/>
                  </a:lnTo>
                  <a:lnTo>
                    <a:pt x="326" y="0"/>
                  </a:lnTo>
                  <a:lnTo>
                    <a:pt x="258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9" name="Freeform 90"/>
            <p:cNvSpPr>
              <a:spLocks/>
            </p:cNvSpPr>
            <p:nvPr/>
          </p:nvSpPr>
          <p:spPr bwMode="auto">
            <a:xfrm>
              <a:off x="4171" y="2583"/>
              <a:ext cx="82" cy="330"/>
            </a:xfrm>
            <a:custGeom>
              <a:avLst/>
              <a:gdLst>
                <a:gd name="T0" fmla="*/ 44 w 82"/>
                <a:gd name="T1" fmla="*/ 329 h 330"/>
                <a:gd name="T2" fmla="*/ 0 w 82"/>
                <a:gd name="T3" fmla="*/ 89 h 330"/>
                <a:gd name="T4" fmla="*/ 81 w 82"/>
                <a:gd name="T5" fmla="*/ 0 h 330"/>
                <a:gd name="T6" fmla="*/ 81 w 82"/>
                <a:gd name="T7" fmla="*/ 295 h 330"/>
                <a:gd name="T8" fmla="*/ 44 w 82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30"/>
                <a:gd name="T17" fmla="*/ 82 w 82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30">
                  <a:moveTo>
                    <a:pt x="44" y="329"/>
                  </a:moveTo>
                  <a:lnTo>
                    <a:pt x="0" y="89"/>
                  </a:lnTo>
                  <a:lnTo>
                    <a:pt x="81" y="0"/>
                  </a:lnTo>
                  <a:lnTo>
                    <a:pt x="81" y="295"/>
                  </a:lnTo>
                  <a:lnTo>
                    <a:pt x="44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0" name="Freeform 91"/>
            <p:cNvSpPr>
              <a:spLocks/>
            </p:cNvSpPr>
            <p:nvPr/>
          </p:nvSpPr>
          <p:spPr bwMode="auto">
            <a:xfrm>
              <a:off x="4171" y="2583"/>
              <a:ext cx="94" cy="342"/>
            </a:xfrm>
            <a:custGeom>
              <a:avLst/>
              <a:gdLst>
                <a:gd name="T0" fmla="*/ 51 w 94"/>
                <a:gd name="T1" fmla="*/ 341 h 342"/>
                <a:gd name="T2" fmla="*/ 0 w 94"/>
                <a:gd name="T3" fmla="*/ 92 h 342"/>
                <a:gd name="T4" fmla="*/ 93 w 94"/>
                <a:gd name="T5" fmla="*/ 0 h 342"/>
                <a:gd name="T6" fmla="*/ 93 w 94"/>
                <a:gd name="T7" fmla="*/ 306 h 342"/>
                <a:gd name="T8" fmla="*/ 51 w 94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342"/>
                <a:gd name="T17" fmla="*/ 94 w 94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342">
                  <a:moveTo>
                    <a:pt x="51" y="341"/>
                  </a:moveTo>
                  <a:lnTo>
                    <a:pt x="0" y="92"/>
                  </a:lnTo>
                  <a:lnTo>
                    <a:pt x="93" y="0"/>
                  </a:lnTo>
                  <a:lnTo>
                    <a:pt x="93" y="306"/>
                  </a:lnTo>
                  <a:lnTo>
                    <a:pt x="51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1" name="Freeform 92"/>
            <p:cNvSpPr>
              <a:spLocks/>
            </p:cNvSpPr>
            <p:nvPr/>
          </p:nvSpPr>
          <p:spPr bwMode="auto">
            <a:xfrm>
              <a:off x="4287" y="3007"/>
              <a:ext cx="315" cy="53"/>
            </a:xfrm>
            <a:custGeom>
              <a:avLst/>
              <a:gdLst>
                <a:gd name="T0" fmla="*/ 0 w 315"/>
                <a:gd name="T1" fmla="*/ 33 h 53"/>
                <a:gd name="T2" fmla="*/ 41 w 315"/>
                <a:gd name="T3" fmla="*/ 0 h 53"/>
                <a:gd name="T4" fmla="*/ 314 w 315"/>
                <a:gd name="T5" fmla="*/ 0 h 53"/>
                <a:gd name="T6" fmla="*/ 249 w 315"/>
                <a:gd name="T7" fmla="*/ 52 h 53"/>
                <a:gd name="T8" fmla="*/ 0 w 315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53"/>
                <a:gd name="T17" fmla="*/ 315 w 31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53">
                  <a:moveTo>
                    <a:pt x="0" y="33"/>
                  </a:moveTo>
                  <a:lnTo>
                    <a:pt x="41" y="0"/>
                  </a:lnTo>
                  <a:lnTo>
                    <a:pt x="314" y="0"/>
                  </a:lnTo>
                  <a:lnTo>
                    <a:pt x="249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2" name="Freeform 93"/>
            <p:cNvSpPr>
              <a:spLocks/>
            </p:cNvSpPr>
            <p:nvPr/>
          </p:nvSpPr>
          <p:spPr bwMode="auto">
            <a:xfrm>
              <a:off x="4287" y="3007"/>
              <a:ext cx="327" cy="67"/>
            </a:xfrm>
            <a:custGeom>
              <a:avLst/>
              <a:gdLst>
                <a:gd name="T0" fmla="*/ 0 w 327"/>
                <a:gd name="T1" fmla="*/ 42 h 67"/>
                <a:gd name="T2" fmla="*/ 43 w 327"/>
                <a:gd name="T3" fmla="*/ 0 h 67"/>
                <a:gd name="T4" fmla="*/ 326 w 327"/>
                <a:gd name="T5" fmla="*/ 0 h 67"/>
                <a:gd name="T6" fmla="*/ 258 w 327"/>
                <a:gd name="T7" fmla="*/ 66 h 67"/>
                <a:gd name="T8" fmla="*/ 0 w 327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67"/>
                <a:gd name="T17" fmla="*/ 327 w 327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67">
                  <a:moveTo>
                    <a:pt x="0" y="42"/>
                  </a:moveTo>
                  <a:lnTo>
                    <a:pt x="43" y="0"/>
                  </a:lnTo>
                  <a:lnTo>
                    <a:pt x="326" y="0"/>
                  </a:lnTo>
                  <a:lnTo>
                    <a:pt x="258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3" name="Freeform 94"/>
            <p:cNvSpPr>
              <a:spLocks/>
            </p:cNvSpPr>
            <p:nvPr/>
          </p:nvSpPr>
          <p:spPr bwMode="auto">
            <a:xfrm>
              <a:off x="4518" y="3007"/>
              <a:ext cx="84" cy="330"/>
            </a:xfrm>
            <a:custGeom>
              <a:avLst/>
              <a:gdLst>
                <a:gd name="T0" fmla="*/ 45 w 84"/>
                <a:gd name="T1" fmla="*/ 329 h 330"/>
                <a:gd name="T2" fmla="*/ 0 w 84"/>
                <a:gd name="T3" fmla="*/ 91 h 330"/>
                <a:gd name="T4" fmla="*/ 83 w 84"/>
                <a:gd name="T5" fmla="*/ 0 h 330"/>
                <a:gd name="T6" fmla="*/ 83 w 84"/>
                <a:gd name="T7" fmla="*/ 293 h 330"/>
                <a:gd name="T8" fmla="*/ 45 w 8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30"/>
                <a:gd name="T17" fmla="*/ 84 w 8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30">
                  <a:moveTo>
                    <a:pt x="45" y="329"/>
                  </a:moveTo>
                  <a:lnTo>
                    <a:pt x="0" y="91"/>
                  </a:lnTo>
                  <a:lnTo>
                    <a:pt x="83" y="0"/>
                  </a:lnTo>
                  <a:lnTo>
                    <a:pt x="83" y="293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4" name="Freeform 95"/>
            <p:cNvSpPr>
              <a:spLocks/>
            </p:cNvSpPr>
            <p:nvPr/>
          </p:nvSpPr>
          <p:spPr bwMode="auto">
            <a:xfrm>
              <a:off x="4518" y="3007"/>
              <a:ext cx="96" cy="344"/>
            </a:xfrm>
            <a:custGeom>
              <a:avLst/>
              <a:gdLst>
                <a:gd name="T0" fmla="*/ 52 w 96"/>
                <a:gd name="T1" fmla="*/ 343 h 344"/>
                <a:gd name="T2" fmla="*/ 0 w 96"/>
                <a:gd name="T3" fmla="*/ 95 h 344"/>
                <a:gd name="T4" fmla="*/ 95 w 96"/>
                <a:gd name="T5" fmla="*/ 0 h 344"/>
                <a:gd name="T6" fmla="*/ 95 w 96"/>
                <a:gd name="T7" fmla="*/ 306 h 344"/>
                <a:gd name="T8" fmla="*/ 52 w 96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4"/>
                <a:gd name="T17" fmla="*/ 96 w 96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4">
                  <a:moveTo>
                    <a:pt x="52" y="343"/>
                  </a:moveTo>
                  <a:lnTo>
                    <a:pt x="0" y="95"/>
                  </a:lnTo>
                  <a:lnTo>
                    <a:pt x="95" y="0"/>
                  </a:lnTo>
                  <a:lnTo>
                    <a:pt x="95" y="306"/>
                  </a:lnTo>
                  <a:lnTo>
                    <a:pt x="52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5" name="Freeform 96"/>
            <p:cNvSpPr>
              <a:spLocks/>
            </p:cNvSpPr>
            <p:nvPr/>
          </p:nvSpPr>
          <p:spPr bwMode="auto">
            <a:xfrm>
              <a:off x="4287" y="2583"/>
              <a:ext cx="315" cy="55"/>
            </a:xfrm>
            <a:custGeom>
              <a:avLst/>
              <a:gdLst>
                <a:gd name="T0" fmla="*/ 0 w 315"/>
                <a:gd name="T1" fmla="*/ 34 h 55"/>
                <a:gd name="T2" fmla="*/ 41 w 315"/>
                <a:gd name="T3" fmla="*/ 0 h 55"/>
                <a:gd name="T4" fmla="*/ 314 w 315"/>
                <a:gd name="T5" fmla="*/ 0 h 55"/>
                <a:gd name="T6" fmla="*/ 249 w 315"/>
                <a:gd name="T7" fmla="*/ 54 h 55"/>
                <a:gd name="T8" fmla="*/ 0 w 315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55"/>
                <a:gd name="T17" fmla="*/ 315 w 3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55">
                  <a:moveTo>
                    <a:pt x="0" y="34"/>
                  </a:moveTo>
                  <a:lnTo>
                    <a:pt x="41" y="0"/>
                  </a:lnTo>
                  <a:lnTo>
                    <a:pt x="314" y="0"/>
                  </a:lnTo>
                  <a:lnTo>
                    <a:pt x="249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6" name="Freeform 97"/>
            <p:cNvSpPr>
              <a:spLocks/>
            </p:cNvSpPr>
            <p:nvPr/>
          </p:nvSpPr>
          <p:spPr bwMode="auto">
            <a:xfrm>
              <a:off x="4287" y="2583"/>
              <a:ext cx="327" cy="69"/>
            </a:xfrm>
            <a:custGeom>
              <a:avLst/>
              <a:gdLst>
                <a:gd name="T0" fmla="*/ 0 w 327"/>
                <a:gd name="T1" fmla="*/ 43 h 69"/>
                <a:gd name="T2" fmla="*/ 43 w 327"/>
                <a:gd name="T3" fmla="*/ 0 h 69"/>
                <a:gd name="T4" fmla="*/ 326 w 327"/>
                <a:gd name="T5" fmla="*/ 0 h 69"/>
                <a:gd name="T6" fmla="*/ 258 w 327"/>
                <a:gd name="T7" fmla="*/ 68 h 69"/>
                <a:gd name="T8" fmla="*/ 0 w 327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69"/>
                <a:gd name="T17" fmla="*/ 327 w 32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69">
                  <a:moveTo>
                    <a:pt x="0" y="43"/>
                  </a:moveTo>
                  <a:lnTo>
                    <a:pt x="43" y="0"/>
                  </a:lnTo>
                  <a:lnTo>
                    <a:pt x="326" y="0"/>
                  </a:lnTo>
                  <a:lnTo>
                    <a:pt x="258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Freeform 98"/>
            <p:cNvSpPr>
              <a:spLocks/>
            </p:cNvSpPr>
            <p:nvPr/>
          </p:nvSpPr>
          <p:spPr bwMode="auto">
            <a:xfrm>
              <a:off x="4518" y="2583"/>
              <a:ext cx="84" cy="330"/>
            </a:xfrm>
            <a:custGeom>
              <a:avLst/>
              <a:gdLst>
                <a:gd name="T0" fmla="*/ 45 w 84"/>
                <a:gd name="T1" fmla="*/ 329 h 330"/>
                <a:gd name="T2" fmla="*/ 0 w 84"/>
                <a:gd name="T3" fmla="*/ 89 h 330"/>
                <a:gd name="T4" fmla="*/ 83 w 84"/>
                <a:gd name="T5" fmla="*/ 0 h 330"/>
                <a:gd name="T6" fmla="*/ 83 w 84"/>
                <a:gd name="T7" fmla="*/ 295 h 330"/>
                <a:gd name="T8" fmla="*/ 45 w 8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30"/>
                <a:gd name="T17" fmla="*/ 84 w 8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30">
                  <a:moveTo>
                    <a:pt x="45" y="329"/>
                  </a:moveTo>
                  <a:lnTo>
                    <a:pt x="0" y="89"/>
                  </a:lnTo>
                  <a:lnTo>
                    <a:pt x="83" y="0"/>
                  </a:lnTo>
                  <a:lnTo>
                    <a:pt x="83" y="295"/>
                  </a:lnTo>
                  <a:lnTo>
                    <a:pt x="45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8" name="Freeform 99"/>
            <p:cNvSpPr>
              <a:spLocks/>
            </p:cNvSpPr>
            <p:nvPr/>
          </p:nvSpPr>
          <p:spPr bwMode="auto">
            <a:xfrm>
              <a:off x="4518" y="2583"/>
              <a:ext cx="96" cy="342"/>
            </a:xfrm>
            <a:custGeom>
              <a:avLst/>
              <a:gdLst>
                <a:gd name="T0" fmla="*/ 52 w 96"/>
                <a:gd name="T1" fmla="*/ 341 h 342"/>
                <a:gd name="T2" fmla="*/ 0 w 96"/>
                <a:gd name="T3" fmla="*/ 92 h 342"/>
                <a:gd name="T4" fmla="*/ 95 w 96"/>
                <a:gd name="T5" fmla="*/ 0 h 342"/>
                <a:gd name="T6" fmla="*/ 95 w 96"/>
                <a:gd name="T7" fmla="*/ 306 h 342"/>
                <a:gd name="T8" fmla="*/ 52 w 96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2"/>
                <a:gd name="T17" fmla="*/ 96 w 96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2">
                  <a:moveTo>
                    <a:pt x="52" y="341"/>
                  </a:moveTo>
                  <a:lnTo>
                    <a:pt x="0" y="92"/>
                  </a:lnTo>
                  <a:lnTo>
                    <a:pt x="95" y="0"/>
                  </a:lnTo>
                  <a:lnTo>
                    <a:pt x="95" y="306"/>
                  </a:lnTo>
                  <a:lnTo>
                    <a:pt x="52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9" name="Freeform 100"/>
            <p:cNvSpPr>
              <a:spLocks/>
            </p:cNvSpPr>
            <p:nvPr/>
          </p:nvSpPr>
          <p:spPr bwMode="auto">
            <a:xfrm>
              <a:off x="4649" y="3007"/>
              <a:ext cx="314" cy="53"/>
            </a:xfrm>
            <a:custGeom>
              <a:avLst/>
              <a:gdLst>
                <a:gd name="T0" fmla="*/ 0 w 314"/>
                <a:gd name="T1" fmla="*/ 33 h 53"/>
                <a:gd name="T2" fmla="*/ 39 w 314"/>
                <a:gd name="T3" fmla="*/ 0 h 53"/>
                <a:gd name="T4" fmla="*/ 313 w 314"/>
                <a:gd name="T5" fmla="*/ 0 h 53"/>
                <a:gd name="T6" fmla="*/ 248 w 314"/>
                <a:gd name="T7" fmla="*/ 52 h 53"/>
                <a:gd name="T8" fmla="*/ 0 w 314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53"/>
                <a:gd name="T17" fmla="*/ 314 w 31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53">
                  <a:moveTo>
                    <a:pt x="0" y="33"/>
                  </a:moveTo>
                  <a:lnTo>
                    <a:pt x="39" y="0"/>
                  </a:lnTo>
                  <a:lnTo>
                    <a:pt x="313" y="0"/>
                  </a:lnTo>
                  <a:lnTo>
                    <a:pt x="248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Freeform 101"/>
            <p:cNvSpPr>
              <a:spLocks/>
            </p:cNvSpPr>
            <p:nvPr/>
          </p:nvSpPr>
          <p:spPr bwMode="auto">
            <a:xfrm>
              <a:off x="4649" y="3007"/>
              <a:ext cx="327" cy="67"/>
            </a:xfrm>
            <a:custGeom>
              <a:avLst/>
              <a:gdLst>
                <a:gd name="T0" fmla="*/ 0 w 327"/>
                <a:gd name="T1" fmla="*/ 42 h 67"/>
                <a:gd name="T2" fmla="*/ 41 w 327"/>
                <a:gd name="T3" fmla="*/ 0 h 67"/>
                <a:gd name="T4" fmla="*/ 326 w 327"/>
                <a:gd name="T5" fmla="*/ 0 h 67"/>
                <a:gd name="T6" fmla="*/ 258 w 327"/>
                <a:gd name="T7" fmla="*/ 66 h 67"/>
                <a:gd name="T8" fmla="*/ 0 w 327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67"/>
                <a:gd name="T17" fmla="*/ 327 w 327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67">
                  <a:moveTo>
                    <a:pt x="0" y="42"/>
                  </a:moveTo>
                  <a:lnTo>
                    <a:pt x="41" y="0"/>
                  </a:lnTo>
                  <a:lnTo>
                    <a:pt x="326" y="0"/>
                  </a:lnTo>
                  <a:lnTo>
                    <a:pt x="258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1" name="Freeform 102"/>
            <p:cNvSpPr>
              <a:spLocks/>
            </p:cNvSpPr>
            <p:nvPr/>
          </p:nvSpPr>
          <p:spPr bwMode="auto">
            <a:xfrm>
              <a:off x="4878" y="3007"/>
              <a:ext cx="85" cy="330"/>
            </a:xfrm>
            <a:custGeom>
              <a:avLst/>
              <a:gdLst>
                <a:gd name="T0" fmla="*/ 44 w 85"/>
                <a:gd name="T1" fmla="*/ 329 h 330"/>
                <a:gd name="T2" fmla="*/ 0 w 85"/>
                <a:gd name="T3" fmla="*/ 91 h 330"/>
                <a:gd name="T4" fmla="*/ 84 w 85"/>
                <a:gd name="T5" fmla="*/ 0 h 330"/>
                <a:gd name="T6" fmla="*/ 84 w 85"/>
                <a:gd name="T7" fmla="*/ 293 h 330"/>
                <a:gd name="T8" fmla="*/ 44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4" y="329"/>
                  </a:moveTo>
                  <a:lnTo>
                    <a:pt x="0" y="91"/>
                  </a:lnTo>
                  <a:lnTo>
                    <a:pt x="84" y="0"/>
                  </a:lnTo>
                  <a:lnTo>
                    <a:pt x="84" y="293"/>
                  </a:lnTo>
                  <a:lnTo>
                    <a:pt x="44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2" name="Freeform 103"/>
            <p:cNvSpPr>
              <a:spLocks/>
            </p:cNvSpPr>
            <p:nvPr/>
          </p:nvSpPr>
          <p:spPr bwMode="auto">
            <a:xfrm>
              <a:off x="4878" y="3007"/>
              <a:ext cx="98" cy="344"/>
            </a:xfrm>
            <a:custGeom>
              <a:avLst/>
              <a:gdLst>
                <a:gd name="T0" fmla="*/ 51 w 98"/>
                <a:gd name="T1" fmla="*/ 343 h 344"/>
                <a:gd name="T2" fmla="*/ 0 w 98"/>
                <a:gd name="T3" fmla="*/ 95 h 344"/>
                <a:gd name="T4" fmla="*/ 97 w 98"/>
                <a:gd name="T5" fmla="*/ 0 h 344"/>
                <a:gd name="T6" fmla="*/ 97 w 98"/>
                <a:gd name="T7" fmla="*/ 306 h 344"/>
                <a:gd name="T8" fmla="*/ 51 w 98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44"/>
                <a:gd name="T17" fmla="*/ 98 w 98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44">
                  <a:moveTo>
                    <a:pt x="51" y="343"/>
                  </a:moveTo>
                  <a:lnTo>
                    <a:pt x="0" y="95"/>
                  </a:lnTo>
                  <a:lnTo>
                    <a:pt x="97" y="0"/>
                  </a:lnTo>
                  <a:lnTo>
                    <a:pt x="97" y="306"/>
                  </a:lnTo>
                  <a:lnTo>
                    <a:pt x="51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3" name="Freeform 104"/>
            <p:cNvSpPr>
              <a:spLocks/>
            </p:cNvSpPr>
            <p:nvPr/>
          </p:nvSpPr>
          <p:spPr bwMode="auto">
            <a:xfrm>
              <a:off x="4649" y="2583"/>
              <a:ext cx="314" cy="55"/>
            </a:xfrm>
            <a:custGeom>
              <a:avLst/>
              <a:gdLst>
                <a:gd name="T0" fmla="*/ 0 w 314"/>
                <a:gd name="T1" fmla="*/ 34 h 55"/>
                <a:gd name="T2" fmla="*/ 39 w 314"/>
                <a:gd name="T3" fmla="*/ 0 h 55"/>
                <a:gd name="T4" fmla="*/ 313 w 314"/>
                <a:gd name="T5" fmla="*/ 0 h 55"/>
                <a:gd name="T6" fmla="*/ 248 w 314"/>
                <a:gd name="T7" fmla="*/ 54 h 55"/>
                <a:gd name="T8" fmla="*/ 0 w 314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55"/>
                <a:gd name="T17" fmla="*/ 314 w 3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55">
                  <a:moveTo>
                    <a:pt x="0" y="34"/>
                  </a:moveTo>
                  <a:lnTo>
                    <a:pt x="39" y="0"/>
                  </a:lnTo>
                  <a:lnTo>
                    <a:pt x="313" y="0"/>
                  </a:lnTo>
                  <a:lnTo>
                    <a:pt x="248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4" name="Freeform 105"/>
            <p:cNvSpPr>
              <a:spLocks/>
            </p:cNvSpPr>
            <p:nvPr/>
          </p:nvSpPr>
          <p:spPr bwMode="auto">
            <a:xfrm>
              <a:off x="4649" y="2583"/>
              <a:ext cx="327" cy="69"/>
            </a:xfrm>
            <a:custGeom>
              <a:avLst/>
              <a:gdLst>
                <a:gd name="T0" fmla="*/ 0 w 327"/>
                <a:gd name="T1" fmla="*/ 43 h 69"/>
                <a:gd name="T2" fmla="*/ 41 w 327"/>
                <a:gd name="T3" fmla="*/ 0 h 69"/>
                <a:gd name="T4" fmla="*/ 326 w 327"/>
                <a:gd name="T5" fmla="*/ 0 h 69"/>
                <a:gd name="T6" fmla="*/ 258 w 327"/>
                <a:gd name="T7" fmla="*/ 68 h 69"/>
                <a:gd name="T8" fmla="*/ 0 w 327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69"/>
                <a:gd name="T17" fmla="*/ 327 w 32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69">
                  <a:moveTo>
                    <a:pt x="0" y="43"/>
                  </a:moveTo>
                  <a:lnTo>
                    <a:pt x="41" y="0"/>
                  </a:lnTo>
                  <a:lnTo>
                    <a:pt x="326" y="0"/>
                  </a:lnTo>
                  <a:lnTo>
                    <a:pt x="258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5" name="Freeform 106"/>
            <p:cNvSpPr>
              <a:spLocks/>
            </p:cNvSpPr>
            <p:nvPr/>
          </p:nvSpPr>
          <p:spPr bwMode="auto">
            <a:xfrm>
              <a:off x="4878" y="2583"/>
              <a:ext cx="85" cy="330"/>
            </a:xfrm>
            <a:custGeom>
              <a:avLst/>
              <a:gdLst>
                <a:gd name="T0" fmla="*/ 44 w 85"/>
                <a:gd name="T1" fmla="*/ 329 h 330"/>
                <a:gd name="T2" fmla="*/ 0 w 85"/>
                <a:gd name="T3" fmla="*/ 89 h 330"/>
                <a:gd name="T4" fmla="*/ 84 w 85"/>
                <a:gd name="T5" fmla="*/ 0 h 330"/>
                <a:gd name="T6" fmla="*/ 84 w 85"/>
                <a:gd name="T7" fmla="*/ 295 h 330"/>
                <a:gd name="T8" fmla="*/ 44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4" y="329"/>
                  </a:moveTo>
                  <a:lnTo>
                    <a:pt x="0" y="89"/>
                  </a:lnTo>
                  <a:lnTo>
                    <a:pt x="84" y="0"/>
                  </a:lnTo>
                  <a:lnTo>
                    <a:pt x="84" y="295"/>
                  </a:lnTo>
                  <a:lnTo>
                    <a:pt x="44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" name="Freeform 107"/>
            <p:cNvSpPr>
              <a:spLocks/>
            </p:cNvSpPr>
            <p:nvPr/>
          </p:nvSpPr>
          <p:spPr bwMode="auto">
            <a:xfrm>
              <a:off x="4878" y="2583"/>
              <a:ext cx="98" cy="342"/>
            </a:xfrm>
            <a:custGeom>
              <a:avLst/>
              <a:gdLst>
                <a:gd name="T0" fmla="*/ 51 w 98"/>
                <a:gd name="T1" fmla="*/ 341 h 342"/>
                <a:gd name="T2" fmla="*/ 0 w 98"/>
                <a:gd name="T3" fmla="*/ 92 h 342"/>
                <a:gd name="T4" fmla="*/ 97 w 98"/>
                <a:gd name="T5" fmla="*/ 0 h 342"/>
                <a:gd name="T6" fmla="*/ 97 w 98"/>
                <a:gd name="T7" fmla="*/ 306 h 342"/>
                <a:gd name="T8" fmla="*/ 51 w 98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42"/>
                <a:gd name="T17" fmla="*/ 98 w 98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42">
                  <a:moveTo>
                    <a:pt x="51" y="341"/>
                  </a:moveTo>
                  <a:lnTo>
                    <a:pt x="0" y="92"/>
                  </a:lnTo>
                  <a:lnTo>
                    <a:pt x="97" y="0"/>
                  </a:lnTo>
                  <a:lnTo>
                    <a:pt x="97" y="306"/>
                  </a:lnTo>
                  <a:lnTo>
                    <a:pt x="51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7" name="Freeform 108"/>
            <p:cNvSpPr>
              <a:spLocks/>
            </p:cNvSpPr>
            <p:nvPr/>
          </p:nvSpPr>
          <p:spPr bwMode="auto">
            <a:xfrm>
              <a:off x="5005" y="3007"/>
              <a:ext cx="316" cy="53"/>
            </a:xfrm>
            <a:custGeom>
              <a:avLst/>
              <a:gdLst>
                <a:gd name="T0" fmla="*/ 0 w 316"/>
                <a:gd name="T1" fmla="*/ 33 h 53"/>
                <a:gd name="T2" fmla="*/ 40 w 316"/>
                <a:gd name="T3" fmla="*/ 0 h 53"/>
                <a:gd name="T4" fmla="*/ 315 w 316"/>
                <a:gd name="T5" fmla="*/ 0 h 53"/>
                <a:gd name="T6" fmla="*/ 248 w 316"/>
                <a:gd name="T7" fmla="*/ 52 h 53"/>
                <a:gd name="T8" fmla="*/ 0 w 316"/>
                <a:gd name="T9" fmla="*/ 3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53"/>
                <a:gd name="T17" fmla="*/ 316 w 31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53">
                  <a:moveTo>
                    <a:pt x="0" y="33"/>
                  </a:moveTo>
                  <a:lnTo>
                    <a:pt x="40" y="0"/>
                  </a:lnTo>
                  <a:lnTo>
                    <a:pt x="315" y="0"/>
                  </a:lnTo>
                  <a:lnTo>
                    <a:pt x="248" y="52"/>
                  </a:lnTo>
                  <a:lnTo>
                    <a:pt x="0" y="3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8" name="Freeform 109"/>
            <p:cNvSpPr>
              <a:spLocks/>
            </p:cNvSpPr>
            <p:nvPr/>
          </p:nvSpPr>
          <p:spPr bwMode="auto">
            <a:xfrm>
              <a:off x="5005" y="3007"/>
              <a:ext cx="329" cy="67"/>
            </a:xfrm>
            <a:custGeom>
              <a:avLst/>
              <a:gdLst>
                <a:gd name="T0" fmla="*/ 0 w 329"/>
                <a:gd name="T1" fmla="*/ 42 h 67"/>
                <a:gd name="T2" fmla="*/ 41 w 329"/>
                <a:gd name="T3" fmla="*/ 0 h 67"/>
                <a:gd name="T4" fmla="*/ 328 w 329"/>
                <a:gd name="T5" fmla="*/ 0 h 67"/>
                <a:gd name="T6" fmla="*/ 258 w 329"/>
                <a:gd name="T7" fmla="*/ 66 h 67"/>
                <a:gd name="T8" fmla="*/ 0 w 329"/>
                <a:gd name="T9" fmla="*/ 4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"/>
                <a:gd name="T16" fmla="*/ 0 h 67"/>
                <a:gd name="T17" fmla="*/ 329 w 32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" h="67">
                  <a:moveTo>
                    <a:pt x="0" y="42"/>
                  </a:moveTo>
                  <a:lnTo>
                    <a:pt x="41" y="0"/>
                  </a:lnTo>
                  <a:lnTo>
                    <a:pt x="328" y="0"/>
                  </a:lnTo>
                  <a:lnTo>
                    <a:pt x="258" y="66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9" name="Freeform 110"/>
            <p:cNvSpPr>
              <a:spLocks/>
            </p:cNvSpPr>
            <p:nvPr/>
          </p:nvSpPr>
          <p:spPr bwMode="auto">
            <a:xfrm>
              <a:off x="5236" y="3007"/>
              <a:ext cx="85" cy="330"/>
            </a:xfrm>
            <a:custGeom>
              <a:avLst/>
              <a:gdLst>
                <a:gd name="T0" fmla="*/ 46 w 85"/>
                <a:gd name="T1" fmla="*/ 329 h 330"/>
                <a:gd name="T2" fmla="*/ 0 w 85"/>
                <a:gd name="T3" fmla="*/ 91 h 330"/>
                <a:gd name="T4" fmla="*/ 84 w 85"/>
                <a:gd name="T5" fmla="*/ 0 h 330"/>
                <a:gd name="T6" fmla="*/ 84 w 85"/>
                <a:gd name="T7" fmla="*/ 293 h 330"/>
                <a:gd name="T8" fmla="*/ 46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6" y="329"/>
                  </a:moveTo>
                  <a:lnTo>
                    <a:pt x="0" y="91"/>
                  </a:lnTo>
                  <a:lnTo>
                    <a:pt x="84" y="0"/>
                  </a:lnTo>
                  <a:lnTo>
                    <a:pt x="84" y="293"/>
                  </a:lnTo>
                  <a:lnTo>
                    <a:pt x="46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0" name="Freeform 111"/>
            <p:cNvSpPr>
              <a:spLocks/>
            </p:cNvSpPr>
            <p:nvPr/>
          </p:nvSpPr>
          <p:spPr bwMode="auto">
            <a:xfrm>
              <a:off x="5236" y="3007"/>
              <a:ext cx="98" cy="344"/>
            </a:xfrm>
            <a:custGeom>
              <a:avLst/>
              <a:gdLst>
                <a:gd name="T0" fmla="*/ 53 w 98"/>
                <a:gd name="T1" fmla="*/ 343 h 344"/>
                <a:gd name="T2" fmla="*/ 0 w 98"/>
                <a:gd name="T3" fmla="*/ 95 h 344"/>
                <a:gd name="T4" fmla="*/ 97 w 98"/>
                <a:gd name="T5" fmla="*/ 0 h 344"/>
                <a:gd name="T6" fmla="*/ 97 w 98"/>
                <a:gd name="T7" fmla="*/ 306 h 344"/>
                <a:gd name="T8" fmla="*/ 53 w 98"/>
                <a:gd name="T9" fmla="*/ 343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44"/>
                <a:gd name="T17" fmla="*/ 98 w 98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44">
                  <a:moveTo>
                    <a:pt x="53" y="343"/>
                  </a:moveTo>
                  <a:lnTo>
                    <a:pt x="0" y="95"/>
                  </a:lnTo>
                  <a:lnTo>
                    <a:pt x="97" y="0"/>
                  </a:lnTo>
                  <a:lnTo>
                    <a:pt x="97" y="306"/>
                  </a:lnTo>
                  <a:lnTo>
                    <a:pt x="53" y="3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1" name="Freeform 112"/>
            <p:cNvSpPr>
              <a:spLocks/>
            </p:cNvSpPr>
            <p:nvPr/>
          </p:nvSpPr>
          <p:spPr bwMode="auto">
            <a:xfrm>
              <a:off x="5005" y="2583"/>
              <a:ext cx="316" cy="55"/>
            </a:xfrm>
            <a:custGeom>
              <a:avLst/>
              <a:gdLst>
                <a:gd name="T0" fmla="*/ 0 w 316"/>
                <a:gd name="T1" fmla="*/ 34 h 55"/>
                <a:gd name="T2" fmla="*/ 40 w 316"/>
                <a:gd name="T3" fmla="*/ 0 h 55"/>
                <a:gd name="T4" fmla="*/ 315 w 316"/>
                <a:gd name="T5" fmla="*/ 0 h 55"/>
                <a:gd name="T6" fmla="*/ 248 w 316"/>
                <a:gd name="T7" fmla="*/ 54 h 55"/>
                <a:gd name="T8" fmla="*/ 0 w 316"/>
                <a:gd name="T9" fmla="*/ 3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"/>
                <a:gd name="T16" fmla="*/ 0 h 55"/>
                <a:gd name="T17" fmla="*/ 316 w 31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" h="55">
                  <a:moveTo>
                    <a:pt x="0" y="34"/>
                  </a:moveTo>
                  <a:lnTo>
                    <a:pt x="40" y="0"/>
                  </a:lnTo>
                  <a:lnTo>
                    <a:pt x="315" y="0"/>
                  </a:lnTo>
                  <a:lnTo>
                    <a:pt x="248" y="54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2" name="Freeform 113"/>
            <p:cNvSpPr>
              <a:spLocks/>
            </p:cNvSpPr>
            <p:nvPr/>
          </p:nvSpPr>
          <p:spPr bwMode="auto">
            <a:xfrm>
              <a:off x="5005" y="2583"/>
              <a:ext cx="329" cy="69"/>
            </a:xfrm>
            <a:custGeom>
              <a:avLst/>
              <a:gdLst>
                <a:gd name="T0" fmla="*/ 0 w 329"/>
                <a:gd name="T1" fmla="*/ 43 h 69"/>
                <a:gd name="T2" fmla="*/ 41 w 329"/>
                <a:gd name="T3" fmla="*/ 0 h 69"/>
                <a:gd name="T4" fmla="*/ 328 w 329"/>
                <a:gd name="T5" fmla="*/ 0 h 69"/>
                <a:gd name="T6" fmla="*/ 258 w 329"/>
                <a:gd name="T7" fmla="*/ 68 h 69"/>
                <a:gd name="T8" fmla="*/ 0 w 329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"/>
                <a:gd name="T16" fmla="*/ 0 h 69"/>
                <a:gd name="T17" fmla="*/ 329 w 32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" h="69">
                  <a:moveTo>
                    <a:pt x="0" y="43"/>
                  </a:moveTo>
                  <a:lnTo>
                    <a:pt x="41" y="0"/>
                  </a:lnTo>
                  <a:lnTo>
                    <a:pt x="328" y="0"/>
                  </a:lnTo>
                  <a:lnTo>
                    <a:pt x="258" y="68"/>
                  </a:lnTo>
                  <a:lnTo>
                    <a:pt x="0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3" name="Freeform 114"/>
            <p:cNvSpPr>
              <a:spLocks/>
            </p:cNvSpPr>
            <p:nvPr/>
          </p:nvSpPr>
          <p:spPr bwMode="auto">
            <a:xfrm>
              <a:off x="5236" y="2583"/>
              <a:ext cx="85" cy="330"/>
            </a:xfrm>
            <a:custGeom>
              <a:avLst/>
              <a:gdLst>
                <a:gd name="T0" fmla="*/ 46 w 85"/>
                <a:gd name="T1" fmla="*/ 329 h 330"/>
                <a:gd name="T2" fmla="*/ 0 w 85"/>
                <a:gd name="T3" fmla="*/ 89 h 330"/>
                <a:gd name="T4" fmla="*/ 84 w 85"/>
                <a:gd name="T5" fmla="*/ 0 h 330"/>
                <a:gd name="T6" fmla="*/ 84 w 85"/>
                <a:gd name="T7" fmla="*/ 295 h 330"/>
                <a:gd name="T8" fmla="*/ 46 w 8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30"/>
                <a:gd name="T17" fmla="*/ 85 w 8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30">
                  <a:moveTo>
                    <a:pt x="46" y="329"/>
                  </a:moveTo>
                  <a:lnTo>
                    <a:pt x="0" y="89"/>
                  </a:lnTo>
                  <a:lnTo>
                    <a:pt x="84" y="0"/>
                  </a:lnTo>
                  <a:lnTo>
                    <a:pt x="84" y="295"/>
                  </a:lnTo>
                  <a:lnTo>
                    <a:pt x="46" y="32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4" name="Freeform 115"/>
            <p:cNvSpPr>
              <a:spLocks/>
            </p:cNvSpPr>
            <p:nvPr/>
          </p:nvSpPr>
          <p:spPr bwMode="auto">
            <a:xfrm>
              <a:off x="5236" y="2583"/>
              <a:ext cx="98" cy="342"/>
            </a:xfrm>
            <a:custGeom>
              <a:avLst/>
              <a:gdLst>
                <a:gd name="T0" fmla="*/ 53 w 98"/>
                <a:gd name="T1" fmla="*/ 341 h 342"/>
                <a:gd name="T2" fmla="*/ 0 w 98"/>
                <a:gd name="T3" fmla="*/ 92 h 342"/>
                <a:gd name="T4" fmla="*/ 97 w 98"/>
                <a:gd name="T5" fmla="*/ 0 h 342"/>
                <a:gd name="T6" fmla="*/ 97 w 98"/>
                <a:gd name="T7" fmla="*/ 306 h 342"/>
                <a:gd name="T8" fmla="*/ 53 w 98"/>
                <a:gd name="T9" fmla="*/ 341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342"/>
                <a:gd name="T17" fmla="*/ 98 w 98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342">
                  <a:moveTo>
                    <a:pt x="53" y="341"/>
                  </a:moveTo>
                  <a:lnTo>
                    <a:pt x="0" y="92"/>
                  </a:lnTo>
                  <a:lnTo>
                    <a:pt x="97" y="0"/>
                  </a:lnTo>
                  <a:lnTo>
                    <a:pt x="97" y="306"/>
                  </a:lnTo>
                  <a:lnTo>
                    <a:pt x="53" y="3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5" name="Freeform 116"/>
            <p:cNvSpPr>
              <a:spLocks/>
            </p:cNvSpPr>
            <p:nvPr/>
          </p:nvSpPr>
          <p:spPr bwMode="auto">
            <a:xfrm>
              <a:off x="348" y="3048"/>
              <a:ext cx="275" cy="289"/>
            </a:xfrm>
            <a:custGeom>
              <a:avLst/>
              <a:gdLst>
                <a:gd name="T0" fmla="*/ 0 w 275"/>
                <a:gd name="T1" fmla="*/ 288 h 289"/>
                <a:gd name="T2" fmla="*/ 0 w 275"/>
                <a:gd name="T3" fmla="*/ 0 h 289"/>
                <a:gd name="T4" fmla="*/ 274 w 275"/>
                <a:gd name="T5" fmla="*/ 0 h 289"/>
                <a:gd name="T6" fmla="*/ 274 w 275"/>
                <a:gd name="T7" fmla="*/ 288 h 289"/>
                <a:gd name="T8" fmla="*/ 0 w 275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89"/>
                <a:gd name="T17" fmla="*/ 275 w 27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89">
                  <a:moveTo>
                    <a:pt x="0" y="288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6" name="Freeform 117"/>
            <p:cNvSpPr>
              <a:spLocks/>
            </p:cNvSpPr>
            <p:nvPr/>
          </p:nvSpPr>
          <p:spPr bwMode="auto">
            <a:xfrm>
              <a:off x="348" y="3048"/>
              <a:ext cx="288" cy="303"/>
            </a:xfrm>
            <a:custGeom>
              <a:avLst/>
              <a:gdLst>
                <a:gd name="T0" fmla="*/ 0 w 288"/>
                <a:gd name="T1" fmla="*/ 302 h 303"/>
                <a:gd name="T2" fmla="*/ 0 w 288"/>
                <a:gd name="T3" fmla="*/ 0 h 303"/>
                <a:gd name="T4" fmla="*/ 287 w 288"/>
                <a:gd name="T5" fmla="*/ 0 h 303"/>
                <a:gd name="T6" fmla="*/ 287 w 288"/>
                <a:gd name="T7" fmla="*/ 302 h 303"/>
                <a:gd name="T8" fmla="*/ 0 w 288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03"/>
                <a:gd name="T17" fmla="*/ 288 w 288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03">
                  <a:moveTo>
                    <a:pt x="0" y="302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7" name="Freeform 118"/>
            <p:cNvSpPr>
              <a:spLocks/>
            </p:cNvSpPr>
            <p:nvPr/>
          </p:nvSpPr>
          <p:spPr bwMode="auto">
            <a:xfrm>
              <a:off x="348" y="2625"/>
              <a:ext cx="275" cy="288"/>
            </a:xfrm>
            <a:custGeom>
              <a:avLst/>
              <a:gdLst>
                <a:gd name="T0" fmla="*/ 0 w 275"/>
                <a:gd name="T1" fmla="*/ 287 h 288"/>
                <a:gd name="T2" fmla="*/ 0 w 275"/>
                <a:gd name="T3" fmla="*/ 0 h 288"/>
                <a:gd name="T4" fmla="*/ 274 w 275"/>
                <a:gd name="T5" fmla="*/ 0 h 288"/>
                <a:gd name="T6" fmla="*/ 274 w 275"/>
                <a:gd name="T7" fmla="*/ 287 h 288"/>
                <a:gd name="T8" fmla="*/ 0 w 275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88"/>
                <a:gd name="T17" fmla="*/ 275 w 275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88">
                  <a:moveTo>
                    <a:pt x="0" y="287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8" name="Freeform 119"/>
            <p:cNvSpPr>
              <a:spLocks/>
            </p:cNvSpPr>
            <p:nvPr/>
          </p:nvSpPr>
          <p:spPr bwMode="auto">
            <a:xfrm>
              <a:off x="348" y="2625"/>
              <a:ext cx="288" cy="300"/>
            </a:xfrm>
            <a:custGeom>
              <a:avLst/>
              <a:gdLst>
                <a:gd name="T0" fmla="*/ 0 w 288"/>
                <a:gd name="T1" fmla="*/ 299 h 300"/>
                <a:gd name="T2" fmla="*/ 0 w 288"/>
                <a:gd name="T3" fmla="*/ 0 h 300"/>
                <a:gd name="T4" fmla="*/ 287 w 288"/>
                <a:gd name="T5" fmla="*/ 0 h 300"/>
                <a:gd name="T6" fmla="*/ 287 w 288"/>
                <a:gd name="T7" fmla="*/ 299 h 300"/>
                <a:gd name="T8" fmla="*/ 0 w 28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00"/>
                <a:gd name="T17" fmla="*/ 288 w 28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00">
                  <a:moveTo>
                    <a:pt x="0" y="299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Freeform 120"/>
            <p:cNvSpPr>
              <a:spLocks/>
            </p:cNvSpPr>
            <p:nvPr/>
          </p:nvSpPr>
          <p:spPr bwMode="auto">
            <a:xfrm>
              <a:off x="707" y="3048"/>
              <a:ext cx="271" cy="289"/>
            </a:xfrm>
            <a:custGeom>
              <a:avLst/>
              <a:gdLst>
                <a:gd name="T0" fmla="*/ 0 w 271"/>
                <a:gd name="T1" fmla="*/ 288 h 289"/>
                <a:gd name="T2" fmla="*/ 0 w 271"/>
                <a:gd name="T3" fmla="*/ 0 h 289"/>
                <a:gd name="T4" fmla="*/ 270 w 271"/>
                <a:gd name="T5" fmla="*/ 0 h 289"/>
                <a:gd name="T6" fmla="*/ 270 w 271"/>
                <a:gd name="T7" fmla="*/ 288 h 289"/>
                <a:gd name="T8" fmla="*/ 0 w 271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289"/>
                <a:gd name="T17" fmla="*/ 271 w 271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289">
                  <a:moveTo>
                    <a:pt x="0" y="288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0" name="Freeform 121"/>
            <p:cNvSpPr>
              <a:spLocks/>
            </p:cNvSpPr>
            <p:nvPr/>
          </p:nvSpPr>
          <p:spPr bwMode="auto">
            <a:xfrm>
              <a:off x="707" y="3048"/>
              <a:ext cx="283" cy="303"/>
            </a:xfrm>
            <a:custGeom>
              <a:avLst/>
              <a:gdLst>
                <a:gd name="T0" fmla="*/ 0 w 283"/>
                <a:gd name="T1" fmla="*/ 302 h 303"/>
                <a:gd name="T2" fmla="*/ 0 w 283"/>
                <a:gd name="T3" fmla="*/ 0 h 303"/>
                <a:gd name="T4" fmla="*/ 282 w 283"/>
                <a:gd name="T5" fmla="*/ 0 h 303"/>
                <a:gd name="T6" fmla="*/ 282 w 283"/>
                <a:gd name="T7" fmla="*/ 302 h 303"/>
                <a:gd name="T8" fmla="*/ 0 w 283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303"/>
                <a:gd name="T17" fmla="*/ 283 w 283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303">
                  <a:moveTo>
                    <a:pt x="0" y="302"/>
                  </a:moveTo>
                  <a:lnTo>
                    <a:pt x="0" y="0"/>
                  </a:lnTo>
                  <a:lnTo>
                    <a:pt x="282" y="0"/>
                  </a:lnTo>
                  <a:lnTo>
                    <a:pt x="282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1" name="Freeform 122"/>
            <p:cNvSpPr>
              <a:spLocks/>
            </p:cNvSpPr>
            <p:nvPr/>
          </p:nvSpPr>
          <p:spPr bwMode="auto">
            <a:xfrm>
              <a:off x="707" y="2625"/>
              <a:ext cx="271" cy="288"/>
            </a:xfrm>
            <a:custGeom>
              <a:avLst/>
              <a:gdLst>
                <a:gd name="T0" fmla="*/ 0 w 271"/>
                <a:gd name="T1" fmla="*/ 287 h 288"/>
                <a:gd name="T2" fmla="*/ 0 w 271"/>
                <a:gd name="T3" fmla="*/ 0 h 288"/>
                <a:gd name="T4" fmla="*/ 270 w 271"/>
                <a:gd name="T5" fmla="*/ 0 h 288"/>
                <a:gd name="T6" fmla="*/ 270 w 271"/>
                <a:gd name="T7" fmla="*/ 287 h 288"/>
                <a:gd name="T8" fmla="*/ 0 w 271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288"/>
                <a:gd name="T17" fmla="*/ 271 w 271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288">
                  <a:moveTo>
                    <a:pt x="0" y="287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2" name="Freeform 123"/>
            <p:cNvSpPr>
              <a:spLocks/>
            </p:cNvSpPr>
            <p:nvPr/>
          </p:nvSpPr>
          <p:spPr bwMode="auto">
            <a:xfrm>
              <a:off x="707" y="2625"/>
              <a:ext cx="283" cy="300"/>
            </a:xfrm>
            <a:custGeom>
              <a:avLst/>
              <a:gdLst>
                <a:gd name="T0" fmla="*/ 0 w 283"/>
                <a:gd name="T1" fmla="*/ 299 h 300"/>
                <a:gd name="T2" fmla="*/ 0 w 283"/>
                <a:gd name="T3" fmla="*/ 0 h 300"/>
                <a:gd name="T4" fmla="*/ 282 w 283"/>
                <a:gd name="T5" fmla="*/ 0 h 300"/>
                <a:gd name="T6" fmla="*/ 282 w 283"/>
                <a:gd name="T7" fmla="*/ 299 h 300"/>
                <a:gd name="T8" fmla="*/ 0 w 283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300"/>
                <a:gd name="T17" fmla="*/ 283 w 283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300">
                  <a:moveTo>
                    <a:pt x="0" y="299"/>
                  </a:moveTo>
                  <a:lnTo>
                    <a:pt x="0" y="0"/>
                  </a:lnTo>
                  <a:lnTo>
                    <a:pt x="282" y="0"/>
                  </a:lnTo>
                  <a:lnTo>
                    <a:pt x="282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3" name="Freeform 124"/>
            <p:cNvSpPr>
              <a:spLocks/>
            </p:cNvSpPr>
            <p:nvPr/>
          </p:nvSpPr>
          <p:spPr bwMode="auto">
            <a:xfrm>
              <a:off x="1061" y="3048"/>
              <a:ext cx="274" cy="289"/>
            </a:xfrm>
            <a:custGeom>
              <a:avLst/>
              <a:gdLst>
                <a:gd name="T0" fmla="*/ 0 w 274"/>
                <a:gd name="T1" fmla="*/ 288 h 289"/>
                <a:gd name="T2" fmla="*/ 0 w 274"/>
                <a:gd name="T3" fmla="*/ 0 h 289"/>
                <a:gd name="T4" fmla="*/ 273 w 274"/>
                <a:gd name="T5" fmla="*/ 0 h 289"/>
                <a:gd name="T6" fmla="*/ 273 w 274"/>
                <a:gd name="T7" fmla="*/ 288 h 289"/>
                <a:gd name="T8" fmla="*/ 0 w 27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89"/>
                <a:gd name="T17" fmla="*/ 274 w 27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89">
                  <a:moveTo>
                    <a:pt x="0" y="288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4" name="Freeform 125"/>
            <p:cNvSpPr>
              <a:spLocks/>
            </p:cNvSpPr>
            <p:nvPr/>
          </p:nvSpPr>
          <p:spPr bwMode="auto">
            <a:xfrm>
              <a:off x="1061" y="3048"/>
              <a:ext cx="287" cy="303"/>
            </a:xfrm>
            <a:custGeom>
              <a:avLst/>
              <a:gdLst>
                <a:gd name="T0" fmla="*/ 0 w 287"/>
                <a:gd name="T1" fmla="*/ 302 h 303"/>
                <a:gd name="T2" fmla="*/ 0 w 287"/>
                <a:gd name="T3" fmla="*/ 0 h 303"/>
                <a:gd name="T4" fmla="*/ 286 w 287"/>
                <a:gd name="T5" fmla="*/ 0 h 303"/>
                <a:gd name="T6" fmla="*/ 286 w 287"/>
                <a:gd name="T7" fmla="*/ 302 h 303"/>
                <a:gd name="T8" fmla="*/ 0 w 287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3"/>
                <a:gd name="T17" fmla="*/ 287 w 287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3">
                  <a:moveTo>
                    <a:pt x="0" y="302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5" name="Freeform 126"/>
            <p:cNvSpPr>
              <a:spLocks/>
            </p:cNvSpPr>
            <p:nvPr/>
          </p:nvSpPr>
          <p:spPr bwMode="auto">
            <a:xfrm>
              <a:off x="1061" y="2625"/>
              <a:ext cx="274" cy="288"/>
            </a:xfrm>
            <a:custGeom>
              <a:avLst/>
              <a:gdLst>
                <a:gd name="T0" fmla="*/ 0 w 274"/>
                <a:gd name="T1" fmla="*/ 287 h 288"/>
                <a:gd name="T2" fmla="*/ 0 w 274"/>
                <a:gd name="T3" fmla="*/ 0 h 288"/>
                <a:gd name="T4" fmla="*/ 273 w 274"/>
                <a:gd name="T5" fmla="*/ 0 h 288"/>
                <a:gd name="T6" fmla="*/ 273 w 274"/>
                <a:gd name="T7" fmla="*/ 287 h 288"/>
                <a:gd name="T8" fmla="*/ 0 w 27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88"/>
                <a:gd name="T17" fmla="*/ 274 w 27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88">
                  <a:moveTo>
                    <a:pt x="0" y="287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6" name="Freeform 127"/>
            <p:cNvSpPr>
              <a:spLocks/>
            </p:cNvSpPr>
            <p:nvPr/>
          </p:nvSpPr>
          <p:spPr bwMode="auto">
            <a:xfrm>
              <a:off x="1061" y="2625"/>
              <a:ext cx="287" cy="300"/>
            </a:xfrm>
            <a:custGeom>
              <a:avLst/>
              <a:gdLst>
                <a:gd name="T0" fmla="*/ 0 w 287"/>
                <a:gd name="T1" fmla="*/ 299 h 300"/>
                <a:gd name="T2" fmla="*/ 0 w 287"/>
                <a:gd name="T3" fmla="*/ 0 h 300"/>
                <a:gd name="T4" fmla="*/ 286 w 287"/>
                <a:gd name="T5" fmla="*/ 0 h 300"/>
                <a:gd name="T6" fmla="*/ 286 w 287"/>
                <a:gd name="T7" fmla="*/ 299 h 300"/>
                <a:gd name="T8" fmla="*/ 0 w 28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0"/>
                <a:gd name="T17" fmla="*/ 287 w 28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0">
                  <a:moveTo>
                    <a:pt x="0" y="299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Freeform 128"/>
            <p:cNvSpPr>
              <a:spLocks/>
            </p:cNvSpPr>
            <p:nvPr/>
          </p:nvSpPr>
          <p:spPr bwMode="auto">
            <a:xfrm>
              <a:off x="1418" y="3048"/>
              <a:ext cx="274" cy="289"/>
            </a:xfrm>
            <a:custGeom>
              <a:avLst/>
              <a:gdLst>
                <a:gd name="T0" fmla="*/ 0 w 274"/>
                <a:gd name="T1" fmla="*/ 288 h 289"/>
                <a:gd name="T2" fmla="*/ 0 w 274"/>
                <a:gd name="T3" fmla="*/ 0 h 289"/>
                <a:gd name="T4" fmla="*/ 273 w 274"/>
                <a:gd name="T5" fmla="*/ 0 h 289"/>
                <a:gd name="T6" fmla="*/ 273 w 274"/>
                <a:gd name="T7" fmla="*/ 288 h 289"/>
                <a:gd name="T8" fmla="*/ 0 w 27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89"/>
                <a:gd name="T17" fmla="*/ 274 w 27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89">
                  <a:moveTo>
                    <a:pt x="0" y="288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Freeform 129"/>
            <p:cNvSpPr>
              <a:spLocks/>
            </p:cNvSpPr>
            <p:nvPr/>
          </p:nvSpPr>
          <p:spPr bwMode="auto">
            <a:xfrm>
              <a:off x="1418" y="3048"/>
              <a:ext cx="287" cy="303"/>
            </a:xfrm>
            <a:custGeom>
              <a:avLst/>
              <a:gdLst>
                <a:gd name="T0" fmla="*/ 0 w 287"/>
                <a:gd name="T1" fmla="*/ 302 h 303"/>
                <a:gd name="T2" fmla="*/ 0 w 287"/>
                <a:gd name="T3" fmla="*/ 0 h 303"/>
                <a:gd name="T4" fmla="*/ 286 w 287"/>
                <a:gd name="T5" fmla="*/ 0 h 303"/>
                <a:gd name="T6" fmla="*/ 286 w 287"/>
                <a:gd name="T7" fmla="*/ 302 h 303"/>
                <a:gd name="T8" fmla="*/ 0 w 287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3"/>
                <a:gd name="T17" fmla="*/ 287 w 287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3">
                  <a:moveTo>
                    <a:pt x="0" y="302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Freeform 130"/>
            <p:cNvSpPr>
              <a:spLocks/>
            </p:cNvSpPr>
            <p:nvPr/>
          </p:nvSpPr>
          <p:spPr bwMode="auto">
            <a:xfrm>
              <a:off x="1418" y="2625"/>
              <a:ext cx="274" cy="288"/>
            </a:xfrm>
            <a:custGeom>
              <a:avLst/>
              <a:gdLst>
                <a:gd name="T0" fmla="*/ 0 w 274"/>
                <a:gd name="T1" fmla="*/ 287 h 288"/>
                <a:gd name="T2" fmla="*/ 0 w 274"/>
                <a:gd name="T3" fmla="*/ 0 h 288"/>
                <a:gd name="T4" fmla="*/ 273 w 274"/>
                <a:gd name="T5" fmla="*/ 0 h 288"/>
                <a:gd name="T6" fmla="*/ 273 w 274"/>
                <a:gd name="T7" fmla="*/ 287 h 288"/>
                <a:gd name="T8" fmla="*/ 0 w 27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88"/>
                <a:gd name="T17" fmla="*/ 274 w 27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88">
                  <a:moveTo>
                    <a:pt x="0" y="287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131"/>
            <p:cNvSpPr>
              <a:spLocks/>
            </p:cNvSpPr>
            <p:nvPr/>
          </p:nvSpPr>
          <p:spPr bwMode="auto">
            <a:xfrm>
              <a:off x="1418" y="2625"/>
              <a:ext cx="287" cy="300"/>
            </a:xfrm>
            <a:custGeom>
              <a:avLst/>
              <a:gdLst>
                <a:gd name="T0" fmla="*/ 0 w 287"/>
                <a:gd name="T1" fmla="*/ 299 h 300"/>
                <a:gd name="T2" fmla="*/ 0 w 287"/>
                <a:gd name="T3" fmla="*/ 0 h 300"/>
                <a:gd name="T4" fmla="*/ 286 w 287"/>
                <a:gd name="T5" fmla="*/ 0 h 300"/>
                <a:gd name="T6" fmla="*/ 286 w 287"/>
                <a:gd name="T7" fmla="*/ 299 h 300"/>
                <a:gd name="T8" fmla="*/ 0 w 28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0"/>
                <a:gd name="T17" fmla="*/ 287 w 28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0">
                  <a:moveTo>
                    <a:pt x="0" y="299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Freeform 132"/>
            <p:cNvSpPr>
              <a:spLocks/>
            </p:cNvSpPr>
            <p:nvPr/>
          </p:nvSpPr>
          <p:spPr bwMode="auto">
            <a:xfrm>
              <a:off x="1777" y="3048"/>
              <a:ext cx="275" cy="289"/>
            </a:xfrm>
            <a:custGeom>
              <a:avLst/>
              <a:gdLst>
                <a:gd name="T0" fmla="*/ 0 w 275"/>
                <a:gd name="T1" fmla="*/ 288 h 289"/>
                <a:gd name="T2" fmla="*/ 0 w 275"/>
                <a:gd name="T3" fmla="*/ 0 h 289"/>
                <a:gd name="T4" fmla="*/ 274 w 275"/>
                <a:gd name="T5" fmla="*/ 0 h 289"/>
                <a:gd name="T6" fmla="*/ 274 w 275"/>
                <a:gd name="T7" fmla="*/ 288 h 289"/>
                <a:gd name="T8" fmla="*/ 0 w 275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89"/>
                <a:gd name="T17" fmla="*/ 275 w 27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89">
                  <a:moveTo>
                    <a:pt x="0" y="288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2" name="Freeform 133"/>
            <p:cNvSpPr>
              <a:spLocks/>
            </p:cNvSpPr>
            <p:nvPr/>
          </p:nvSpPr>
          <p:spPr bwMode="auto">
            <a:xfrm>
              <a:off x="1777" y="3048"/>
              <a:ext cx="287" cy="303"/>
            </a:xfrm>
            <a:custGeom>
              <a:avLst/>
              <a:gdLst>
                <a:gd name="T0" fmla="*/ 0 w 287"/>
                <a:gd name="T1" fmla="*/ 302 h 303"/>
                <a:gd name="T2" fmla="*/ 0 w 287"/>
                <a:gd name="T3" fmla="*/ 0 h 303"/>
                <a:gd name="T4" fmla="*/ 286 w 287"/>
                <a:gd name="T5" fmla="*/ 0 h 303"/>
                <a:gd name="T6" fmla="*/ 286 w 287"/>
                <a:gd name="T7" fmla="*/ 302 h 303"/>
                <a:gd name="T8" fmla="*/ 0 w 287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3"/>
                <a:gd name="T17" fmla="*/ 287 w 287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3">
                  <a:moveTo>
                    <a:pt x="0" y="302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3" name="Freeform 134"/>
            <p:cNvSpPr>
              <a:spLocks/>
            </p:cNvSpPr>
            <p:nvPr/>
          </p:nvSpPr>
          <p:spPr bwMode="auto">
            <a:xfrm>
              <a:off x="1777" y="2625"/>
              <a:ext cx="275" cy="288"/>
            </a:xfrm>
            <a:custGeom>
              <a:avLst/>
              <a:gdLst>
                <a:gd name="T0" fmla="*/ 0 w 275"/>
                <a:gd name="T1" fmla="*/ 287 h 288"/>
                <a:gd name="T2" fmla="*/ 0 w 275"/>
                <a:gd name="T3" fmla="*/ 0 h 288"/>
                <a:gd name="T4" fmla="*/ 274 w 275"/>
                <a:gd name="T5" fmla="*/ 0 h 288"/>
                <a:gd name="T6" fmla="*/ 274 w 275"/>
                <a:gd name="T7" fmla="*/ 287 h 288"/>
                <a:gd name="T8" fmla="*/ 0 w 275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88"/>
                <a:gd name="T17" fmla="*/ 275 w 275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88">
                  <a:moveTo>
                    <a:pt x="0" y="287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4" name="Freeform 135"/>
            <p:cNvSpPr>
              <a:spLocks/>
            </p:cNvSpPr>
            <p:nvPr/>
          </p:nvSpPr>
          <p:spPr bwMode="auto">
            <a:xfrm>
              <a:off x="1777" y="2625"/>
              <a:ext cx="287" cy="300"/>
            </a:xfrm>
            <a:custGeom>
              <a:avLst/>
              <a:gdLst>
                <a:gd name="T0" fmla="*/ 0 w 287"/>
                <a:gd name="T1" fmla="*/ 299 h 300"/>
                <a:gd name="T2" fmla="*/ 0 w 287"/>
                <a:gd name="T3" fmla="*/ 0 h 300"/>
                <a:gd name="T4" fmla="*/ 286 w 287"/>
                <a:gd name="T5" fmla="*/ 0 h 300"/>
                <a:gd name="T6" fmla="*/ 286 w 287"/>
                <a:gd name="T7" fmla="*/ 299 h 300"/>
                <a:gd name="T8" fmla="*/ 0 w 28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0"/>
                <a:gd name="T17" fmla="*/ 287 w 28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0">
                  <a:moveTo>
                    <a:pt x="0" y="299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5" name="Freeform 136"/>
            <p:cNvSpPr>
              <a:spLocks/>
            </p:cNvSpPr>
            <p:nvPr/>
          </p:nvSpPr>
          <p:spPr bwMode="auto">
            <a:xfrm>
              <a:off x="2133" y="3048"/>
              <a:ext cx="275" cy="289"/>
            </a:xfrm>
            <a:custGeom>
              <a:avLst/>
              <a:gdLst>
                <a:gd name="T0" fmla="*/ 0 w 275"/>
                <a:gd name="T1" fmla="*/ 288 h 289"/>
                <a:gd name="T2" fmla="*/ 0 w 275"/>
                <a:gd name="T3" fmla="*/ 0 h 289"/>
                <a:gd name="T4" fmla="*/ 274 w 275"/>
                <a:gd name="T5" fmla="*/ 0 h 289"/>
                <a:gd name="T6" fmla="*/ 274 w 275"/>
                <a:gd name="T7" fmla="*/ 288 h 289"/>
                <a:gd name="T8" fmla="*/ 0 w 275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89"/>
                <a:gd name="T17" fmla="*/ 275 w 27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89">
                  <a:moveTo>
                    <a:pt x="0" y="288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6" name="Freeform 137"/>
            <p:cNvSpPr>
              <a:spLocks/>
            </p:cNvSpPr>
            <p:nvPr/>
          </p:nvSpPr>
          <p:spPr bwMode="auto">
            <a:xfrm>
              <a:off x="2133" y="3048"/>
              <a:ext cx="287" cy="303"/>
            </a:xfrm>
            <a:custGeom>
              <a:avLst/>
              <a:gdLst>
                <a:gd name="T0" fmla="*/ 0 w 287"/>
                <a:gd name="T1" fmla="*/ 302 h 303"/>
                <a:gd name="T2" fmla="*/ 0 w 287"/>
                <a:gd name="T3" fmla="*/ 0 h 303"/>
                <a:gd name="T4" fmla="*/ 286 w 287"/>
                <a:gd name="T5" fmla="*/ 0 h 303"/>
                <a:gd name="T6" fmla="*/ 286 w 287"/>
                <a:gd name="T7" fmla="*/ 302 h 303"/>
                <a:gd name="T8" fmla="*/ 0 w 287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3"/>
                <a:gd name="T17" fmla="*/ 287 w 287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3">
                  <a:moveTo>
                    <a:pt x="0" y="302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7" name="Freeform 138"/>
            <p:cNvSpPr>
              <a:spLocks/>
            </p:cNvSpPr>
            <p:nvPr/>
          </p:nvSpPr>
          <p:spPr bwMode="auto">
            <a:xfrm>
              <a:off x="2133" y="2625"/>
              <a:ext cx="275" cy="288"/>
            </a:xfrm>
            <a:custGeom>
              <a:avLst/>
              <a:gdLst>
                <a:gd name="T0" fmla="*/ 0 w 275"/>
                <a:gd name="T1" fmla="*/ 287 h 288"/>
                <a:gd name="T2" fmla="*/ 0 w 275"/>
                <a:gd name="T3" fmla="*/ 0 h 288"/>
                <a:gd name="T4" fmla="*/ 274 w 275"/>
                <a:gd name="T5" fmla="*/ 0 h 288"/>
                <a:gd name="T6" fmla="*/ 274 w 275"/>
                <a:gd name="T7" fmla="*/ 287 h 288"/>
                <a:gd name="T8" fmla="*/ 0 w 275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88"/>
                <a:gd name="T17" fmla="*/ 275 w 275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88">
                  <a:moveTo>
                    <a:pt x="0" y="287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8" name="Freeform 139"/>
            <p:cNvSpPr>
              <a:spLocks/>
            </p:cNvSpPr>
            <p:nvPr/>
          </p:nvSpPr>
          <p:spPr bwMode="auto">
            <a:xfrm>
              <a:off x="2133" y="2625"/>
              <a:ext cx="287" cy="300"/>
            </a:xfrm>
            <a:custGeom>
              <a:avLst/>
              <a:gdLst>
                <a:gd name="T0" fmla="*/ 0 w 287"/>
                <a:gd name="T1" fmla="*/ 299 h 300"/>
                <a:gd name="T2" fmla="*/ 0 w 287"/>
                <a:gd name="T3" fmla="*/ 0 h 300"/>
                <a:gd name="T4" fmla="*/ 286 w 287"/>
                <a:gd name="T5" fmla="*/ 0 h 300"/>
                <a:gd name="T6" fmla="*/ 286 w 287"/>
                <a:gd name="T7" fmla="*/ 299 h 300"/>
                <a:gd name="T8" fmla="*/ 0 w 28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0"/>
                <a:gd name="T17" fmla="*/ 287 w 28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0">
                  <a:moveTo>
                    <a:pt x="0" y="299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9" name="Freeform 140"/>
            <p:cNvSpPr>
              <a:spLocks/>
            </p:cNvSpPr>
            <p:nvPr/>
          </p:nvSpPr>
          <p:spPr bwMode="auto">
            <a:xfrm>
              <a:off x="2498" y="3048"/>
              <a:ext cx="275" cy="289"/>
            </a:xfrm>
            <a:custGeom>
              <a:avLst/>
              <a:gdLst>
                <a:gd name="T0" fmla="*/ 0 w 275"/>
                <a:gd name="T1" fmla="*/ 288 h 289"/>
                <a:gd name="T2" fmla="*/ 0 w 275"/>
                <a:gd name="T3" fmla="*/ 0 h 289"/>
                <a:gd name="T4" fmla="*/ 274 w 275"/>
                <a:gd name="T5" fmla="*/ 0 h 289"/>
                <a:gd name="T6" fmla="*/ 274 w 275"/>
                <a:gd name="T7" fmla="*/ 288 h 289"/>
                <a:gd name="T8" fmla="*/ 0 w 275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89"/>
                <a:gd name="T17" fmla="*/ 275 w 27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89">
                  <a:moveTo>
                    <a:pt x="0" y="288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0" name="Freeform 141"/>
            <p:cNvSpPr>
              <a:spLocks/>
            </p:cNvSpPr>
            <p:nvPr/>
          </p:nvSpPr>
          <p:spPr bwMode="auto">
            <a:xfrm>
              <a:off x="2498" y="3048"/>
              <a:ext cx="288" cy="303"/>
            </a:xfrm>
            <a:custGeom>
              <a:avLst/>
              <a:gdLst>
                <a:gd name="T0" fmla="*/ 0 w 288"/>
                <a:gd name="T1" fmla="*/ 302 h 303"/>
                <a:gd name="T2" fmla="*/ 0 w 288"/>
                <a:gd name="T3" fmla="*/ 0 h 303"/>
                <a:gd name="T4" fmla="*/ 287 w 288"/>
                <a:gd name="T5" fmla="*/ 0 h 303"/>
                <a:gd name="T6" fmla="*/ 287 w 288"/>
                <a:gd name="T7" fmla="*/ 302 h 303"/>
                <a:gd name="T8" fmla="*/ 0 w 288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03"/>
                <a:gd name="T17" fmla="*/ 288 w 288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03">
                  <a:moveTo>
                    <a:pt x="0" y="302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1" name="Freeform 142"/>
            <p:cNvSpPr>
              <a:spLocks/>
            </p:cNvSpPr>
            <p:nvPr/>
          </p:nvSpPr>
          <p:spPr bwMode="auto">
            <a:xfrm>
              <a:off x="2498" y="2625"/>
              <a:ext cx="275" cy="288"/>
            </a:xfrm>
            <a:custGeom>
              <a:avLst/>
              <a:gdLst>
                <a:gd name="T0" fmla="*/ 0 w 275"/>
                <a:gd name="T1" fmla="*/ 287 h 288"/>
                <a:gd name="T2" fmla="*/ 0 w 275"/>
                <a:gd name="T3" fmla="*/ 0 h 288"/>
                <a:gd name="T4" fmla="*/ 274 w 275"/>
                <a:gd name="T5" fmla="*/ 0 h 288"/>
                <a:gd name="T6" fmla="*/ 274 w 275"/>
                <a:gd name="T7" fmla="*/ 287 h 288"/>
                <a:gd name="T8" fmla="*/ 0 w 275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88"/>
                <a:gd name="T17" fmla="*/ 275 w 275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88">
                  <a:moveTo>
                    <a:pt x="0" y="287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2" name="Freeform 143"/>
            <p:cNvSpPr>
              <a:spLocks/>
            </p:cNvSpPr>
            <p:nvPr/>
          </p:nvSpPr>
          <p:spPr bwMode="auto">
            <a:xfrm>
              <a:off x="2498" y="2625"/>
              <a:ext cx="288" cy="300"/>
            </a:xfrm>
            <a:custGeom>
              <a:avLst/>
              <a:gdLst>
                <a:gd name="T0" fmla="*/ 0 w 288"/>
                <a:gd name="T1" fmla="*/ 299 h 300"/>
                <a:gd name="T2" fmla="*/ 0 w 288"/>
                <a:gd name="T3" fmla="*/ 0 h 300"/>
                <a:gd name="T4" fmla="*/ 287 w 288"/>
                <a:gd name="T5" fmla="*/ 0 h 300"/>
                <a:gd name="T6" fmla="*/ 287 w 288"/>
                <a:gd name="T7" fmla="*/ 299 h 300"/>
                <a:gd name="T8" fmla="*/ 0 w 288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00"/>
                <a:gd name="T17" fmla="*/ 288 w 288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00">
                  <a:moveTo>
                    <a:pt x="0" y="299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3" name="Freeform 144"/>
            <p:cNvSpPr>
              <a:spLocks/>
            </p:cNvSpPr>
            <p:nvPr/>
          </p:nvSpPr>
          <p:spPr bwMode="auto">
            <a:xfrm>
              <a:off x="2866" y="3048"/>
              <a:ext cx="273" cy="289"/>
            </a:xfrm>
            <a:custGeom>
              <a:avLst/>
              <a:gdLst>
                <a:gd name="T0" fmla="*/ 0 w 273"/>
                <a:gd name="T1" fmla="*/ 288 h 289"/>
                <a:gd name="T2" fmla="*/ 0 w 273"/>
                <a:gd name="T3" fmla="*/ 0 h 289"/>
                <a:gd name="T4" fmla="*/ 272 w 273"/>
                <a:gd name="T5" fmla="*/ 0 h 289"/>
                <a:gd name="T6" fmla="*/ 272 w 273"/>
                <a:gd name="T7" fmla="*/ 288 h 289"/>
                <a:gd name="T8" fmla="*/ 0 w 27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289"/>
                <a:gd name="T17" fmla="*/ 273 w 27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289">
                  <a:moveTo>
                    <a:pt x="0" y="288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272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4" name="Freeform 145"/>
            <p:cNvSpPr>
              <a:spLocks/>
            </p:cNvSpPr>
            <p:nvPr/>
          </p:nvSpPr>
          <p:spPr bwMode="auto">
            <a:xfrm>
              <a:off x="2866" y="3048"/>
              <a:ext cx="284" cy="303"/>
            </a:xfrm>
            <a:custGeom>
              <a:avLst/>
              <a:gdLst>
                <a:gd name="T0" fmla="*/ 0 w 284"/>
                <a:gd name="T1" fmla="*/ 302 h 303"/>
                <a:gd name="T2" fmla="*/ 0 w 284"/>
                <a:gd name="T3" fmla="*/ 0 h 303"/>
                <a:gd name="T4" fmla="*/ 283 w 284"/>
                <a:gd name="T5" fmla="*/ 0 h 303"/>
                <a:gd name="T6" fmla="*/ 283 w 284"/>
                <a:gd name="T7" fmla="*/ 302 h 303"/>
                <a:gd name="T8" fmla="*/ 0 w 284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303"/>
                <a:gd name="T17" fmla="*/ 284 w 284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303">
                  <a:moveTo>
                    <a:pt x="0" y="30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5" name="Freeform 146"/>
            <p:cNvSpPr>
              <a:spLocks/>
            </p:cNvSpPr>
            <p:nvPr/>
          </p:nvSpPr>
          <p:spPr bwMode="auto">
            <a:xfrm>
              <a:off x="2866" y="2625"/>
              <a:ext cx="273" cy="288"/>
            </a:xfrm>
            <a:custGeom>
              <a:avLst/>
              <a:gdLst>
                <a:gd name="T0" fmla="*/ 0 w 273"/>
                <a:gd name="T1" fmla="*/ 287 h 288"/>
                <a:gd name="T2" fmla="*/ 0 w 273"/>
                <a:gd name="T3" fmla="*/ 0 h 288"/>
                <a:gd name="T4" fmla="*/ 272 w 273"/>
                <a:gd name="T5" fmla="*/ 0 h 288"/>
                <a:gd name="T6" fmla="*/ 272 w 273"/>
                <a:gd name="T7" fmla="*/ 287 h 288"/>
                <a:gd name="T8" fmla="*/ 0 w 27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288"/>
                <a:gd name="T17" fmla="*/ 273 w 27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288">
                  <a:moveTo>
                    <a:pt x="0" y="287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272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6" name="Freeform 147"/>
            <p:cNvSpPr>
              <a:spLocks/>
            </p:cNvSpPr>
            <p:nvPr/>
          </p:nvSpPr>
          <p:spPr bwMode="auto">
            <a:xfrm>
              <a:off x="2866" y="2625"/>
              <a:ext cx="284" cy="300"/>
            </a:xfrm>
            <a:custGeom>
              <a:avLst/>
              <a:gdLst>
                <a:gd name="T0" fmla="*/ 0 w 284"/>
                <a:gd name="T1" fmla="*/ 299 h 300"/>
                <a:gd name="T2" fmla="*/ 0 w 284"/>
                <a:gd name="T3" fmla="*/ 0 h 300"/>
                <a:gd name="T4" fmla="*/ 283 w 284"/>
                <a:gd name="T5" fmla="*/ 0 h 300"/>
                <a:gd name="T6" fmla="*/ 283 w 284"/>
                <a:gd name="T7" fmla="*/ 299 h 300"/>
                <a:gd name="T8" fmla="*/ 0 w 284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300"/>
                <a:gd name="T17" fmla="*/ 284 w 284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300">
                  <a:moveTo>
                    <a:pt x="0" y="299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7" name="Freeform 148"/>
            <p:cNvSpPr>
              <a:spLocks/>
            </p:cNvSpPr>
            <p:nvPr/>
          </p:nvSpPr>
          <p:spPr bwMode="auto">
            <a:xfrm>
              <a:off x="3223" y="3048"/>
              <a:ext cx="273" cy="289"/>
            </a:xfrm>
            <a:custGeom>
              <a:avLst/>
              <a:gdLst>
                <a:gd name="T0" fmla="*/ 0 w 273"/>
                <a:gd name="T1" fmla="*/ 288 h 289"/>
                <a:gd name="T2" fmla="*/ 0 w 273"/>
                <a:gd name="T3" fmla="*/ 0 h 289"/>
                <a:gd name="T4" fmla="*/ 272 w 273"/>
                <a:gd name="T5" fmla="*/ 0 h 289"/>
                <a:gd name="T6" fmla="*/ 272 w 273"/>
                <a:gd name="T7" fmla="*/ 288 h 289"/>
                <a:gd name="T8" fmla="*/ 0 w 27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289"/>
                <a:gd name="T17" fmla="*/ 273 w 27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289">
                  <a:moveTo>
                    <a:pt x="0" y="288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272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8" name="Freeform 149"/>
            <p:cNvSpPr>
              <a:spLocks/>
            </p:cNvSpPr>
            <p:nvPr/>
          </p:nvSpPr>
          <p:spPr bwMode="auto">
            <a:xfrm>
              <a:off x="3223" y="3048"/>
              <a:ext cx="287" cy="303"/>
            </a:xfrm>
            <a:custGeom>
              <a:avLst/>
              <a:gdLst>
                <a:gd name="T0" fmla="*/ 0 w 287"/>
                <a:gd name="T1" fmla="*/ 302 h 303"/>
                <a:gd name="T2" fmla="*/ 0 w 287"/>
                <a:gd name="T3" fmla="*/ 0 h 303"/>
                <a:gd name="T4" fmla="*/ 286 w 287"/>
                <a:gd name="T5" fmla="*/ 0 h 303"/>
                <a:gd name="T6" fmla="*/ 286 w 287"/>
                <a:gd name="T7" fmla="*/ 302 h 303"/>
                <a:gd name="T8" fmla="*/ 0 w 287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3"/>
                <a:gd name="T17" fmla="*/ 287 w 287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3">
                  <a:moveTo>
                    <a:pt x="0" y="302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9" name="Freeform 150"/>
            <p:cNvSpPr>
              <a:spLocks/>
            </p:cNvSpPr>
            <p:nvPr/>
          </p:nvSpPr>
          <p:spPr bwMode="auto">
            <a:xfrm>
              <a:off x="3223" y="2625"/>
              <a:ext cx="273" cy="288"/>
            </a:xfrm>
            <a:custGeom>
              <a:avLst/>
              <a:gdLst>
                <a:gd name="T0" fmla="*/ 0 w 273"/>
                <a:gd name="T1" fmla="*/ 287 h 288"/>
                <a:gd name="T2" fmla="*/ 0 w 273"/>
                <a:gd name="T3" fmla="*/ 0 h 288"/>
                <a:gd name="T4" fmla="*/ 272 w 273"/>
                <a:gd name="T5" fmla="*/ 0 h 288"/>
                <a:gd name="T6" fmla="*/ 272 w 273"/>
                <a:gd name="T7" fmla="*/ 287 h 288"/>
                <a:gd name="T8" fmla="*/ 0 w 27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288"/>
                <a:gd name="T17" fmla="*/ 273 w 27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288">
                  <a:moveTo>
                    <a:pt x="0" y="287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272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0" name="Freeform 151"/>
            <p:cNvSpPr>
              <a:spLocks/>
            </p:cNvSpPr>
            <p:nvPr/>
          </p:nvSpPr>
          <p:spPr bwMode="auto">
            <a:xfrm>
              <a:off x="3223" y="2625"/>
              <a:ext cx="287" cy="300"/>
            </a:xfrm>
            <a:custGeom>
              <a:avLst/>
              <a:gdLst>
                <a:gd name="T0" fmla="*/ 0 w 287"/>
                <a:gd name="T1" fmla="*/ 299 h 300"/>
                <a:gd name="T2" fmla="*/ 0 w 287"/>
                <a:gd name="T3" fmla="*/ 0 h 300"/>
                <a:gd name="T4" fmla="*/ 286 w 287"/>
                <a:gd name="T5" fmla="*/ 0 h 300"/>
                <a:gd name="T6" fmla="*/ 286 w 287"/>
                <a:gd name="T7" fmla="*/ 299 h 300"/>
                <a:gd name="T8" fmla="*/ 0 w 28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0"/>
                <a:gd name="T17" fmla="*/ 287 w 28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0">
                  <a:moveTo>
                    <a:pt x="0" y="299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1" name="Freeform 152"/>
            <p:cNvSpPr>
              <a:spLocks/>
            </p:cNvSpPr>
            <p:nvPr/>
          </p:nvSpPr>
          <p:spPr bwMode="auto">
            <a:xfrm>
              <a:off x="3580" y="3048"/>
              <a:ext cx="274" cy="289"/>
            </a:xfrm>
            <a:custGeom>
              <a:avLst/>
              <a:gdLst>
                <a:gd name="T0" fmla="*/ 0 w 274"/>
                <a:gd name="T1" fmla="*/ 288 h 289"/>
                <a:gd name="T2" fmla="*/ 0 w 274"/>
                <a:gd name="T3" fmla="*/ 0 h 289"/>
                <a:gd name="T4" fmla="*/ 273 w 274"/>
                <a:gd name="T5" fmla="*/ 0 h 289"/>
                <a:gd name="T6" fmla="*/ 273 w 274"/>
                <a:gd name="T7" fmla="*/ 288 h 289"/>
                <a:gd name="T8" fmla="*/ 0 w 27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89"/>
                <a:gd name="T17" fmla="*/ 274 w 27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89">
                  <a:moveTo>
                    <a:pt x="0" y="288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2" name="Freeform 153"/>
            <p:cNvSpPr>
              <a:spLocks/>
            </p:cNvSpPr>
            <p:nvPr/>
          </p:nvSpPr>
          <p:spPr bwMode="auto">
            <a:xfrm>
              <a:off x="3580" y="3048"/>
              <a:ext cx="285" cy="303"/>
            </a:xfrm>
            <a:custGeom>
              <a:avLst/>
              <a:gdLst>
                <a:gd name="T0" fmla="*/ 0 w 285"/>
                <a:gd name="T1" fmla="*/ 302 h 303"/>
                <a:gd name="T2" fmla="*/ 0 w 285"/>
                <a:gd name="T3" fmla="*/ 0 h 303"/>
                <a:gd name="T4" fmla="*/ 284 w 285"/>
                <a:gd name="T5" fmla="*/ 0 h 303"/>
                <a:gd name="T6" fmla="*/ 284 w 285"/>
                <a:gd name="T7" fmla="*/ 302 h 303"/>
                <a:gd name="T8" fmla="*/ 0 w 285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03"/>
                <a:gd name="T17" fmla="*/ 285 w 285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03">
                  <a:moveTo>
                    <a:pt x="0" y="302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3" name="Freeform 154"/>
            <p:cNvSpPr>
              <a:spLocks/>
            </p:cNvSpPr>
            <p:nvPr/>
          </p:nvSpPr>
          <p:spPr bwMode="auto">
            <a:xfrm>
              <a:off x="3580" y="2625"/>
              <a:ext cx="274" cy="288"/>
            </a:xfrm>
            <a:custGeom>
              <a:avLst/>
              <a:gdLst>
                <a:gd name="T0" fmla="*/ 0 w 274"/>
                <a:gd name="T1" fmla="*/ 287 h 288"/>
                <a:gd name="T2" fmla="*/ 0 w 274"/>
                <a:gd name="T3" fmla="*/ 0 h 288"/>
                <a:gd name="T4" fmla="*/ 273 w 274"/>
                <a:gd name="T5" fmla="*/ 0 h 288"/>
                <a:gd name="T6" fmla="*/ 273 w 274"/>
                <a:gd name="T7" fmla="*/ 287 h 288"/>
                <a:gd name="T8" fmla="*/ 0 w 27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88"/>
                <a:gd name="T17" fmla="*/ 274 w 27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88">
                  <a:moveTo>
                    <a:pt x="0" y="287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4" name="Freeform 155"/>
            <p:cNvSpPr>
              <a:spLocks/>
            </p:cNvSpPr>
            <p:nvPr/>
          </p:nvSpPr>
          <p:spPr bwMode="auto">
            <a:xfrm>
              <a:off x="3580" y="2625"/>
              <a:ext cx="285" cy="300"/>
            </a:xfrm>
            <a:custGeom>
              <a:avLst/>
              <a:gdLst>
                <a:gd name="T0" fmla="*/ 0 w 285"/>
                <a:gd name="T1" fmla="*/ 299 h 300"/>
                <a:gd name="T2" fmla="*/ 0 w 285"/>
                <a:gd name="T3" fmla="*/ 0 h 300"/>
                <a:gd name="T4" fmla="*/ 284 w 285"/>
                <a:gd name="T5" fmla="*/ 0 h 300"/>
                <a:gd name="T6" fmla="*/ 284 w 285"/>
                <a:gd name="T7" fmla="*/ 299 h 300"/>
                <a:gd name="T8" fmla="*/ 0 w 285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00"/>
                <a:gd name="T17" fmla="*/ 285 w 285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00">
                  <a:moveTo>
                    <a:pt x="0" y="299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5" name="Freeform 156"/>
            <p:cNvSpPr>
              <a:spLocks/>
            </p:cNvSpPr>
            <p:nvPr/>
          </p:nvSpPr>
          <p:spPr bwMode="auto">
            <a:xfrm>
              <a:off x="3936" y="3048"/>
              <a:ext cx="273" cy="289"/>
            </a:xfrm>
            <a:custGeom>
              <a:avLst/>
              <a:gdLst>
                <a:gd name="T0" fmla="*/ 0 w 273"/>
                <a:gd name="T1" fmla="*/ 288 h 289"/>
                <a:gd name="T2" fmla="*/ 0 w 273"/>
                <a:gd name="T3" fmla="*/ 0 h 289"/>
                <a:gd name="T4" fmla="*/ 272 w 273"/>
                <a:gd name="T5" fmla="*/ 0 h 289"/>
                <a:gd name="T6" fmla="*/ 272 w 273"/>
                <a:gd name="T7" fmla="*/ 288 h 289"/>
                <a:gd name="T8" fmla="*/ 0 w 27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289"/>
                <a:gd name="T17" fmla="*/ 273 w 27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289">
                  <a:moveTo>
                    <a:pt x="0" y="288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272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6" name="Freeform 157"/>
            <p:cNvSpPr>
              <a:spLocks/>
            </p:cNvSpPr>
            <p:nvPr/>
          </p:nvSpPr>
          <p:spPr bwMode="auto">
            <a:xfrm>
              <a:off x="3936" y="3048"/>
              <a:ext cx="286" cy="303"/>
            </a:xfrm>
            <a:custGeom>
              <a:avLst/>
              <a:gdLst>
                <a:gd name="T0" fmla="*/ 0 w 286"/>
                <a:gd name="T1" fmla="*/ 302 h 303"/>
                <a:gd name="T2" fmla="*/ 0 w 286"/>
                <a:gd name="T3" fmla="*/ 0 h 303"/>
                <a:gd name="T4" fmla="*/ 285 w 286"/>
                <a:gd name="T5" fmla="*/ 0 h 303"/>
                <a:gd name="T6" fmla="*/ 285 w 286"/>
                <a:gd name="T7" fmla="*/ 302 h 303"/>
                <a:gd name="T8" fmla="*/ 0 w 286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303"/>
                <a:gd name="T17" fmla="*/ 286 w 28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303">
                  <a:moveTo>
                    <a:pt x="0" y="302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7" name="Freeform 158"/>
            <p:cNvSpPr>
              <a:spLocks/>
            </p:cNvSpPr>
            <p:nvPr/>
          </p:nvSpPr>
          <p:spPr bwMode="auto">
            <a:xfrm>
              <a:off x="3936" y="2625"/>
              <a:ext cx="273" cy="288"/>
            </a:xfrm>
            <a:custGeom>
              <a:avLst/>
              <a:gdLst>
                <a:gd name="T0" fmla="*/ 0 w 273"/>
                <a:gd name="T1" fmla="*/ 287 h 288"/>
                <a:gd name="T2" fmla="*/ 0 w 273"/>
                <a:gd name="T3" fmla="*/ 0 h 288"/>
                <a:gd name="T4" fmla="*/ 272 w 273"/>
                <a:gd name="T5" fmla="*/ 0 h 288"/>
                <a:gd name="T6" fmla="*/ 272 w 273"/>
                <a:gd name="T7" fmla="*/ 287 h 288"/>
                <a:gd name="T8" fmla="*/ 0 w 27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288"/>
                <a:gd name="T17" fmla="*/ 273 w 27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288">
                  <a:moveTo>
                    <a:pt x="0" y="287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272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8" name="Freeform 159"/>
            <p:cNvSpPr>
              <a:spLocks/>
            </p:cNvSpPr>
            <p:nvPr/>
          </p:nvSpPr>
          <p:spPr bwMode="auto">
            <a:xfrm>
              <a:off x="3936" y="2625"/>
              <a:ext cx="286" cy="300"/>
            </a:xfrm>
            <a:custGeom>
              <a:avLst/>
              <a:gdLst>
                <a:gd name="T0" fmla="*/ 0 w 286"/>
                <a:gd name="T1" fmla="*/ 299 h 300"/>
                <a:gd name="T2" fmla="*/ 0 w 286"/>
                <a:gd name="T3" fmla="*/ 0 h 300"/>
                <a:gd name="T4" fmla="*/ 285 w 286"/>
                <a:gd name="T5" fmla="*/ 0 h 300"/>
                <a:gd name="T6" fmla="*/ 285 w 286"/>
                <a:gd name="T7" fmla="*/ 299 h 300"/>
                <a:gd name="T8" fmla="*/ 0 w 286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300"/>
                <a:gd name="T17" fmla="*/ 286 w 286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300">
                  <a:moveTo>
                    <a:pt x="0" y="299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9" name="Freeform 160"/>
            <p:cNvSpPr>
              <a:spLocks/>
            </p:cNvSpPr>
            <p:nvPr/>
          </p:nvSpPr>
          <p:spPr bwMode="auto">
            <a:xfrm>
              <a:off x="4287" y="3048"/>
              <a:ext cx="272" cy="289"/>
            </a:xfrm>
            <a:custGeom>
              <a:avLst/>
              <a:gdLst>
                <a:gd name="T0" fmla="*/ 0 w 272"/>
                <a:gd name="T1" fmla="*/ 288 h 289"/>
                <a:gd name="T2" fmla="*/ 0 w 272"/>
                <a:gd name="T3" fmla="*/ 0 h 289"/>
                <a:gd name="T4" fmla="*/ 271 w 272"/>
                <a:gd name="T5" fmla="*/ 0 h 289"/>
                <a:gd name="T6" fmla="*/ 271 w 272"/>
                <a:gd name="T7" fmla="*/ 288 h 289"/>
                <a:gd name="T8" fmla="*/ 0 w 272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289"/>
                <a:gd name="T17" fmla="*/ 272 w 272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289">
                  <a:moveTo>
                    <a:pt x="0" y="288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0" name="Freeform 161"/>
            <p:cNvSpPr>
              <a:spLocks/>
            </p:cNvSpPr>
            <p:nvPr/>
          </p:nvSpPr>
          <p:spPr bwMode="auto">
            <a:xfrm>
              <a:off x="4287" y="3048"/>
              <a:ext cx="285" cy="303"/>
            </a:xfrm>
            <a:custGeom>
              <a:avLst/>
              <a:gdLst>
                <a:gd name="T0" fmla="*/ 0 w 285"/>
                <a:gd name="T1" fmla="*/ 302 h 303"/>
                <a:gd name="T2" fmla="*/ 0 w 285"/>
                <a:gd name="T3" fmla="*/ 0 h 303"/>
                <a:gd name="T4" fmla="*/ 284 w 285"/>
                <a:gd name="T5" fmla="*/ 0 h 303"/>
                <a:gd name="T6" fmla="*/ 284 w 285"/>
                <a:gd name="T7" fmla="*/ 302 h 303"/>
                <a:gd name="T8" fmla="*/ 0 w 285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03"/>
                <a:gd name="T17" fmla="*/ 285 w 285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03">
                  <a:moveTo>
                    <a:pt x="0" y="302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1" name="Freeform 162"/>
            <p:cNvSpPr>
              <a:spLocks/>
            </p:cNvSpPr>
            <p:nvPr/>
          </p:nvSpPr>
          <p:spPr bwMode="auto">
            <a:xfrm>
              <a:off x="4287" y="2625"/>
              <a:ext cx="272" cy="288"/>
            </a:xfrm>
            <a:custGeom>
              <a:avLst/>
              <a:gdLst>
                <a:gd name="T0" fmla="*/ 0 w 272"/>
                <a:gd name="T1" fmla="*/ 287 h 288"/>
                <a:gd name="T2" fmla="*/ 0 w 272"/>
                <a:gd name="T3" fmla="*/ 0 h 288"/>
                <a:gd name="T4" fmla="*/ 271 w 272"/>
                <a:gd name="T5" fmla="*/ 0 h 288"/>
                <a:gd name="T6" fmla="*/ 271 w 272"/>
                <a:gd name="T7" fmla="*/ 287 h 288"/>
                <a:gd name="T8" fmla="*/ 0 w 272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288"/>
                <a:gd name="T17" fmla="*/ 272 w 2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288">
                  <a:moveTo>
                    <a:pt x="0" y="287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2" name="Freeform 163"/>
            <p:cNvSpPr>
              <a:spLocks/>
            </p:cNvSpPr>
            <p:nvPr/>
          </p:nvSpPr>
          <p:spPr bwMode="auto">
            <a:xfrm>
              <a:off x="4287" y="2625"/>
              <a:ext cx="285" cy="300"/>
            </a:xfrm>
            <a:custGeom>
              <a:avLst/>
              <a:gdLst>
                <a:gd name="T0" fmla="*/ 0 w 285"/>
                <a:gd name="T1" fmla="*/ 299 h 300"/>
                <a:gd name="T2" fmla="*/ 0 w 285"/>
                <a:gd name="T3" fmla="*/ 0 h 300"/>
                <a:gd name="T4" fmla="*/ 284 w 285"/>
                <a:gd name="T5" fmla="*/ 0 h 300"/>
                <a:gd name="T6" fmla="*/ 284 w 285"/>
                <a:gd name="T7" fmla="*/ 299 h 300"/>
                <a:gd name="T8" fmla="*/ 0 w 285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00"/>
                <a:gd name="T17" fmla="*/ 285 w 285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00">
                  <a:moveTo>
                    <a:pt x="0" y="299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284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3" name="Freeform 164"/>
            <p:cNvSpPr>
              <a:spLocks/>
            </p:cNvSpPr>
            <p:nvPr/>
          </p:nvSpPr>
          <p:spPr bwMode="auto">
            <a:xfrm>
              <a:off x="4647" y="3048"/>
              <a:ext cx="271" cy="289"/>
            </a:xfrm>
            <a:custGeom>
              <a:avLst/>
              <a:gdLst>
                <a:gd name="T0" fmla="*/ 0 w 271"/>
                <a:gd name="T1" fmla="*/ 288 h 289"/>
                <a:gd name="T2" fmla="*/ 0 w 271"/>
                <a:gd name="T3" fmla="*/ 0 h 289"/>
                <a:gd name="T4" fmla="*/ 270 w 271"/>
                <a:gd name="T5" fmla="*/ 0 h 289"/>
                <a:gd name="T6" fmla="*/ 270 w 271"/>
                <a:gd name="T7" fmla="*/ 288 h 289"/>
                <a:gd name="T8" fmla="*/ 0 w 271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289"/>
                <a:gd name="T17" fmla="*/ 271 w 271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289">
                  <a:moveTo>
                    <a:pt x="0" y="288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4" name="Freeform 165"/>
            <p:cNvSpPr>
              <a:spLocks/>
            </p:cNvSpPr>
            <p:nvPr/>
          </p:nvSpPr>
          <p:spPr bwMode="auto">
            <a:xfrm>
              <a:off x="4647" y="3048"/>
              <a:ext cx="284" cy="303"/>
            </a:xfrm>
            <a:custGeom>
              <a:avLst/>
              <a:gdLst>
                <a:gd name="T0" fmla="*/ 0 w 284"/>
                <a:gd name="T1" fmla="*/ 302 h 303"/>
                <a:gd name="T2" fmla="*/ 0 w 284"/>
                <a:gd name="T3" fmla="*/ 0 h 303"/>
                <a:gd name="T4" fmla="*/ 283 w 284"/>
                <a:gd name="T5" fmla="*/ 0 h 303"/>
                <a:gd name="T6" fmla="*/ 283 w 284"/>
                <a:gd name="T7" fmla="*/ 302 h 303"/>
                <a:gd name="T8" fmla="*/ 0 w 284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303"/>
                <a:gd name="T17" fmla="*/ 284 w 284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303">
                  <a:moveTo>
                    <a:pt x="0" y="30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5" name="Freeform 166"/>
            <p:cNvSpPr>
              <a:spLocks/>
            </p:cNvSpPr>
            <p:nvPr/>
          </p:nvSpPr>
          <p:spPr bwMode="auto">
            <a:xfrm>
              <a:off x="4647" y="2625"/>
              <a:ext cx="271" cy="288"/>
            </a:xfrm>
            <a:custGeom>
              <a:avLst/>
              <a:gdLst>
                <a:gd name="T0" fmla="*/ 0 w 271"/>
                <a:gd name="T1" fmla="*/ 287 h 288"/>
                <a:gd name="T2" fmla="*/ 0 w 271"/>
                <a:gd name="T3" fmla="*/ 0 h 288"/>
                <a:gd name="T4" fmla="*/ 270 w 271"/>
                <a:gd name="T5" fmla="*/ 0 h 288"/>
                <a:gd name="T6" fmla="*/ 270 w 271"/>
                <a:gd name="T7" fmla="*/ 287 h 288"/>
                <a:gd name="T8" fmla="*/ 0 w 271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288"/>
                <a:gd name="T17" fmla="*/ 271 w 271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288">
                  <a:moveTo>
                    <a:pt x="0" y="287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6" name="Freeform 167"/>
            <p:cNvSpPr>
              <a:spLocks/>
            </p:cNvSpPr>
            <p:nvPr/>
          </p:nvSpPr>
          <p:spPr bwMode="auto">
            <a:xfrm>
              <a:off x="4647" y="2625"/>
              <a:ext cx="284" cy="300"/>
            </a:xfrm>
            <a:custGeom>
              <a:avLst/>
              <a:gdLst>
                <a:gd name="T0" fmla="*/ 0 w 284"/>
                <a:gd name="T1" fmla="*/ 299 h 300"/>
                <a:gd name="T2" fmla="*/ 0 w 284"/>
                <a:gd name="T3" fmla="*/ 0 h 300"/>
                <a:gd name="T4" fmla="*/ 283 w 284"/>
                <a:gd name="T5" fmla="*/ 0 h 300"/>
                <a:gd name="T6" fmla="*/ 283 w 284"/>
                <a:gd name="T7" fmla="*/ 299 h 300"/>
                <a:gd name="T8" fmla="*/ 0 w 284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300"/>
                <a:gd name="T17" fmla="*/ 284 w 284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300">
                  <a:moveTo>
                    <a:pt x="0" y="299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283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7" name="Freeform 168"/>
            <p:cNvSpPr>
              <a:spLocks/>
            </p:cNvSpPr>
            <p:nvPr/>
          </p:nvSpPr>
          <p:spPr bwMode="auto">
            <a:xfrm>
              <a:off x="5004" y="3048"/>
              <a:ext cx="274" cy="289"/>
            </a:xfrm>
            <a:custGeom>
              <a:avLst/>
              <a:gdLst>
                <a:gd name="T0" fmla="*/ 0 w 274"/>
                <a:gd name="T1" fmla="*/ 288 h 289"/>
                <a:gd name="T2" fmla="*/ 0 w 274"/>
                <a:gd name="T3" fmla="*/ 0 h 289"/>
                <a:gd name="T4" fmla="*/ 273 w 274"/>
                <a:gd name="T5" fmla="*/ 0 h 289"/>
                <a:gd name="T6" fmla="*/ 273 w 274"/>
                <a:gd name="T7" fmla="*/ 288 h 289"/>
                <a:gd name="T8" fmla="*/ 0 w 27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89"/>
                <a:gd name="T17" fmla="*/ 274 w 27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89">
                  <a:moveTo>
                    <a:pt x="0" y="288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288"/>
                  </a:lnTo>
                  <a:lnTo>
                    <a:pt x="0" y="28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8" name="Freeform 169"/>
            <p:cNvSpPr>
              <a:spLocks/>
            </p:cNvSpPr>
            <p:nvPr/>
          </p:nvSpPr>
          <p:spPr bwMode="auto">
            <a:xfrm>
              <a:off x="5004" y="3048"/>
              <a:ext cx="287" cy="303"/>
            </a:xfrm>
            <a:custGeom>
              <a:avLst/>
              <a:gdLst>
                <a:gd name="T0" fmla="*/ 0 w 287"/>
                <a:gd name="T1" fmla="*/ 302 h 303"/>
                <a:gd name="T2" fmla="*/ 0 w 287"/>
                <a:gd name="T3" fmla="*/ 0 h 303"/>
                <a:gd name="T4" fmla="*/ 286 w 287"/>
                <a:gd name="T5" fmla="*/ 0 h 303"/>
                <a:gd name="T6" fmla="*/ 286 w 287"/>
                <a:gd name="T7" fmla="*/ 302 h 303"/>
                <a:gd name="T8" fmla="*/ 0 w 287"/>
                <a:gd name="T9" fmla="*/ 302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3"/>
                <a:gd name="T17" fmla="*/ 287 w 287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3">
                  <a:moveTo>
                    <a:pt x="0" y="302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302"/>
                  </a:lnTo>
                  <a:lnTo>
                    <a:pt x="0" y="30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9" name="Freeform 170"/>
            <p:cNvSpPr>
              <a:spLocks/>
            </p:cNvSpPr>
            <p:nvPr/>
          </p:nvSpPr>
          <p:spPr bwMode="auto">
            <a:xfrm>
              <a:off x="5004" y="2625"/>
              <a:ext cx="274" cy="288"/>
            </a:xfrm>
            <a:custGeom>
              <a:avLst/>
              <a:gdLst>
                <a:gd name="T0" fmla="*/ 0 w 274"/>
                <a:gd name="T1" fmla="*/ 287 h 288"/>
                <a:gd name="T2" fmla="*/ 0 w 274"/>
                <a:gd name="T3" fmla="*/ 0 h 288"/>
                <a:gd name="T4" fmla="*/ 273 w 274"/>
                <a:gd name="T5" fmla="*/ 0 h 288"/>
                <a:gd name="T6" fmla="*/ 273 w 274"/>
                <a:gd name="T7" fmla="*/ 287 h 288"/>
                <a:gd name="T8" fmla="*/ 0 w 27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288"/>
                <a:gd name="T17" fmla="*/ 274 w 27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288">
                  <a:moveTo>
                    <a:pt x="0" y="287"/>
                  </a:moveTo>
                  <a:lnTo>
                    <a:pt x="0" y="0"/>
                  </a:lnTo>
                  <a:lnTo>
                    <a:pt x="273" y="0"/>
                  </a:lnTo>
                  <a:lnTo>
                    <a:pt x="273" y="287"/>
                  </a:lnTo>
                  <a:lnTo>
                    <a:pt x="0" y="28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0" name="Freeform 171"/>
            <p:cNvSpPr>
              <a:spLocks/>
            </p:cNvSpPr>
            <p:nvPr/>
          </p:nvSpPr>
          <p:spPr bwMode="auto">
            <a:xfrm>
              <a:off x="5004" y="2625"/>
              <a:ext cx="287" cy="300"/>
            </a:xfrm>
            <a:custGeom>
              <a:avLst/>
              <a:gdLst>
                <a:gd name="T0" fmla="*/ 0 w 287"/>
                <a:gd name="T1" fmla="*/ 299 h 300"/>
                <a:gd name="T2" fmla="*/ 0 w 287"/>
                <a:gd name="T3" fmla="*/ 0 h 300"/>
                <a:gd name="T4" fmla="*/ 286 w 287"/>
                <a:gd name="T5" fmla="*/ 0 h 300"/>
                <a:gd name="T6" fmla="*/ 286 w 287"/>
                <a:gd name="T7" fmla="*/ 299 h 300"/>
                <a:gd name="T8" fmla="*/ 0 w 287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300"/>
                <a:gd name="T17" fmla="*/ 287 w 28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300">
                  <a:moveTo>
                    <a:pt x="0" y="299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299"/>
                  </a:lnTo>
                  <a:lnTo>
                    <a:pt x="0" y="29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1" name="Freeform 172"/>
            <p:cNvSpPr>
              <a:spLocks/>
            </p:cNvSpPr>
            <p:nvPr/>
          </p:nvSpPr>
          <p:spPr bwMode="auto">
            <a:xfrm>
              <a:off x="5050" y="2654"/>
              <a:ext cx="98" cy="52"/>
            </a:xfrm>
            <a:custGeom>
              <a:avLst/>
              <a:gdLst>
                <a:gd name="T0" fmla="*/ 20 w 98"/>
                <a:gd name="T1" fmla="*/ 32 h 52"/>
                <a:gd name="T2" fmla="*/ 5 w 98"/>
                <a:gd name="T3" fmla="*/ 4 h 52"/>
                <a:gd name="T4" fmla="*/ 2 w 98"/>
                <a:gd name="T5" fmla="*/ 2 h 52"/>
                <a:gd name="T6" fmla="*/ 0 w 98"/>
                <a:gd name="T7" fmla="*/ 0 h 52"/>
                <a:gd name="T8" fmla="*/ 26 w 98"/>
                <a:gd name="T9" fmla="*/ 2 h 52"/>
                <a:gd name="T10" fmla="*/ 22 w 98"/>
                <a:gd name="T11" fmla="*/ 2 h 52"/>
                <a:gd name="T12" fmla="*/ 20 w 98"/>
                <a:gd name="T13" fmla="*/ 4 h 52"/>
                <a:gd name="T14" fmla="*/ 29 w 98"/>
                <a:gd name="T15" fmla="*/ 26 h 52"/>
                <a:gd name="T16" fmla="*/ 44 w 98"/>
                <a:gd name="T17" fmla="*/ 9 h 52"/>
                <a:gd name="T18" fmla="*/ 44 w 98"/>
                <a:gd name="T19" fmla="*/ 5 h 52"/>
                <a:gd name="T20" fmla="*/ 44 w 98"/>
                <a:gd name="T21" fmla="*/ 2 h 52"/>
                <a:gd name="T22" fmla="*/ 40 w 98"/>
                <a:gd name="T23" fmla="*/ 2 h 52"/>
                <a:gd name="T24" fmla="*/ 37 w 98"/>
                <a:gd name="T25" fmla="*/ 2 h 52"/>
                <a:gd name="T26" fmla="*/ 53 w 98"/>
                <a:gd name="T27" fmla="*/ 0 h 52"/>
                <a:gd name="T28" fmla="*/ 51 w 98"/>
                <a:gd name="T29" fmla="*/ 2 h 52"/>
                <a:gd name="T30" fmla="*/ 49 w 98"/>
                <a:gd name="T31" fmla="*/ 4 h 52"/>
                <a:gd name="T32" fmla="*/ 33 w 98"/>
                <a:gd name="T33" fmla="*/ 28 h 52"/>
                <a:gd name="T34" fmla="*/ 33 w 98"/>
                <a:gd name="T35" fmla="*/ 44 h 52"/>
                <a:gd name="T36" fmla="*/ 35 w 98"/>
                <a:gd name="T37" fmla="*/ 47 h 52"/>
                <a:gd name="T38" fmla="*/ 38 w 98"/>
                <a:gd name="T39" fmla="*/ 49 h 52"/>
                <a:gd name="T40" fmla="*/ 15 w 98"/>
                <a:gd name="T41" fmla="*/ 47 h 52"/>
                <a:gd name="T42" fmla="*/ 18 w 98"/>
                <a:gd name="T43" fmla="*/ 47 h 52"/>
                <a:gd name="T44" fmla="*/ 20 w 98"/>
                <a:gd name="T45" fmla="*/ 44 h 52"/>
                <a:gd name="T46" fmla="*/ 57 w 98"/>
                <a:gd name="T47" fmla="*/ 2 h 52"/>
                <a:gd name="T48" fmla="*/ 71 w 98"/>
                <a:gd name="T49" fmla="*/ 0 h 52"/>
                <a:gd name="T50" fmla="*/ 73 w 98"/>
                <a:gd name="T51" fmla="*/ 18 h 52"/>
                <a:gd name="T52" fmla="*/ 75 w 98"/>
                <a:gd name="T53" fmla="*/ 16 h 52"/>
                <a:gd name="T54" fmla="*/ 79 w 98"/>
                <a:gd name="T55" fmla="*/ 14 h 52"/>
                <a:gd name="T56" fmla="*/ 82 w 98"/>
                <a:gd name="T57" fmla="*/ 14 h 52"/>
                <a:gd name="T58" fmla="*/ 86 w 98"/>
                <a:gd name="T59" fmla="*/ 16 h 52"/>
                <a:gd name="T60" fmla="*/ 90 w 98"/>
                <a:gd name="T61" fmla="*/ 18 h 52"/>
                <a:gd name="T62" fmla="*/ 92 w 98"/>
                <a:gd name="T63" fmla="*/ 21 h 52"/>
                <a:gd name="T64" fmla="*/ 93 w 98"/>
                <a:gd name="T65" fmla="*/ 25 h 52"/>
                <a:gd name="T66" fmla="*/ 95 w 98"/>
                <a:gd name="T67" fmla="*/ 28 h 52"/>
                <a:gd name="T68" fmla="*/ 97 w 98"/>
                <a:gd name="T69" fmla="*/ 32 h 52"/>
                <a:gd name="T70" fmla="*/ 95 w 98"/>
                <a:gd name="T71" fmla="*/ 35 h 52"/>
                <a:gd name="T72" fmla="*/ 93 w 98"/>
                <a:gd name="T73" fmla="*/ 40 h 52"/>
                <a:gd name="T74" fmla="*/ 92 w 98"/>
                <a:gd name="T75" fmla="*/ 44 h 52"/>
                <a:gd name="T76" fmla="*/ 90 w 98"/>
                <a:gd name="T77" fmla="*/ 46 h 52"/>
                <a:gd name="T78" fmla="*/ 88 w 98"/>
                <a:gd name="T79" fmla="*/ 49 h 52"/>
                <a:gd name="T80" fmla="*/ 84 w 98"/>
                <a:gd name="T81" fmla="*/ 49 h 52"/>
                <a:gd name="T82" fmla="*/ 82 w 98"/>
                <a:gd name="T83" fmla="*/ 51 h 52"/>
                <a:gd name="T84" fmla="*/ 77 w 98"/>
                <a:gd name="T85" fmla="*/ 51 h 52"/>
                <a:gd name="T86" fmla="*/ 71 w 98"/>
                <a:gd name="T87" fmla="*/ 49 h 52"/>
                <a:gd name="T88" fmla="*/ 68 w 98"/>
                <a:gd name="T89" fmla="*/ 47 h 52"/>
                <a:gd name="T90" fmla="*/ 60 w 98"/>
                <a:gd name="T91" fmla="*/ 51 h 52"/>
                <a:gd name="T92" fmla="*/ 60 w 98"/>
                <a:gd name="T93" fmla="*/ 4 h 52"/>
                <a:gd name="T94" fmla="*/ 59 w 98"/>
                <a:gd name="T95" fmla="*/ 2 h 52"/>
                <a:gd name="T96" fmla="*/ 71 w 98"/>
                <a:gd name="T97" fmla="*/ 44 h 52"/>
                <a:gd name="T98" fmla="*/ 71 w 98"/>
                <a:gd name="T99" fmla="*/ 47 h 52"/>
                <a:gd name="T100" fmla="*/ 73 w 98"/>
                <a:gd name="T101" fmla="*/ 49 h 52"/>
                <a:gd name="T102" fmla="*/ 77 w 98"/>
                <a:gd name="T103" fmla="*/ 49 h 52"/>
                <a:gd name="T104" fmla="*/ 81 w 98"/>
                <a:gd name="T105" fmla="*/ 47 h 52"/>
                <a:gd name="T106" fmla="*/ 82 w 98"/>
                <a:gd name="T107" fmla="*/ 44 h 52"/>
                <a:gd name="T108" fmla="*/ 84 w 98"/>
                <a:gd name="T109" fmla="*/ 40 h 52"/>
                <a:gd name="T110" fmla="*/ 84 w 98"/>
                <a:gd name="T111" fmla="*/ 33 h 52"/>
                <a:gd name="T112" fmla="*/ 82 w 98"/>
                <a:gd name="T113" fmla="*/ 23 h 52"/>
                <a:gd name="T114" fmla="*/ 77 w 98"/>
                <a:gd name="T115" fmla="*/ 19 h 52"/>
                <a:gd name="T116" fmla="*/ 73 w 98"/>
                <a:gd name="T117" fmla="*/ 19 h 52"/>
                <a:gd name="T118" fmla="*/ 71 w 98"/>
                <a:gd name="T119" fmla="*/ 23 h 52"/>
                <a:gd name="T120" fmla="*/ 20 w 98"/>
                <a:gd name="T121" fmla="*/ 42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8"/>
                <a:gd name="T184" fmla="*/ 0 h 52"/>
                <a:gd name="T185" fmla="*/ 98 w 98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8" h="52">
                  <a:moveTo>
                    <a:pt x="20" y="42"/>
                  </a:moveTo>
                  <a:lnTo>
                    <a:pt x="20" y="32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9" y="26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8" y="5"/>
                  </a:lnTo>
                  <a:lnTo>
                    <a:pt x="33" y="28"/>
                  </a:lnTo>
                  <a:lnTo>
                    <a:pt x="33" y="42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38" y="49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71" y="19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8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26"/>
                  </a:lnTo>
                  <a:lnTo>
                    <a:pt x="95" y="28"/>
                  </a:lnTo>
                  <a:lnTo>
                    <a:pt x="97" y="30"/>
                  </a:lnTo>
                  <a:lnTo>
                    <a:pt x="97" y="32"/>
                  </a:lnTo>
                  <a:lnTo>
                    <a:pt x="97" y="35"/>
                  </a:lnTo>
                  <a:lnTo>
                    <a:pt x="95" y="35"/>
                  </a:lnTo>
                  <a:lnTo>
                    <a:pt x="95" y="37"/>
                  </a:lnTo>
                  <a:lnTo>
                    <a:pt x="93" y="40"/>
                  </a:lnTo>
                  <a:lnTo>
                    <a:pt x="93" y="42"/>
                  </a:lnTo>
                  <a:lnTo>
                    <a:pt x="92" y="4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88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77" y="51"/>
                  </a:lnTo>
                  <a:lnTo>
                    <a:pt x="75" y="51"/>
                  </a:lnTo>
                  <a:lnTo>
                    <a:pt x="71" y="49"/>
                  </a:lnTo>
                  <a:lnTo>
                    <a:pt x="70" y="49"/>
                  </a:lnTo>
                  <a:lnTo>
                    <a:pt x="68" y="47"/>
                  </a:lnTo>
                  <a:lnTo>
                    <a:pt x="62" y="51"/>
                  </a:lnTo>
                  <a:lnTo>
                    <a:pt x="60" y="51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77" y="49"/>
                  </a:lnTo>
                  <a:lnTo>
                    <a:pt x="79" y="49"/>
                  </a:lnTo>
                  <a:lnTo>
                    <a:pt x="81" y="47"/>
                  </a:lnTo>
                  <a:lnTo>
                    <a:pt x="82" y="46"/>
                  </a:lnTo>
                  <a:lnTo>
                    <a:pt x="82" y="44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26"/>
                  </a:lnTo>
                  <a:lnTo>
                    <a:pt x="82" y="23"/>
                  </a:lnTo>
                  <a:lnTo>
                    <a:pt x="81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1" y="23"/>
                  </a:lnTo>
                  <a:lnTo>
                    <a:pt x="71" y="44"/>
                  </a:lnTo>
                  <a:lnTo>
                    <a:pt x="20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2" name="Freeform 173"/>
            <p:cNvSpPr>
              <a:spLocks/>
            </p:cNvSpPr>
            <p:nvPr/>
          </p:nvSpPr>
          <p:spPr bwMode="auto">
            <a:xfrm>
              <a:off x="4710" y="3093"/>
              <a:ext cx="120" cy="50"/>
            </a:xfrm>
            <a:custGeom>
              <a:avLst/>
              <a:gdLst>
                <a:gd name="T0" fmla="*/ 74 w 120"/>
                <a:gd name="T1" fmla="*/ 0 h 50"/>
                <a:gd name="T2" fmla="*/ 71 w 120"/>
                <a:gd name="T3" fmla="*/ 3 h 50"/>
                <a:gd name="T4" fmla="*/ 67 w 120"/>
                <a:gd name="T5" fmla="*/ 41 h 50"/>
                <a:gd name="T6" fmla="*/ 67 w 120"/>
                <a:gd name="T7" fmla="*/ 46 h 50"/>
                <a:gd name="T8" fmla="*/ 73 w 120"/>
                <a:gd name="T9" fmla="*/ 46 h 50"/>
                <a:gd name="T10" fmla="*/ 46 w 120"/>
                <a:gd name="T11" fmla="*/ 49 h 50"/>
                <a:gd name="T12" fmla="*/ 50 w 120"/>
                <a:gd name="T13" fmla="*/ 46 h 50"/>
                <a:gd name="T14" fmla="*/ 54 w 120"/>
                <a:gd name="T15" fmla="*/ 44 h 50"/>
                <a:gd name="T16" fmla="*/ 56 w 120"/>
                <a:gd name="T17" fmla="*/ 5 h 50"/>
                <a:gd name="T18" fmla="*/ 13 w 120"/>
                <a:gd name="T19" fmla="*/ 7 h 50"/>
                <a:gd name="T20" fmla="*/ 11 w 120"/>
                <a:gd name="T21" fmla="*/ 44 h 50"/>
                <a:gd name="T22" fmla="*/ 15 w 120"/>
                <a:gd name="T23" fmla="*/ 46 h 50"/>
                <a:gd name="T24" fmla="*/ 19 w 120"/>
                <a:gd name="T25" fmla="*/ 47 h 50"/>
                <a:gd name="T26" fmla="*/ 0 w 120"/>
                <a:gd name="T27" fmla="*/ 47 h 50"/>
                <a:gd name="T28" fmla="*/ 6 w 120"/>
                <a:gd name="T29" fmla="*/ 46 h 50"/>
                <a:gd name="T30" fmla="*/ 9 w 120"/>
                <a:gd name="T31" fmla="*/ 44 h 50"/>
                <a:gd name="T32" fmla="*/ 11 w 120"/>
                <a:gd name="T33" fmla="*/ 7 h 50"/>
                <a:gd name="T34" fmla="*/ 7 w 120"/>
                <a:gd name="T35" fmla="*/ 3 h 50"/>
                <a:gd name="T36" fmla="*/ 2 w 120"/>
                <a:gd name="T37" fmla="*/ 2 h 50"/>
                <a:gd name="T38" fmla="*/ 37 w 120"/>
                <a:gd name="T39" fmla="*/ 34 h 50"/>
                <a:gd name="T40" fmla="*/ 86 w 120"/>
                <a:gd name="T41" fmla="*/ 17 h 50"/>
                <a:gd name="T42" fmla="*/ 91 w 120"/>
                <a:gd name="T43" fmla="*/ 15 h 50"/>
                <a:gd name="T44" fmla="*/ 99 w 120"/>
                <a:gd name="T45" fmla="*/ 17 h 50"/>
                <a:gd name="T46" fmla="*/ 104 w 120"/>
                <a:gd name="T47" fmla="*/ 5 h 50"/>
                <a:gd name="T48" fmla="*/ 102 w 120"/>
                <a:gd name="T49" fmla="*/ 2 h 50"/>
                <a:gd name="T50" fmla="*/ 97 w 120"/>
                <a:gd name="T51" fmla="*/ 2 h 50"/>
                <a:gd name="T52" fmla="*/ 113 w 120"/>
                <a:gd name="T53" fmla="*/ 41 h 50"/>
                <a:gd name="T54" fmla="*/ 113 w 120"/>
                <a:gd name="T55" fmla="*/ 46 h 50"/>
                <a:gd name="T56" fmla="*/ 119 w 120"/>
                <a:gd name="T57" fmla="*/ 46 h 50"/>
                <a:gd name="T58" fmla="*/ 113 w 120"/>
                <a:gd name="T59" fmla="*/ 47 h 50"/>
                <a:gd name="T60" fmla="*/ 108 w 120"/>
                <a:gd name="T61" fmla="*/ 49 h 50"/>
                <a:gd name="T62" fmla="*/ 102 w 120"/>
                <a:gd name="T63" fmla="*/ 49 h 50"/>
                <a:gd name="T64" fmla="*/ 99 w 120"/>
                <a:gd name="T65" fmla="*/ 47 h 50"/>
                <a:gd name="T66" fmla="*/ 95 w 120"/>
                <a:gd name="T67" fmla="*/ 49 h 50"/>
                <a:gd name="T68" fmla="*/ 89 w 120"/>
                <a:gd name="T69" fmla="*/ 49 h 50"/>
                <a:gd name="T70" fmla="*/ 84 w 120"/>
                <a:gd name="T71" fmla="*/ 47 h 50"/>
                <a:gd name="T72" fmla="*/ 80 w 120"/>
                <a:gd name="T73" fmla="*/ 44 h 50"/>
                <a:gd name="T74" fmla="*/ 76 w 120"/>
                <a:gd name="T75" fmla="*/ 37 h 50"/>
                <a:gd name="T76" fmla="*/ 76 w 120"/>
                <a:gd name="T77" fmla="*/ 32 h 50"/>
                <a:gd name="T78" fmla="*/ 78 w 120"/>
                <a:gd name="T79" fmla="*/ 25 h 50"/>
                <a:gd name="T80" fmla="*/ 82 w 120"/>
                <a:gd name="T81" fmla="*/ 20 h 50"/>
                <a:gd name="T82" fmla="*/ 89 w 120"/>
                <a:gd name="T83" fmla="*/ 37 h 50"/>
                <a:gd name="T84" fmla="*/ 91 w 120"/>
                <a:gd name="T85" fmla="*/ 46 h 50"/>
                <a:gd name="T86" fmla="*/ 97 w 120"/>
                <a:gd name="T87" fmla="*/ 46 h 50"/>
                <a:gd name="T88" fmla="*/ 100 w 120"/>
                <a:gd name="T89" fmla="*/ 42 h 50"/>
                <a:gd name="T90" fmla="*/ 102 w 120"/>
                <a:gd name="T91" fmla="*/ 24 h 50"/>
                <a:gd name="T92" fmla="*/ 100 w 120"/>
                <a:gd name="T93" fmla="*/ 20 h 50"/>
                <a:gd name="T94" fmla="*/ 97 w 120"/>
                <a:gd name="T95" fmla="*/ 19 h 50"/>
                <a:gd name="T96" fmla="*/ 91 w 120"/>
                <a:gd name="T97" fmla="*/ 20 h 50"/>
                <a:gd name="T98" fmla="*/ 89 w 120"/>
                <a:gd name="T99" fmla="*/ 25 h 50"/>
                <a:gd name="T100" fmla="*/ 89 w 120"/>
                <a:gd name="T101" fmla="*/ 30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50"/>
                <a:gd name="T155" fmla="*/ 120 w 120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50">
                  <a:moveTo>
                    <a:pt x="37" y="34"/>
                  </a:moveTo>
                  <a:lnTo>
                    <a:pt x="54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9" y="5"/>
                  </a:lnTo>
                  <a:lnTo>
                    <a:pt x="69" y="8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7" y="44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6" y="5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13" y="7"/>
                  </a:lnTo>
                  <a:lnTo>
                    <a:pt x="11" y="41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2" y="0"/>
                  </a:lnTo>
                  <a:lnTo>
                    <a:pt x="37" y="34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6" y="17"/>
                  </a:lnTo>
                  <a:lnTo>
                    <a:pt x="87" y="17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2" y="19"/>
                  </a:lnTo>
                  <a:lnTo>
                    <a:pt x="104" y="5"/>
                  </a:lnTo>
                  <a:lnTo>
                    <a:pt x="104" y="3"/>
                  </a:lnTo>
                  <a:lnTo>
                    <a:pt x="102" y="3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113" y="41"/>
                  </a:lnTo>
                  <a:lnTo>
                    <a:pt x="113" y="42"/>
                  </a:lnTo>
                  <a:lnTo>
                    <a:pt x="113" y="44"/>
                  </a:lnTo>
                  <a:lnTo>
                    <a:pt x="113" y="46"/>
                  </a:lnTo>
                  <a:lnTo>
                    <a:pt x="115" y="46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3" y="47"/>
                  </a:lnTo>
                  <a:lnTo>
                    <a:pt x="112" y="47"/>
                  </a:lnTo>
                  <a:lnTo>
                    <a:pt x="110" y="49"/>
                  </a:lnTo>
                  <a:lnTo>
                    <a:pt x="108" y="49"/>
                  </a:lnTo>
                  <a:lnTo>
                    <a:pt x="106" y="49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46"/>
                  </a:lnTo>
                  <a:lnTo>
                    <a:pt x="100" y="47"/>
                  </a:lnTo>
                  <a:lnTo>
                    <a:pt x="99" y="47"/>
                  </a:lnTo>
                  <a:lnTo>
                    <a:pt x="99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3" y="49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7" y="49"/>
                  </a:lnTo>
                  <a:lnTo>
                    <a:pt x="86" y="47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80" y="44"/>
                  </a:lnTo>
                  <a:lnTo>
                    <a:pt x="78" y="41"/>
                  </a:lnTo>
                  <a:lnTo>
                    <a:pt x="78" y="39"/>
                  </a:lnTo>
                  <a:lnTo>
                    <a:pt x="76" y="37"/>
                  </a:lnTo>
                  <a:lnTo>
                    <a:pt x="76" y="35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29"/>
                  </a:lnTo>
                  <a:lnTo>
                    <a:pt x="78" y="27"/>
                  </a:lnTo>
                  <a:lnTo>
                    <a:pt x="78" y="25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9"/>
                  </a:lnTo>
                  <a:lnTo>
                    <a:pt x="89" y="32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91" y="42"/>
                  </a:lnTo>
                  <a:lnTo>
                    <a:pt x="91" y="46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7" y="46"/>
                  </a:lnTo>
                  <a:lnTo>
                    <a:pt x="99" y="46"/>
                  </a:lnTo>
                  <a:lnTo>
                    <a:pt x="100" y="44"/>
                  </a:lnTo>
                  <a:lnTo>
                    <a:pt x="100" y="42"/>
                  </a:lnTo>
                  <a:lnTo>
                    <a:pt x="102" y="42"/>
                  </a:lnTo>
                  <a:lnTo>
                    <a:pt x="102" y="41"/>
                  </a:lnTo>
                  <a:lnTo>
                    <a:pt x="102" y="24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100" y="20"/>
                  </a:lnTo>
                  <a:lnTo>
                    <a:pt x="100" y="19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5" y="19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1" y="22"/>
                  </a:lnTo>
                  <a:lnTo>
                    <a:pt x="91" y="24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9" y="29"/>
                  </a:lnTo>
                  <a:lnTo>
                    <a:pt x="89" y="30"/>
                  </a:lnTo>
                  <a:lnTo>
                    <a:pt x="89" y="32"/>
                  </a:lnTo>
                  <a:lnTo>
                    <a:pt x="37" y="3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3" name="Freeform 174"/>
            <p:cNvSpPr>
              <a:spLocks/>
            </p:cNvSpPr>
            <p:nvPr/>
          </p:nvSpPr>
          <p:spPr bwMode="auto">
            <a:xfrm>
              <a:off x="4348" y="3093"/>
              <a:ext cx="114" cy="50"/>
            </a:xfrm>
            <a:custGeom>
              <a:avLst/>
              <a:gdLst>
                <a:gd name="T0" fmla="*/ 9 w 114"/>
                <a:gd name="T1" fmla="*/ 7 h 50"/>
                <a:gd name="T2" fmla="*/ 7 w 114"/>
                <a:gd name="T3" fmla="*/ 3 h 50"/>
                <a:gd name="T4" fmla="*/ 2 w 114"/>
                <a:gd name="T5" fmla="*/ 2 h 50"/>
                <a:gd name="T6" fmla="*/ 46 w 114"/>
                <a:gd name="T7" fmla="*/ 15 h 50"/>
                <a:gd name="T8" fmla="*/ 43 w 114"/>
                <a:gd name="T9" fmla="*/ 10 h 50"/>
                <a:gd name="T10" fmla="*/ 41 w 114"/>
                <a:gd name="T11" fmla="*/ 5 h 50"/>
                <a:gd name="T12" fmla="*/ 37 w 114"/>
                <a:gd name="T13" fmla="*/ 3 h 50"/>
                <a:gd name="T14" fmla="*/ 31 w 114"/>
                <a:gd name="T15" fmla="*/ 2 h 50"/>
                <a:gd name="T16" fmla="*/ 26 w 114"/>
                <a:gd name="T17" fmla="*/ 2 h 50"/>
                <a:gd name="T18" fmla="*/ 22 w 114"/>
                <a:gd name="T19" fmla="*/ 5 h 50"/>
                <a:gd name="T20" fmla="*/ 24 w 114"/>
                <a:gd name="T21" fmla="*/ 22 h 50"/>
                <a:gd name="T22" fmla="*/ 30 w 114"/>
                <a:gd name="T23" fmla="*/ 20 h 50"/>
                <a:gd name="T24" fmla="*/ 33 w 114"/>
                <a:gd name="T25" fmla="*/ 15 h 50"/>
                <a:gd name="T26" fmla="*/ 35 w 114"/>
                <a:gd name="T27" fmla="*/ 12 h 50"/>
                <a:gd name="T28" fmla="*/ 33 w 114"/>
                <a:gd name="T29" fmla="*/ 34 h 50"/>
                <a:gd name="T30" fmla="*/ 31 w 114"/>
                <a:gd name="T31" fmla="*/ 29 h 50"/>
                <a:gd name="T32" fmla="*/ 24 w 114"/>
                <a:gd name="T33" fmla="*/ 25 h 50"/>
                <a:gd name="T34" fmla="*/ 20 w 114"/>
                <a:gd name="T35" fmla="*/ 44 h 50"/>
                <a:gd name="T36" fmla="*/ 24 w 114"/>
                <a:gd name="T37" fmla="*/ 46 h 50"/>
                <a:gd name="T38" fmla="*/ 28 w 114"/>
                <a:gd name="T39" fmla="*/ 47 h 50"/>
                <a:gd name="T40" fmla="*/ 0 w 114"/>
                <a:gd name="T41" fmla="*/ 49 h 50"/>
                <a:gd name="T42" fmla="*/ 4 w 114"/>
                <a:gd name="T43" fmla="*/ 46 h 50"/>
                <a:gd name="T44" fmla="*/ 7 w 114"/>
                <a:gd name="T45" fmla="*/ 44 h 50"/>
                <a:gd name="T46" fmla="*/ 56 w 114"/>
                <a:gd name="T47" fmla="*/ 19 h 50"/>
                <a:gd name="T48" fmla="*/ 52 w 114"/>
                <a:gd name="T49" fmla="*/ 17 h 50"/>
                <a:gd name="T50" fmla="*/ 65 w 114"/>
                <a:gd name="T51" fmla="*/ 20 h 50"/>
                <a:gd name="T52" fmla="*/ 69 w 114"/>
                <a:gd name="T53" fmla="*/ 19 h 50"/>
                <a:gd name="T54" fmla="*/ 72 w 114"/>
                <a:gd name="T55" fmla="*/ 15 h 50"/>
                <a:gd name="T56" fmla="*/ 80 w 114"/>
                <a:gd name="T57" fmla="*/ 15 h 50"/>
                <a:gd name="T58" fmla="*/ 87 w 114"/>
                <a:gd name="T59" fmla="*/ 20 h 50"/>
                <a:gd name="T60" fmla="*/ 91 w 114"/>
                <a:gd name="T61" fmla="*/ 17 h 50"/>
                <a:gd name="T62" fmla="*/ 96 w 114"/>
                <a:gd name="T63" fmla="*/ 15 h 50"/>
                <a:gd name="T64" fmla="*/ 104 w 114"/>
                <a:gd name="T65" fmla="*/ 17 h 50"/>
                <a:gd name="T66" fmla="*/ 109 w 114"/>
                <a:gd name="T67" fmla="*/ 19 h 50"/>
                <a:gd name="T68" fmla="*/ 109 w 114"/>
                <a:gd name="T69" fmla="*/ 25 h 50"/>
                <a:gd name="T70" fmla="*/ 109 w 114"/>
                <a:gd name="T71" fmla="*/ 44 h 50"/>
                <a:gd name="T72" fmla="*/ 113 w 114"/>
                <a:gd name="T73" fmla="*/ 47 h 50"/>
                <a:gd name="T74" fmla="*/ 94 w 114"/>
                <a:gd name="T75" fmla="*/ 47 h 50"/>
                <a:gd name="T76" fmla="*/ 98 w 114"/>
                <a:gd name="T77" fmla="*/ 44 h 50"/>
                <a:gd name="T78" fmla="*/ 98 w 114"/>
                <a:gd name="T79" fmla="*/ 22 h 50"/>
                <a:gd name="T80" fmla="*/ 94 w 114"/>
                <a:gd name="T81" fmla="*/ 20 h 50"/>
                <a:gd name="T82" fmla="*/ 89 w 114"/>
                <a:gd name="T83" fmla="*/ 22 h 50"/>
                <a:gd name="T84" fmla="*/ 87 w 114"/>
                <a:gd name="T85" fmla="*/ 44 h 50"/>
                <a:gd name="T86" fmla="*/ 91 w 114"/>
                <a:gd name="T87" fmla="*/ 47 h 50"/>
                <a:gd name="T88" fmla="*/ 72 w 114"/>
                <a:gd name="T89" fmla="*/ 47 h 50"/>
                <a:gd name="T90" fmla="*/ 76 w 114"/>
                <a:gd name="T91" fmla="*/ 44 h 50"/>
                <a:gd name="T92" fmla="*/ 76 w 114"/>
                <a:gd name="T93" fmla="*/ 20 h 50"/>
                <a:gd name="T94" fmla="*/ 69 w 114"/>
                <a:gd name="T95" fmla="*/ 22 h 50"/>
                <a:gd name="T96" fmla="*/ 65 w 114"/>
                <a:gd name="T97" fmla="*/ 46 h 50"/>
                <a:gd name="T98" fmla="*/ 69 w 114"/>
                <a:gd name="T99" fmla="*/ 49 h 50"/>
                <a:gd name="T100" fmla="*/ 50 w 114"/>
                <a:gd name="T101" fmla="*/ 46 h 50"/>
                <a:gd name="T102" fmla="*/ 54 w 114"/>
                <a:gd name="T103" fmla="*/ 44 h 50"/>
                <a:gd name="T104" fmla="*/ 7 w 114"/>
                <a:gd name="T105" fmla="*/ 42 h 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"/>
                <a:gd name="T160" fmla="*/ 0 h 50"/>
                <a:gd name="T161" fmla="*/ 114 w 114"/>
                <a:gd name="T162" fmla="*/ 50 h 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" h="50">
                  <a:moveTo>
                    <a:pt x="7" y="42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0" y="27"/>
                  </a:lnTo>
                  <a:lnTo>
                    <a:pt x="28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70" y="17"/>
                  </a:lnTo>
                  <a:lnTo>
                    <a:pt x="72" y="15"/>
                  </a:lnTo>
                  <a:lnTo>
                    <a:pt x="74" y="15"/>
                  </a:lnTo>
                  <a:lnTo>
                    <a:pt x="76" y="15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85" y="19"/>
                  </a:lnTo>
                  <a:lnTo>
                    <a:pt x="87" y="20"/>
                  </a:lnTo>
                  <a:lnTo>
                    <a:pt x="89" y="20"/>
                  </a:lnTo>
                  <a:lnTo>
                    <a:pt x="91" y="19"/>
                  </a:lnTo>
                  <a:lnTo>
                    <a:pt x="91" y="17"/>
                  </a:lnTo>
                  <a:lnTo>
                    <a:pt x="93" y="17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5"/>
                  </a:lnTo>
                  <a:lnTo>
                    <a:pt x="109" y="41"/>
                  </a:lnTo>
                  <a:lnTo>
                    <a:pt x="109" y="42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11" y="46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100" y="24"/>
                  </a:lnTo>
                  <a:lnTo>
                    <a:pt x="100" y="22"/>
                  </a:lnTo>
                  <a:lnTo>
                    <a:pt x="98" y="22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4" y="20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89" y="22"/>
                  </a:lnTo>
                  <a:lnTo>
                    <a:pt x="87" y="24"/>
                  </a:lnTo>
                  <a:lnTo>
                    <a:pt x="87" y="42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91" y="47"/>
                  </a:lnTo>
                  <a:lnTo>
                    <a:pt x="91" y="49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6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6" y="20"/>
                  </a:lnTo>
                  <a:lnTo>
                    <a:pt x="7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4" name="Freeform 175"/>
            <p:cNvSpPr>
              <a:spLocks/>
            </p:cNvSpPr>
            <p:nvPr/>
          </p:nvSpPr>
          <p:spPr bwMode="auto">
            <a:xfrm>
              <a:off x="3986" y="3093"/>
              <a:ext cx="80" cy="50"/>
            </a:xfrm>
            <a:custGeom>
              <a:avLst/>
              <a:gdLst>
                <a:gd name="T0" fmla="*/ 9 w 80"/>
                <a:gd name="T1" fmla="*/ 7 h 50"/>
                <a:gd name="T2" fmla="*/ 7 w 80"/>
                <a:gd name="T3" fmla="*/ 3 h 50"/>
                <a:gd name="T4" fmla="*/ 4 w 80"/>
                <a:gd name="T5" fmla="*/ 2 h 50"/>
                <a:gd name="T6" fmla="*/ 48 w 80"/>
                <a:gd name="T7" fmla="*/ 0 h 50"/>
                <a:gd name="T8" fmla="*/ 43 w 80"/>
                <a:gd name="T9" fmla="*/ 10 h 50"/>
                <a:gd name="T10" fmla="*/ 36 w 80"/>
                <a:gd name="T11" fmla="*/ 3 h 50"/>
                <a:gd name="T12" fmla="*/ 31 w 80"/>
                <a:gd name="T13" fmla="*/ 2 h 50"/>
                <a:gd name="T14" fmla="*/ 25 w 80"/>
                <a:gd name="T15" fmla="*/ 2 h 50"/>
                <a:gd name="T16" fmla="*/ 22 w 80"/>
                <a:gd name="T17" fmla="*/ 5 h 50"/>
                <a:gd name="T18" fmla="*/ 25 w 80"/>
                <a:gd name="T19" fmla="*/ 20 h 50"/>
                <a:gd name="T20" fmla="*/ 31 w 80"/>
                <a:gd name="T21" fmla="*/ 19 h 50"/>
                <a:gd name="T22" fmla="*/ 34 w 80"/>
                <a:gd name="T23" fmla="*/ 14 h 50"/>
                <a:gd name="T24" fmla="*/ 36 w 80"/>
                <a:gd name="T25" fmla="*/ 35 h 50"/>
                <a:gd name="T26" fmla="*/ 32 w 80"/>
                <a:gd name="T27" fmla="*/ 32 h 50"/>
                <a:gd name="T28" fmla="*/ 31 w 80"/>
                <a:gd name="T29" fmla="*/ 27 h 50"/>
                <a:gd name="T30" fmla="*/ 25 w 80"/>
                <a:gd name="T31" fmla="*/ 25 h 50"/>
                <a:gd name="T32" fmla="*/ 20 w 80"/>
                <a:gd name="T33" fmla="*/ 42 h 50"/>
                <a:gd name="T34" fmla="*/ 23 w 80"/>
                <a:gd name="T35" fmla="*/ 46 h 50"/>
                <a:gd name="T36" fmla="*/ 34 w 80"/>
                <a:gd name="T37" fmla="*/ 46 h 50"/>
                <a:gd name="T38" fmla="*/ 48 w 80"/>
                <a:gd name="T39" fmla="*/ 34 h 50"/>
                <a:gd name="T40" fmla="*/ 0 w 80"/>
                <a:gd name="T41" fmla="*/ 47 h 50"/>
                <a:gd name="T42" fmla="*/ 4 w 80"/>
                <a:gd name="T43" fmla="*/ 46 h 50"/>
                <a:gd name="T44" fmla="*/ 7 w 80"/>
                <a:gd name="T45" fmla="*/ 44 h 50"/>
                <a:gd name="T46" fmla="*/ 66 w 80"/>
                <a:gd name="T47" fmla="*/ 15 h 50"/>
                <a:gd name="T48" fmla="*/ 72 w 80"/>
                <a:gd name="T49" fmla="*/ 15 h 50"/>
                <a:gd name="T50" fmla="*/ 75 w 80"/>
                <a:gd name="T51" fmla="*/ 15 h 50"/>
                <a:gd name="T52" fmla="*/ 75 w 80"/>
                <a:gd name="T53" fmla="*/ 25 h 50"/>
                <a:gd name="T54" fmla="*/ 74 w 80"/>
                <a:gd name="T55" fmla="*/ 20 h 50"/>
                <a:gd name="T56" fmla="*/ 70 w 80"/>
                <a:gd name="T57" fmla="*/ 17 h 50"/>
                <a:gd name="T58" fmla="*/ 65 w 80"/>
                <a:gd name="T59" fmla="*/ 17 h 50"/>
                <a:gd name="T60" fmla="*/ 63 w 80"/>
                <a:gd name="T61" fmla="*/ 20 h 50"/>
                <a:gd name="T62" fmla="*/ 63 w 80"/>
                <a:gd name="T63" fmla="*/ 24 h 50"/>
                <a:gd name="T64" fmla="*/ 68 w 80"/>
                <a:gd name="T65" fmla="*/ 25 h 50"/>
                <a:gd name="T66" fmla="*/ 72 w 80"/>
                <a:gd name="T67" fmla="*/ 29 h 50"/>
                <a:gd name="T68" fmla="*/ 75 w 80"/>
                <a:gd name="T69" fmla="*/ 32 h 50"/>
                <a:gd name="T70" fmla="*/ 77 w 80"/>
                <a:gd name="T71" fmla="*/ 35 h 50"/>
                <a:gd name="T72" fmla="*/ 79 w 80"/>
                <a:gd name="T73" fmla="*/ 41 h 50"/>
                <a:gd name="T74" fmla="*/ 77 w 80"/>
                <a:gd name="T75" fmla="*/ 44 h 50"/>
                <a:gd name="T76" fmla="*/ 74 w 80"/>
                <a:gd name="T77" fmla="*/ 47 h 50"/>
                <a:gd name="T78" fmla="*/ 70 w 80"/>
                <a:gd name="T79" fmla="*/ 49 h 50"/>
                <a:gd name="T80" fmla="*/ 65 w 80"/>
                <a:gd name="T81" fmla="*/ 49 h 50"/>
                <a:gd name="T82" fmla="*/ 59 w 80"/>
                <a:gd name="T83" fmla="*/ 47 h 50"/>
                <a:gd name="T84" fmla="*/ 56 w 80"/>
                <a:gd name="T85" fmla="*/ 49 h 50"/>
                <a:gd name="T86" fmla="*/ 56 w 80"/>
                <a:gd name="T87" fmla="*/ 37 h 50"/>
                <a:gd name="T88" fmla="*/ 61 w 80"/>
                <a:gd name="T89" fmla="*/ 46 h 50"/>
                <a:gd name="T90" fmla="*/ 70 w 80"/>
                <a:gd name="T91" fmla="*/ 46 h 50"/>
                <a:gd name="T92" fmla="*/ 72 w 80"/>
                <a:gd name="T93" fmla="*/ 41 h 50"/>
                <a:gd name="T94" fmla="*/ 68 w 80"/>
                <a:gd name="T95" fmla="*/ 37 h 50"/>
                <a:gd name="T96" fmla="*/ 61 w 80"/>
                <a:gd name="T97" fmla="*/ 35 h 50"/>
                <a:gd name="T98" fmla="*/ 56 w 80"/>
                <a:gd name="T99" fmla="*/ 30 h 50"/>
                <a:gd name="T100" fmla="*/ 54 w 80"/>
                <a:gd name="T101" fmla="*/ 27 h 50"/>
                <a:gd name="T102" fmla="*/ 54 w 80"/>
                <a:gd name="T103" fmla="*/ 22 h 50"/>
                <a:gd name="T104" fmla="*/ 57 w 80"/>
                <a:gd name="T105" fmla="*/ 17 h 50"/>
                <a:gd name="T106" fmla="*/ 65 w 80"/>
                <a:gd name="T107" fmla="*/ 15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50"/>
                <a:gd name="T164" fmla="*/ 80 w 80"/>
                <a:gd name="T165" fmla="*/ 50 h 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50">
                  <a:moveTo>
                    <a:pt x="7" y="4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1" y="7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35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4" y="46"/>
                  </a:lnTo>
                  <a:lnTo>
                    <a:pt x="40" y="42"/>
                  </a:lnTo>
                  <a:lnTo>
                    <a:pt x="43" y="39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4" y="15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4" y="20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3" y="22"/>
                  </a:lnTo>
                  <a:lnTo>
                    <a:pt x="63" y="24"/>
                  </a:lnTo>
                  <a:lnTo>
                    <a:pt x="65" y="25"/>
                  </a:lnTo>
                  <a:lnTo>
                    <a:pt x="66" y="25"/>
                  </a:lnTo>
                  <a:lnTo>
                    <a:pt x="68" y="25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2" y="29"/>
                  </a:lnTo>
                  <a:lnTo>
                    <a:pt x="74" y="29"/>
                  </a:lnTo>
                  <a:lnTo>
                    <a:pt x="75" y="30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9" y="37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77" y="42"/>
                  </a:lnTo>
                  <a:lnTo>
                    <a:pt x="77" y="44"/>
                  </a:lnTo>
                  <a:lnTo>
                    <a:pt x="77" y="46"/>
                  </a:lnTo>
                  <a:lnTo>
                    <a:pt x="75" y="46"/>
                  </a:lnTo>
                  <a:lnTo>
                    <a:pt x="74" y="47"/>
                  </a:lnTo>
                  <a:lnTo>
                    <a:pt x="72" y="47"/>
                  </a:lnTo>
                  <a:lnTo>
                    <a:pt x="72" y="49"/>
                  </a:lnTo>
                  <a:lnTo>
                    <a:pt x="70" y="49"/>
                  </a:lnTo>
                  <a:lnTo>
                    <a:pt x="68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3" y="49"/>
                  </a:lnTo>
                  <a:lnTo>
                    <a:pt x="61" y="47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6" y="42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6" y="47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0" y="41"/>
                  </a:lnTo>
                  <a:lnTo>
                    <a:pt x="70" y="39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5" y="37"/>
                  </a:lnTo>
                  <a:lnTo>
                    <a:pt x="61" y="35"/>
                  </a:lnTo>
                  <a:lnTo>
                    <a:pt x="59" y="34"/>
                  </a:lnTo>
                  <a:lnTo>
                    <a:pt x="57" y="32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7" y="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5" name="Freeform 176"/>
            <p:cNvSpPr>
              <a:spLocks/>
            </p:cNvSpPr>
            <p:nvPr/>
          </p:nvSpPr>
          <p:spPr bwMode="auto">
            <a:xfrm>
              <a:off x="3271" y="3081"/>
              <a:ext cx="93" cy="50"/>
            </a:xfrm>
            <a:custGeom>
              <a:avLst/>
              <a:gdLst>
                <a:gd name="T0" fmla="*/ 11 w 93"/>
                <a:gd name="T1" fmla="*/ 5 h 50"/>
                <a:gd name="T2" fmla="*/ 9 w 93"/>
                <a:gd name="T3" fmla="*/ 2 h 50"/>
                <a:gd name="T4" fmla="*/ 5 w 93"/>
                <a:gd name="T5" fmla="*/ 0 h 50"/>
                <a:gd name="T6" fmla="*/ 28 w 93"/>
                <a:gd name="T7" fmla="*/ 0 h 50"/>
                <a:gd name="T8" fmla="*/ 35 w 93"/>
                <a:gd name="T9" fmla="*/ 0 h 50"/>
                <a:gd name="T10" fmla="*/ 41 w 93"/>
                <a:gd name="T11" fmla="*/ 2 h 50"/>
                <a:gd name="T12" fmla="*/ 46 w 93"/>
                <a:gd name="T13" fmla="*/ 5 h 50"/>
                <a:gd name="T14" fmla="*/ 46 w 93"/>
                <a:gd name="T15" fmla="*/ 11 h 50"/>
                <a:gd name="T16" fmla="*/ 39 w 93"/>
                <a:gd name="T17" fmla="*/ 21 h 50"/>
                <a:gd name="T18" fmla="*/ 37 w 93"/>
                <a:gd name="T19" fmla="*/ 23 h 50"/>
                <a:gd name="T20" fmla="*/ 44 w 93"/>
                <a:gd name="T21" fmla="*/ 26 h 50"/>
                <a:gd name="T22" fmla="*/ 46 w 93"/>
                <a:gd name="T23" fmla="*/ 30 h 50"/>
                <a:gd name="T24" fmla="*/ 48 w 93"/>
                <a:gd name="T25" fmla="*/ 33 h 50"/>
                <a:gd name="T26" fmla="*/ 48 w 93"/>
                <a:gd name="T27" fmla="*/ 39 h 50"/>
                <a:gd name="T28" fmla="*/ 44 w 93"/>
                <a:gd name="T29" fmla="*/ 44 h 50"/>
                <a:gd name="T30" fmla="*/ 39 w 93"/>
                <a:gd name="T31" fmla="*/ 47 h 50"/>
                <a:gd name="T32" fmla="*/ 30 w 93"/>
                <a:gd name="T33" fmla="*/ 49 h 50"/>
                <a:gd name="T34" fmla="*/ 0 w 93"/>
                <a:gd name="T35" fmla="*/ 47 h 50"/>
                <a:gd name="T36" fmla="*/ 5 w 93"/>
                <a:gd name="T37" fmla="*/ 47 h 50"/>
                <a:gd name="T38" fmla="*/ 9 w 93"/>
                <a:gd name="T39" fmla="*/ 46 h 50"/>
                <a:gd name="T40" fmla="*/ 9 w 93"/>
                <a:gd name="T41" fmla="*/ 39 h 50"/>
                <a:gd name="T42" fmla="*/ 21 w 93"/>
                <a:gd name="T43" fmla="*/ 21 h 50"/>
                <a:gd name="T44" fmla="*/ 27 w 93"/>
                <a:gd name="T45" fmla="*/ 21 h 50"/>
                <a:gd name="T46" fmla="*/ 32 w 93"/>
                <a:gd name="T47" fmla="*/ 19 h 50"/>
                <a:gd name="T48" fmla="*/ 32 w 93"/>
                <a:gd name="T49" fmla="*/ 14 h 50"/>
                <a:gd name="T50" fmla="*/ 34 w 93"/>
                <a:gd name="T51" fmla="*/ 7 h 50"/>
                <a:gd name="T52" fmla="*/ 30 w 93"/>
                <a:gd name="T53" fmla="*/ 4 h 50"/>
                <a:gd name="T54" fmla="*/ 27 w 93"/>
                <a:gd name="T55" fmla="*/ 2 h 50"/>
                <a:gd name="T56" fmla="*/ 21 w 93"/>
                <a:gd name="T57" fmla="*/ 2 h 50"/>
                <a:gd name="T58" fmla="*/ 21 w 93"/>
                <a:gd name="T59" fmla="*/ 42 h 50"/>
                <a:gd name="T60" fmla="*/ 23 w 93"/>
                <a:gd name="T61" fmla="*/ 46 h 50"/>
                <a:gd name="T62" fmla="*/ 27 w 93"/>
                <a:gd name="T63" fmla="*/ 47 h 50"/>
                <a:gd name="T64" fmla="*/ 32 w 93"/>
                <a:gd name="T65" fmla="*/ 46 h 50"/>
                <a:gd name="T66" fmla="*/ 34 w 93"/>
                <a:gd name="T67" fmla="*/ 39 h 50"/>
                <a:gd name="T68" fmla="*/ 34 w 93"/>
                <a:gd name="T69" fmla="*/ 32 h 50"/>
                <a:gd name="T70" fmla="*/ 32 w 93"/>
                <a:gd name="T71" fmla="*/ 28 h 50"/>
                <a:gd name="T72" fmla="*/ 28 w 93"/>
                <a:gd name="T73" fmla="*/ 25 h 50"/>
                <a:gd name="T74" fmla="*/ 23 w 93"/>
                <a:gd name="T75" fmla="*/ 23 h 50"/>
                <a:gd name="T76" fmla="*/ 58 w 93"/>
                <a:gd name="T77" fmla="*/ 4 h 50"/>
                <a:gd name="T78" fmla="*/ 55 w 93"/>
                <a:gd name="T79" fmla="*/ 0 h 50"/>
                <a:gd name="T80" fmla="*/ 67 w 93"/>
                <a:gd name="T81" fmla="*/ 30 h 50"/>
                <a:gd name="T82" fmla="*/ 80 w 93"/>
                <a:gd name="T83" fmla="*/ 19 h 50"/>
                <a:gd name="T84" fmla="*/ 76 w 93"/>
                <a:gd name="T85" fmla="*/ 18 h 50"/>
                <a:gd name="T86" fmla="*/ 90 w 93"/>
                <a:gd name="T87" fmla="*/ 16 h 50"/>
                <a:gd name="T88" fmla="*/ 87 w 93"/>
                <a:gd name="T89" fmla="*/ 18 h 50"/>
                <a:gd name="T90" fmla="*/ 83 w 93"/>
                <a:gd name="T91" fmla="*/ 21 h 50"/>
                <a:gd name="T92" fmla="*/ 80 w 93"/>
                <a:gd name="T93" fmla="*/ 25 h 50"/>
                <a:gd name="T94" fmla="*/ 90 w 93"/>
                <a:gd name="T95" fmla="*/ 46 h 50"/>
                <a:gd name="T96" fmla="*/ 74 w 93"/>
                <a:gd name="T97" fmla="*/ 49 h 50"/>
                <a:gd name="T98" fmla="*/ 78 w 93"/>
                <a:gd name="T99" fmla="*/ 47 h 50"/>
                <a:gd name="T100" fmla="*/ 74 w 93"/>
                <a:gd name="T101" fmla="*/ 42 h 50"/>
                <a:gd name="T102" fmla="*/ 67 w 93"/>
                <a:gd name="T103" fmla="*/ 42 h 50"/>
                <a:gd name="T104" fmla="*/ 67 w 93"/>
                <a:gd name="T105" fmla="*/ 47 h 50"/>
                <a:gd name="T106" fmla="*/ 71 w 93"/>
                <a:gd name="T107" fmla="*/ 49 h 50"/>
                <a:gd name="T108" fmla="*/ 55 w 93"/>
                <a:gd name="T109" fmla="*/ 46 h 50"/>
                <a:gd name="T110" fmla="*/ 58 w 93"/>
                <a:gd name="T111" fmla="*/ 4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"/>
                <a:gd name="T169" fmla="*/ 0 h 50"/>
                <a:gd name="T170" fmla="*/ 93 w 93"/>
                <a:gd name="T171" fmla="*/ 50 h 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" h="50">
                  <a:moveTo>
                    <a:pt x="9" y="9"/>
                  </a:move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4" y="18"/>
                  </a:lnTo>
                  <a:lnTo>
                    <a:pt x="39" y="21"/>
                  </a:lnTo>
                  <a:lnTo>
                    <a:pt x="34" y="21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9" y="25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48" y="39"/>
                  </a:lnTo>
                  <a:lnTo>
                    <a:pt x="48" y="40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39" y="47"/>
                  </a:lnTo>
                  <a:lnTo>
                    <a:pt x="35" y="47"/>
                  </a:lnTo>
                  <a:lnTo>
                    <a:pt x="32" y="47"/>
                  </a:lnTo>
                  <a:lnTo>
                    <a:pt x="30" y="49"/>
                  </a:lnTo>
                  <a:lnTo>
                    <a:pt x="27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9" y="9"/>
                  </a:lnTo>
                  <a:lnTo>
                    <a:pt x="21" y="5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39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42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69" y="0"/>
                  </a:lnTo>
                  <a:lnTo>
                    <a:pt x="67" y="30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78" y="18"/>
                  </a:lnTo>
                  <a:lnTo>
                    <a:pt x="76" y="18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90" y="46"/>
                  </a:lnTo>
                  <a:lnTo>
                    <a:pt x="92" y="47"/>
                  </a:lnTo>
                  <a:lnTo>
                    <a:pt x="92" y="49"/>
                  </a:lnTo>
                  <a:lnTo>
                    <a:pt x="74" y="49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69" y="33"/>
                  </a:lnTo>
                  <a:lnTo>
                    <a:pt x="67" y="35"/>
                  </a:lnTo>
                  <a:lnTo>
                    <a:pt x="67" y="42"/>
                  </a:lnTo>
                  <a:lnTo>
                    <a:pt x="67" y="44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8" y="4"/>
                  </a:lnTo>
                  <a:lnTo>
                    <a:pt x="9" y="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6" name="Freeform 177"/>
            <p:cNvSpPr>
              <a:spLocks/>
            </p:cNvSpPr>
            <p:nvPr/>
          </p:nvSpPr>
          <p:spPr bwMode="auto">
            <a:xfrm>
              <a:off x="4692" y="2652"/>
              <a:ext cx="114" cy="52"/>
            </a:xfrm>
            <a:custGeom>
              <a:avLst/>
              <a:gdLst>
                <a:gd name="T0" fmla="*/ 15 w 114"/>
                <a:gd name="T1" fmla="*/ 4 h 52"/>
                <a:gd name="T2" fmla="*/ 9 w 114"/>
                <a:gd name="T3" fmla="*/ 4 h 52"/>
                <a:gd name="T4" fmla="*/ 4 w 114"/>
                <a:gd name="T5" fmla="*/ 7 h 52"/>
                <a:gd name="T6" fmla="*/ 2 w 114"/>
                <a:gd name="T7" fmla="*/ 12 h 52"/>
                <a:gd name="T8" fmla="*/ 0 w 114"/>
                <a:gd name="T9" fmla="*/ 16 h 52"/>
                <a:gd name="T10" fmla="*/ 47 w 114"/>
                <a:gd name="T11" fmla="*/ 16 h 52"/>
                <a:gd name="T12" fmla="*/ 44 w 114"/>
                <a:gd name="T13" fmla="*/ 11 h 52"/>
                <a:gd name="T14" fmla="*/ 38 w 114"/>
                <a:gd name="T15" fmla="*/ 5 h 52"/>
                <a:gd name="T16" fmla="*/ 29 w 114"/>
                <a:gd name="T17" fmla="*/ 4 h 52"/>
                <a:gd name="T18" fmla="*/ 29 w 114"/>
                <a:gd name="T19" fmla="*/ 47 h 52"/>
                <a:gd name="T20" fmla="*/ 35 w 114"/>
                <a:gd name="T21" fmla="*/ 49 h 52"/>
                <a:gd name="T22" fmla="*/ 9 w 114"/>
                <a:gd name="T23" fmla="*/ 51 h 52"/>
                <a:gd name="T24" fmla="*/ 13 w 114"/>
                <a:gd name="T25" fmla="*/ 49 h 52"/>
                <a:gd name="T26" fmla="*/ 16 w 114"/>
                <a:gd name="T27" fmla="*/ 46 h 52"/>
                <a:gd name="T28" fmla="*/ 55 w 114"/>
                <a:gd name="T29" fmla="*/ 21 h 52"/>
                <a:gd name="T30" fmla="*/ 49 w 114"/>
                <a:gd name="T31" fmla="*/ 18 h 52"/>
                <a:gd name="T32" fmla="*/ 66 w 114"/>
                <a:gd name="T33" fmla="*/ 21 h 52"/>
                <a:gd name="T34" fmla="*/ 69 w 114"/>
                <a:gd name="T35" fmla="*/ 18 h 52"/>
                <a:gd name="T36" fmla="*/ 75 w 114"/>
                <a:gd name="T37" fmla="*/ 16 h 52"/>
                <a:gd name="T38" fmla="*/ 82 w 114"/>
                <a:gd name="T39" fmla="*/ 18 h 52"/>
                <a:gd name="T40" fmla="*/ 87 w 114"/>
                <a:gd name="T41" fmla="*/ 21 h 52"/>
                <a:gd name="T42" fmla="*/ 91 w 114"/>
                <a:gd name="T43" fmla="*/ 18 h 52"/>
                <a:gd name="T44" fmla="*/ 97 w 114"/>
                <a:gd name="T45" fmla="*/ 16 h 52"/>
                <a:gd name="T46" fmla="*/ 102 w 114"/>
                <a:gd name="T47" fmla="*/ 16 h 52"/>
                <a:gd name="T48" fmla="*/ 108 w 114"/>
                <a:gd name="T49" fmla="*/ 19 h 52"/>
                <a:gd name="T50" fmla="*/ 108 w 114"/>
                <a:gd name="T51" fmla="*/ 25 h 52"/>
                <a:gd name="T52" fmla="*/ 109 w 114"/>
                <a:gd name="T53" fmla="*/ 47 h 52"/>
                <a:gd name="T54" fmla="*/ 113 w 114"/>
                <a:gd name="T55" fmla="*/ 49 h 52"/>
                <a:gd name="T56" fmla="*/ 93 w 114"/>
                <a:gd name="T57" fmla="*/ 49 h 52"/>
                <a:gd name="T58" fmla="*/ 97 w 114"/>
                <a:gd name="T59" fmla="*/ 46 h 52"/>
                <a:gd name="T60" fmla="*/ 97 w 114"/>
                <a:gd name="T61" fmla="*/ 21 h 52"/>
                <a:gd name="T62" fmla="*/ 91 w 114"/>
                <a:gd name="T63" fmla="*/ 21 h 52"/>
                <a:gd name="T64" fmla="*/ 87 w 114"/>
                <a:gd name="T65" fmla="*/ 25 h 52"/>
                <a:gd name="T66" fmla="*/ 87 w 114"/>
                <a:gd name="T67" fmla="*/ 47 h 52"/>
                <a:gd name="T68" fmla="*/ 89 w 114"/>
                <a:gd name="T69" fmla="*/ 51 h 52"/>
                <a:gd name="T70" fmla="*/ 73 w 114"/>
                <a:gd name="T71" fmla="*/ 49 h 52"/>
                <a:gd name="T72" fmla="*/ 75 w 114"/>
                <a:gd name="T73" fmla="*/ 46 h 52"/>
                <a:gd name="T74" fmla="*/ 75 w 114"/>
                <a:gd name="T75" fmla="*/ 23 h 52"/>
                <a:gd name="T76" fmla="*/ 71 w 114"/>
                <a:gd name="T77" fmla="*/ 21 h 52"/>
                <a:gd name="T78" fmla="*/ 66 w 114"/>
                <a:gd name="T79" fmla="*/ 25 h 52"/>
                <a:gd name="T80" fmla="*/ 66 w 114"/>
                <a:gd name="T81" fmla="*/ 49 h 52"/>
                <a:gd name="T82" fmla="*/ 69 w 114"/>
                <a:gd name="T83" fmla="*/ 51 h 52"/>
                <a:gd name="T84" fmla="*/ 51 w 114"/>
                <a:gd name="T85" fmla="*/ 49 h 52"/>
                <a:gd name="T86" fmla="*/ 53 w 114"/>
                <a:gd name="T87" fmla="*/ 46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"/>
                <a:gd name="T133" fmla="*/ 0 h 52"/>
                <a:gd name="T134" fmla="*/ 114 w 114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" h="52">
                  <a:moveTo>
                    <a:pt x="16" y="44"/>
                  </a:moveTo>
                  <a:lnTo>
                    <a:pt x="16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6" y="51"/>
                  </a:lnTo>
                  <a:lnTo>
                    <a:pt x="9" y="51"/>
                  </a:lnTo>
                  <a:lnTo>
                    <a:pt x="9" y="49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3" y="19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66" y="16"/>
                  </a:lnTo>
                  <a:lnTo>
                    <a:pt x="66" y="21"/>
                  </a:lnTo>
                  <a:lnTo>
                    <a:pt x="67" y="21"/>
                  </a:lnTo>
                  <a:lnTo>
                    <a:pt x="67" y="19"/>
                  </a:lnTo>
                  <a:lnTo>
                    <a:pt x="69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6" y="19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1" y="18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6" y="18"/>
                  </a:lnTo>
                  <a:lnTo>
                    <a:pt x="108" y="19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5"/>
                  </a:lnTo>
                  <a:lnTo>
                    <a:pt x="108" y="44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3" y="51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7" y="49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7" y="25"/>
                  </a:lnTo>
                  <a:lnTo>
                    <a:pt x="97" y="23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6" y="25"/>
                  </a:lnTo>
                  <a:lnTo>
                    <a:pt x="86" y="46"/>
                  </a:lnTo>
                  <a:lnTo>
                    <a:pt x="87" y="47"/>
                  </a:lnTo>
                  <a:lnTo>
                    <a:pt x="87" y="49"/>
                  </a:lnTo>
                  <a:lnTo>
                    <a:pt x="89" y="49"/>
                  </a:lnTo>
                  <a:lnTo>
                    <a:pt x="89" y="51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5" y="46"/>
                  </a:lnTo>
                  <a:lnTo>
                    <a:pt x="75" y="26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6" y="25"/>
                  </a:lnTo>
                  <a:lnTo>
                    <a:pt x="66" y="46"/>
                  </a:lnTo>
                  <a:lnTo>
                    <a:pt x="66" y="47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5" y="23"/>
                  </a:lnTo>
                  <a:lnTo>
                    <a:pt x="16" y="4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7" name="Freeform 178"/>
            <p:cNvSpPr>
              <a:spLocks/>
            </p:cNvSpPr>
            <p:nvPr/>
          </p:nvSpPr>
          <p:spPr bwMode="auto">
            <a:xfrm>
              <a:off x="5072" y="3095"/>
              <a:ext cx="92" cy="48"/>
            </a:xfrm>
            <a:custGeom>
              <a:avLst/>
              <a:gdLst>
                <a:gd name="T0" fmla="*/ 7 w 92"/>
                <a:gd name="T1" fmla="*/ 3 h 48"/>
                <a:gd name="T2" fmla="*/ 2 w 92"/>
                <a:gd name="T3" fmla="*/ 2 h 48"/>
                <a:gd name="T4" fmla="*/ 45 w 92"/>
                <a:gd name="T5" fmla="*/ 30 h 48"/>
                <a:gd name="T6" fmla="*/ 45 w 92"/>
                <a:gd name="T7" fmla="*/ 3 h 48"/>
                <a:gd name="T8" fmla="*/ 37 w 92"/>
                <a:gd name="T9" fmla="*/ 2 h 48"/>
                <a:gd name="T10" fmla="*/ 55 w 92"/>
                <a:gd name="T11" fmla="*/ 2 h 48"/>
                <a:gd name="T12" fmla="*/ 50 w 92"/>
                <a:gd name="T13" fmla="*/ 2 h 48"/>
                <a:gd name="T14" fmla="*/ 50 w 92"/>
                <a:gd name="T15" fmla="*/ 7 h 48"/>
                <a:gd name="T16" fmla="*/ 11 w 92"/>
                <a:gd name="T17" fmla="*/ 10 h 48"/>
                <a:gd name="T18" fmla="*/ 11 w 92"/>
                <a:gd name="T19" fmla="*/ 44 h 48"/>
                <a:gd name="T20" fmla="*/ 16 w 92"/>
                <a:gd name="T21" fmla="*/ 45 h 48"/>
                <a:gd name="T22" fmla="*/ 0 w 92"/>
                <a:gd name="T23" fmla="*/ 47 h 48"/>
                <a:gd name="T24" fmla="*/ 4 w 92"/>
                <a:gd name="T25" fmla="*/ 45 h 48"/>
                <a:gd name="T26" fmla="*/ 7 w 92"/>
                <a:gd name="T27" fmla="*/ 44 h 48"/>
                <a:gd name="T28" fmla="*/ 9 w 92"/>
                <a:gd name="T29" fmla="*/ 40 h 48"/>
                <a:gd name="T30" fmla="*/ 70 w 92"/>
                <a:gd name="T31" fmla="*/ 27 h 48"/>
                <a:gd name="T32" fmla="*/ 68 w 92"/>
                <a:gd name="T33" fmla="*/ 40 h 48"/>
                <a:gd name="T34" fmla="*/ 71 w 92"/>
                <a:gd name="T35" fmla="*/ 45 h 48"/>
                <a:gd name="T36" fmla="*/ 75 w 92"/>
                <a:gd name="T37" fmla="*/ 47 h 48"/>
                <a:gd name="T38" fmla="*/ 79 w 92"/>
                <a:gd name="T39" fmla="*/ 42 h 48"/>
                <a:gd name="T40" fmla="*/ 80 w 92"/>
                <a:gd name="T41" fmla="*/ 37 h 48"/>
                <a:gd name="T42" fmla="*/ 80 w 92"/>
                <a:gd name="T43" fmla="*/ 22 h 48"/>
                <a:gd name="T44" fmla="*/ 75 w 92"/>
                <a:gd name="T45" fmla="*/ 15 h 48"/>
                <a:gd name="T46" fmla="*/ 70 w 92"/>
                <a:gd name="T47" fmla="*/ 18 h 48"/>
                <a:gd name="T48" fmla="*/ 70 w 92"/>
                <a:gd name="T49" fmla="*/ 25 h 48"/>
                <a:gd name="T50" fmla="*/ 57 w 92"/>
                <a:gd name="T51" fmla="*/ 27 h 48"/>
                <a:gd name="T52" fmla="*/ 61 w 92"/>
                <a:gd name="T53" fmla="*/ 22 h 48"/>
                <a:gd name="T54" fmla="*/ 64 w 92"/>
                <a:gd name="T55" fmla="*/ 17 h 48"/>
                <a:gd name="T56" fmla="*/ 70 w 92"/>
                <a:gd name="T57" fmla="*/ 15 h 48"/>
                <a:gd name="T58" fmla="*/ 77 w 92"/>
                <a:gd name="T59" fmla="*/ 15 h 48"/>
                <a:gd name="T60" fmla="*/ 84 w 92"/>
                <a:gd name="T61" fmla="*/ 15 h 48"/>
                <a:gd name="T62" fmla="*/ 87 w 92"/>
                <a:gd name="T63" fmla="*/ 18 h 48"/>
                <a:gd name="T64" fmla="*/ 89 w 92"/>
                <a:gd name="T65" fmla="*/ 24 h 48"/>
                <a:gd name="T66" fmla="*/ 91 w 92"/>
                <a:gd name="T67" fmla="*/ 30 h 48"/>
                <a:gd name="T68" fmla="*/ 91 w 92"/>
                <a:gd name="T69" fmla="*/ 35 h 48"/>
                <a:gd name="T70" fmla="*/ 87 w 92"/>
                <a:gd name="T71" fmla="*/ 42 h 48"/>
                <a:gd name="T72" fmla="*/ 84 w 92"/>
                <a:gd name="T73" fmla="*/ 45 h 48"/>
                <a:gd name="T74" fmla="*/ 77 w 92"/>
                <a:gd name="T75" fmla="*/ 47 h 48"/>
                <a:gd name="T76" fmla="*/ 70 w 92"/>
                <a:gd name="T77" fmla="*/ 47 h 48"/>
                <a:gd name="T78" fmla="*/ 64 w 92"/>
                <a:gd name="T79" fmla="*/ 45 h 48"/>
                <a:gd name="T80" fmla="*/ 59 w 92"/>
                <a:gd name="T81" fmla="*/ 40 h 48"/>
                <a:gd name="T82" fmla="*/ 57 w 92"/>
                <a:gd name="T83" fmla="*/ 34 h 48"/>
                <a:gd name="T84" fmla="*/ 57 w 92"/>
                <a:gd name="T85" fmla="*/ 29 h 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8"/>
                <a:gd name="T131" fmla="*/ 92 w 92"/>
                <a:gd name="T132" fmla="*/ 48 h 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8">
                  <a:moveTo>
                    <a:pt x="11" y="5"/>
                  </a:moveTo>
                  <a:lnTo>
                    <a:pt x="9" y="5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18" y="0"/>
                  </a:lnTo>
                  <a:lnTo>
                    <a:pt x="45" y="3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48" y="47"/>
                  </a:lnTo>
                  <a:lnTo>
                    <a:pt x="45" y="47"/>
                  </a:lnTo>
                  <a:lnTo>
                    <a:pt x="11" y="10"/>
                  </a:lnTo>
                  <a:lnTo>
                    <a:pt x="11" y="39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11" y="5"/>
                  </a:lnTo>
                  <a:lnTo>
                    <a:pt x="70" y="27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5" y="47"/>
                  </a:lnTo>
                  <a:lnTo>
                    <a:pt x="77" y="45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79" y="40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80" y="22"/>
                  </a:lnTo>
                  <a:lnTo>
                    <a:pt x="80" y="18"/>
                  </a:lnTo>
                  <a:lnTo>
                    <a:pt x="79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1" y="17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4"/>
                  </a:lnTo>
                  <a:lnTo>
                    <a:pt x="70" y="25"/>
                  </a:lnTo>
                  <a:lnTo>
                    <a:pt x="70" y="27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61" y="22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4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9" y="22"/>
                  </a:lnTo>
                  <a:lnTo>
                    <a:pt x="89" y="24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1" y="30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5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7" y="42"/>
                  </a:lnTo>
                  <a:lnTo>
                    <a:pt x="87" y="44"/>
                  </a:lnTo>
                  <a:lnTo>
                    <a:pt x="86" y="44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0" y="47"/>
                  </a:lnTo>
                  <a:lnTo>
                    <a:pt x="77" y="47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8" y="47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2" y="44"/>
                  </a:lnTo>
                  <a:lnTo>
                    <a:pt x="61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7" y="35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11" y="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8" name="Freeform 179"/>
            <p:cNvSpPr>
              <a:spLocks/>
            </p:cNvSpPr>
            <p:nvPr/>
          </p:nvSpPr>
          <p:spPr bwMode="auto">
            <a:xfrm>
              <a:off x="4325" y="2652"/>
              <a:ext cx="87" cy="52"/>
            </a:xfrm>
            <a:custGeom>
              <a:avLst/>
              <a:gdLst>
                <a:gd name="T0" fmla="*/ 9 w 87"/>
                <a:gd name="T1" fmla="*/ 9 h 52"/>
                <a:gd name="T2" fmla="*/ 9 w 87"/>
                <a:gd name="T3" fmla="*/ 5 h 52"/>
                <a:gd name="T4" fmla="*/ 7 w 87"/>
                <a:gd name="T5" fmla="*/ 4 h 52"/>
                <a:gd name="T6" fmla="*/ 4 w 87"/>
                <a:gd name="T7" fmla="*/ 2 h 52"/>
                <a:gd name="T8" fmla="*/ 2 w 87"/>
                <a:gd name="T9" fmla="*/ 0 h 52"/>
                <a:gd name="T10" fmla="*/ 48 w 87"/>
                <a:gd name="T11" fmla="*/ 16 h 52"/>
                <a:gd name="T12" fmla="*/ 43 w 87"/>
                <a:gd name="T13" fmla="*/ 11 h 52"/>
                <a:gd name="T14" fmla="*/ 39 w 87"/>
                <a:gd name="T15" fmla="*/ 5 h 52"/>
                <a:gd name="T16" fmla="*/ 34 w 87"/>
                <a:gd name="T17" fmla="*/ 4 h 52"/>
                <a:gd name="T18" fmla="*/ 30 w 87"/>
                <a:gd name="T19" fmla="*/ 2 h 52"/>
                <a:gd name="T20" fmla="*/ 25 w 87"/>
                <a:gd name="T21" fmla="*/ 2 h 52"/>
                <a:gd name="T22" fmla="*/ 22 w 87"/>
                <a:gd name="T23" fmla="*/ 4 h 52"/>
                <a:gd name="T24" fmla="*/ 22 w 87"/>
                <a:gd name="T25" fmla="*/ 7 h 52"/>
                <a:gd name="T26" fmla="*/ 22 w 87"/>
                <a:gd name="T27" fmla="*/ 25 h 52"/>
                <a:gd name="T28" fmla="*/ 27 w 87"/>
                <a:gd name="T29" fmla="*/ 23 h 52"/>
                <a:gd name="T30" fmla="*/ 30 w 87"/>
                <a:gd name="T31" fmla="*/ 21 h 52"/>
                <a:gd name="T32" fmla="*/ 32 w 87"/>
                <a:gd name="T33" fmla="*/ 18 h 52"/>
                <a:gd name="T34" fmla="*/ 34 w 87"/>
                <a:gd name="T35" fmla="*/ 14 h 52"/>
                <a:gd name="T36" fmla="*/ 36 w 87"/>
                <a:gd name="T37" fmla="*/ 12 h 52"/>
                <a:gd name="T38" fmla="*/ 34 w 87"/>
                <a:gd name="T39" fmla="*/ 37 h 52"/>
                <a:gd name="T40" fmla="*/ 32 w 87"/>
                <a:gd name="T41" fmla="*/ 33 h 52"/>
                <a:gd name="T42" fmla="*/ 30 w 87"/>
                <a:gd name="T43" fmla="*/ 30 h 52"/>
                <a:gd name="T44" fmla="*/ 27 w 87"/>
                <a:gd name="T45" fmla="*/ 28 h 52"/>
                <a:gd name="T46" fmla="*/ 25 w 87"/>
                <a:gd name="T47" fmla="*/ 26 h 52"/>
                <a:gd name="T48" fmla="*/ 22 w 87"/>
                <a:gd name="T49" fmla="*/ 26 h 52"/>
                <a:gd name="T50" fmla="*/ 20 w 87"/>
                <a:gd name="T51" fmla="*/ 46 h 52"/>
                <a:gd name="T52" fmla="*/ 22 w 87"/>
                <a:gd name="T53" fmla="*/ 49 h 52"/>
                <a:gd name="T54" fmla="*/ 25 w 87"/>
                <a:gd name="T55" fmla="*/ 49 h 52"/>
                <a:gd name="T56" fmla="*/ 34 w 87"/>
                <a:gd name="T57" fmla="*/ 47 h 52"/>
                <a:gd name="T58" fmla="*/ 43 w 87"/>
                <a:gd name="T59" fmla="*/ 42 h 52"/>
                <a:gd name="T60" fmla="*/ 50 w 87"/>
                <a:gd name="T61" fmla="*/ 35 h 52"/>
                <a:gd name="T62" fmla="*/ 0 w 87"/>
                <a:gd name="T63" fmla="*/ 51 h 52"/>
                <a:gd name="T64" fmla="*/ 4 w 87"/>
                <a:gd name="T65" fmla="*/ 49 h 52"/>
                <a:gd name="T66" fmla="*/ 7 w 87"/>
                <a:gd name="T67" fmla="*/ 49 h 52"/>
                <a:gd name="T68" fmla="*/ 7 w 87"/>
                <a:gd name="T69" fmla="*/ 46 h 52"/>
                <a:gd name="T70" fmla="*/ 59 w 87"/>
                <a:gd name="T71" fmla="*/ 23 h 52"/>
                <a:gd name="T72" fmla="*/ 57 w 87"/>
                <a:gd name="T73" fmla="*/ 21 h 52"/>
                <a:gd name="T74" fmla="*/ 54 w 87"/>
                <a:gd name="T75" fmla="*/ 19 h 52"/>
                <a:gd name="T76" fmla="*/ 70 w 87"/>
                <a:gd name="T77" fmla="*/ 16 h 52"/>
                <a:gd name="T78" fmla="*/ 72 w 87"/>
                <a:gd name="T79" fmla="*/ 19 h 52"/>
                <a:gd name="T80" fmla="*/ 77 w 87"/>
                <a:gd name="T81" fmla="*/ 16 h 52"/>
                <a:gd name="T82" fmla="*/ 81 w 87"/>
                <a:gd name="T83" fmla="*/ 16 h 52"/>
                <a:gd name="T84" fmla="*/ 82 w 87"/>
                <a:gd name="T85" fmla="*/ 18 h 52"/>
                <a:gd name="T86" fmla="*/ 86 w 87"/>
                <a:gd name="T87" fmla="*/ 19 h 52"/>
                <a:gd name="T88" fmla="*/ 86 w 87"/>
                <a:gd name="T89" fmla="*/ 23 h 52"/>
                <a:gd name="T90" fmla="*/ 82 w 87"/>
                <a:gd name="T91" fmla="*/ 26 h 52"/>
                <a:gd name="T92" fmla="*/ 79 w 87"/>
                <a:gd name="T93" fmla="*/ 26 h 52"/>
                <a:gd name="T94" fmla="*/ 77 w 87"/>
                <a:gd name="T95" fmla="*/ 25 h 52"/>
                <a:gd name="T96" fmla="*/ 75 w 87"/>
                <a:gd name="T97" fmla="*/ 23 h 52"/>
                <a:gd name="T98" fmla="*/ 72 w 87"/>
                <a:gd name="T99" fmla="*/ 23 h 52"/>
                <a:gd name="T100" fmla="*/ 68 w 87"/>
                <a:gd name="T101" fmla="*/ 26 h 52"/>
                <a:gd name="T102" fmla="*/ 68 w 87"/>
                <a:gd name="T103" fmla="*/ 30 h 52"/>
                <a:gd name="T104" fmla="*/ 68 w 87"/>
                <a:gd name="T105" fmla="*/ 46 h 52"/>
                <a:gd name="T106" fmla="*/ 70 w 87"/>
                <a:gd name="T107" fmla="*/ 47 h 52"/>
                <a:gd name="T108" fmla="*/ 72 w 87"/>
                <a:gd name="T109" fmla="*/ 49 h 52"/>
                <a:gd name="T110" fmla="*/ 73 w 87"/>
                <a:gd name="T111" fmla="*/ 51 h 52"/>
                <a:gd name="T112" fmla="*/ 54 w 87"/>
                <a:gd name="T113" fmla="*/ 49 h 52"/>
                <a:gd name="T114" fmla="*/ 57 w 87"/>
                <a:gd name="T115" fmla="*/ 49 h 52"/>
                <a:gd name="T116" fmla="*/ 57 w 87"/>
                <a:gd name="T117" fmla="*/ 46 h 52"/>
                <a:gd name="T118" fmla="*/ 7 w 87"/>
                <a:gd name="T119" fmla="*/ 44 h 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"/>
                <a:gd name="T181" fmla="*/ 0 h 52"/>
                <a:gd name="T182" fmla="*/ 87 w 87"/>
                <a:gd name="T183" fmla="*/ 52 h 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" h="52">
                  <a:moveTo>
                    <a:pt x="7" y="44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0" y="30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46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48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4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2" y="19"/>
                  </a:lnTo>
                  <a:lnTo>
                    <a:pt x="75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6" y="19"/>
                  </a:lnTo>
                  <a:lnTo>
                    <a:pt x="86" y="21"/>
                  </a:lnTo>
                  <a:lnTo>
                    <a:pt x="86" y="23"/>
                  </a:lnTo>
                  <a:lnTo>
                    <a:pt x="84" y="25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79" y="26"/>
                  </a:lnTo>
                  <a:lnTo>
                    <a:pt x="77" y="26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2" y="23"/>
                  </a:lnTo>
                  <a:lnTo>
                    <a:pt x="70" y="25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70" y="47"/>
                  </a:lnTo>
                  <a:lnTo>
                    <a:pt x="70" y="49"/>
                  </a:lnTo>
                  <a:lnTo>
                    <a:pt x="72" y="49"/>
                  </a:lnTo>
                  <a:lnTo>
                    <a:pt x="73" y="49"/>
                  </a:lnTo>
                  <a:lnTo>
                    <a:pt x="73" y="51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9" y="23"/>
                  </a:lnTo>
                  <a:lnTo>
                    <a:pt x="7" y="4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9" name="Freeform 180"/>
            <p:cNvSpPr>
              <a:spLocks/>
            </p:cNvSpPr>
            <p:nvPr/>
          </p:nvSpPr>
          <p:spPr bwMode="auto">
            <a:xfrm>
              <a:off x="3967" y="2652"/>
              <a:ext cx="94" cy="52"/>
            </a:xfrm>
            <a:custGeom>
              <a:avLst/>
              <a:gdLst>
                <a:gd name="T0" fmla="*/ 7 w 94"/>
                <a:gd name="T1" fmla="*/ 5 h 52"/>
                <a:gd name="T2" fmla="*/ 4 w 94"/>
                <a:gd name="T3" fmla="*/ 4 h 52"/>
                <a:gd name="T4" fmla="*/ 0 w 94"/>
                <a:gd name="T5" fmla="*/ 2 h 52"/>
                <a:gd name="T6" fmla="*/ 27 w 94"/>
                <a:gd name="T7" fmla="*/ 2 h 52"/>
                <a:gd name="T8" fmla="*/ 21 w 94"/>
                <a:gd name="T9" fmla="*/ 4 h 52"/>
                <a:gd name="T10" fmla="*/ 20 w 94"/>
                <a:gd name="T11" fmla="*/ 7 h 52"/>
                <a:gd name="T12" fmla="*/ 38 w 94"/>
                <a:gd name="T13" fmla="*/ 9 h 52"/>
                <a:gd name="T14" fmla="*/ 38 w 94"/>
                <a:gd name="T15" fmla="*/ 4 h 52"/>
                <a:gd name="T16" fmla="*/ 32 w 94"/>
                <a:gd name="T17" fmla="*/ 2 h 52"/>
                <a:gd name="T18" fmla="*/ 57 w 94"/>
                <a:gd name="T19" fmla="*/ 2 h 52"/>
                <a:gd name="T20" fmla="*/ 54 w 94"/>
                <a:gd name="T21" fmla="*/ 4 h 52"/>
                <a:gd name="T22" fmla="*/ 50 w 94"/>
                <a:gd name="T23" fmla="*/ 7 h 52"/>
                <a:gd name="T24" fmla="*/ 50 w 94"/>
                <a:gd name="T25" fmla="*/ 47 h 52"/>
                <a:gd name="T26" fmla="*/ 55 w 94"/>
                <a:gd name="T27" fmla="*/ 49 h 52"/>
                <a:gd name="T28" fmla="*/ 30 w 94"/>
                <a:gd name="T29" fmla="*/ 51 h 52"/>
                <a:gd name="T30" fmla="*/ 34 w 94"/>
                <a:gd name="T31" fmla="*/ 49 h 52"/>
                <a:gd name="T32" fmla="*/ 38 w 94"/>
                <a:gd name="T33" fmla="*/ 46 h 52"/>
                <a:gd name="T34" fmla="*/ 20 w 94"/>
                <a:gd name="T35" fmla="*/ 26 h 52"/>
                <a:gd name="T36" fmla="*/ 20 w 94"/>
                <a:gd name="T37" fmla="*/ 47 h 52"/>
                <a:gd name="T38" fmla="*/ 23 w 94"/>
                <a:gd name="T39" fmla="*/ 49 h 52"/>
                <a:gd name="T40" fmla="*/ 0 w 94"/>
                <a:gd name="T41" fmla="*/ 51 h 52"/>
                <a:gd name="T42" fmla="*/ 4 w 94"/>
                <a:gd name="T43" fmla="*/ 49 h 52"/>
                <a:gd name="T44" fmla="*/ 7 w 94"/>
                <a:gd name="T45" fmla="*/ 46 h 52"/>
                <a:gd name="T46" fmla="*/ 7 w 94"/>
                <a:gd name="T47" fmla="*/ 11 h 52"/>
                <a:gd name="T48" fmla="*/ 72 w 94"/>
                <a:gd name="T49" fmla="*/ 42 h 52"/>
                <a:gd name="T50" fmla="*/ 73 w 94"/>
                <a:gd name="T51" fmla="*/ 47 h 52"/>
                <a:gd name="T52" fmla="*/ 77 w 94"/>
                <a:gd name="T53" fmla="*/ 51 h 52"/>
                <a:gd name="T54" fmla="*/ 80 w 94"/>
                <a:gd name="T55" fmla="*/ 49 h 52"/>
                <a:gd name="T56" fmla="*/ 82 w 94"/>
                <a:gd name="T57" fmla="*/ 44 h 52"/>
                <a:gd name="T58" fmla="*/ 84 w 94"/>
                <a:gd name="T59" fmla="*/ 40 h 52"/>
                <a:gd name="T60" fmla="*/ 84 w 94"/>
                <a:gd name="T61" fmla="*/ 25 h 52"/>
                <a:gd name="T62" fmla="*/ 77 w 94"/>
                <a:gd name="T63" fmla="*/ 18 h 52"/>
                <a:gd name="T64" fmla="*/ 73 w 94"/>
                <a:gd name="T65" fmla="*/ 23 h 52"/>
                <a:gd name="T66" fmla="*/ 59 w 94"/>
                <a:gd name="T67" fmla="*/ 33 h 52"/>
                <a:gd name="T68" fmla="*/ 61 w 94"/>
                <a:gd name="T69" fmla="*/ 26 h 52"/>
                <a:gd name="T70" fmla="*/ 66 w 94"/>
                <a:gd name="T71" fmla="*/ 21 h 52"/>
                <a:gd name="T72" fmla="*/ 72 w 94"/>
                <a:gd name="T73" fmla="*/ 18 h 52"/>
                <a:gd name="T74" fmla="*/ 79 w 94"/>
                <a:gd name="T75" fmla="*/ 16 h 52"/>
                <a:gd name="T76" fmla="*/ 84 w 94"/>
                <a:gd name="T77" fmla="*/ 16 h 52"/>
                <a:gd name="T78" fmla="*/ 89 w 94"/>
                <a:gd name="T79" fmla="*/ 19 h 52"/>
                <a:gd name="T80" fmla="*/ 93 w 94"/>
                <a:gd name="T81" fmla="*/ 25 h 52"/>
                <a:gd name="T82" fmla="*/ 93 w 94"/>
                <a:gd name="T83" fmla="*/ 32 h 52"/>
                <a:gd name="T84" fmla="*/ 93 w 94"/>
                <a:gd name="T85" fmla="*/ 39 h 52"/>
                <a:gd name="T86" fmla="*/ 91 w 94"/>
                <a:gd name="T87" fmla="*/ 46 h 52"/>
                <a:gd name="T88" fmla="*/ 88 w 94"/>
                <a:gd name="T89" fmla="*/ 49 h 52"/>
                <a:gd name="T90" fmla="*/ 79 w 94"/>
                <a:gd name="T91" fmla="*/ 51 h 52"/>
                <a:gd name="T92" fmla="*/ 73 w 94"/>
                <a:gd name="T93" fmla="*/ 51 h 52"/>
                <a:gd name="T94" fmla="*/ 66 w 94"/>
                <a:gd name="T95" fmla="*/ 49 h 52"/>
                <a:gd name="T96" fmla="*/ 63 w 94"/>
                <a:gd name="T97" fmla="*/ 44 h 52"/>
                <a:gd name="T98" fmla="*/ 59 w 94"/>
                <a:gd name="T99" fmla="*/ 37 h 52"/>
                <a:gd name="T100" fmla="*/ 7 w 94"/>
                <a:gd name="T101" fmla="*/ 11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52"/>
                <a:gd name="T155" fmla="*/ 94 w 94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52">
                  <a:moveTo>
                    <a:pt x="7" y="11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23"/>
                  </a:lnTo>
                  <a:lnTo>
                    <a:pt x="38" y="23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0" y="47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5" y="49"/>
                  </a:lnTo>
                  <a:lnTo>
                    <a:pt x="57" y="49"/>
                  </a:lnTo>
                  <a:lnTo>
                    <a:pt x="57" y="51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8" y="47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26"/>
                  </a:lnTo>
                  <a:lnTo>
                    <a:pt x="20" y="2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5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4" y="49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11"/>
                  </a:lnTo>
                  <a:lnTo>
                    <a:pt x="72" y="28"/>
                  </a:lnTo>
                  <a:lnTo>
                    <a:pt x="72" y="40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3" y="47"/>
                  </a:lnTo>
                  <a:lnTo>
                    <a:pt x="75" y="49"/>
                  </a:lnTo>
                  <a:lnTo>
                    <a:pt x="75" y="51"/>
                  </a:lnTo>
                  <a:lnTo>
                    <a:pt x="77" y="51"/>
                  </a:lnTo>
                  <a:lnTo>
                    <a:pt x="79" y="51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47"/>
                  </a:lnTo>
                  <a:lnTo>
                    <a:pt x="82" y="46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4" y="33"/>
                  </a:lnTo>
                  <a:lnTo>
                    <a:pt x="84" y="28"/>
                  </a:lnTo>
                  <a:lnTo>
                    <a:pt x="84" y="25"/>
                  </a:lnTo>
                  <a:lnTo>
                    <a:pt x="82" y="21"/>
                  </a:lnTo>
                  <a:lnTo>
                    <a:pt x="80" y="19"/>
                  </a:lnTo>
                  <a:lnTo>
                    <a:pt x="77" y="18"/>
                  </a:lnTo>
                  <a:lnTo>
                    <a:pt x="75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59" y="33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3" y="25"/>
                  </a:lnTo>
                  <a:lnTo>
                    <a:pt x="64" y="23"/>
                  </a:lnTo>
                  <a:lnTo>
                    <a:pt x="66" y="21"/>
                  </a:lnTo>
                  <a:lnTo>
                    <a:pt x="68" y="19"/>
                  </a:lnTo>
                  <a:lnTo>
                    <a:pt x="70" y="18"/>
                  </a:lnTo>
                  <a:lnTo>
                    <a:pt x="72" y="18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9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6" y="18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6"/>
                  </a:lnTo>
                  <a:lnTo>
                    <a:pt x="93" y="28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3" y="40"/>
                  </a:lnTo>
                  <a:lnTo>
                    <a:pt x="93" y="44"/>
                  </a:lnTo>
                  <a:lnTo>
                    <a:pt x="91" y="46"/>
                  </a:lnTo>
                  <a:lnTo>
                    <a:pt x="89" y="46"/>
                  </a:lnTo>
                  <a:lnTo>
                    <a:pt x="89" y="47"/>
                  </a:lnTo>
                  <a:lnTo>
                    <a:pt x="88" y="49"/>
                  </a:lnTo>
                  <a:lnTo>
                    <a:pt x="86" y="51"/>
                  </a:lnTo>
                  <a:lnTo>
                    <a:pt x="82" y="51"/>
                  </a:lnTo>
                  <a:lnTo>
                    <a:pt x="79" y="51"/>
                  </a:lnTo>
                  <a:lnTo>
                    <a:pt x="77" y="51"/>
                  </a:lnTo>
                  <a:lnTo>
                    <a:pt x="75" y="51"/>
                  </a:lnTo>
                  <a:lnTo>
                    <a:pt x="73" y="51"/>
                  </a:lnTo>
                  <a:lnTo>
                    <a:pt x="70" y="51"/>
                  </a:lnTo>
                  <a:lnTo>
                    <a:pt x="68" y="51"/>
                  </a:lnTo>
                  <a:lnTo>
                    <a:pt x="66" y="49"/>
                  </a:lnTo>
                  <a:lnTo>
                    <a:pt x="66" y="47"/>
                  </a:lnTo>
                  <a:lnTo>
                    <a:pt x="64" y="46"/>
                  </a:lnTo>
                  <a:lnTo>
                    <a:pt x="63" y="44"/>
                  </a:lnTo>
                  <a:lnTo>
                    <a:pt x="61" y="42"/>
                  </a:lnTo>
                  <a:lnTo>
                    <a:pt x="61" y="40"/>
                  </a:lnTo>
                  <a:lnTo>
                    <a:pt x="59" y="37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7" y="1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0" name="Freeform 181"/>
            <p:cNvSpPr>
              <a:spLocks/>
            </p:cNvSpPr>
            <p:nvPr/>
          </p:nvSpPr>
          <p:spPr bwMode="auto">
            <a:xfrm>
              <a:off x="3605" y="2652"/>
              <a:ext cx="92" cy="69"/>
            </a:xfrm>
            <a:custGeom>
              <a:avLst/>
              <a:gdLst>
                <a:gd name="T0" fmla="*/ 7 w 92"/>
                <a:gd name="T1" fmla="*/ 9 h 69"/>
                <a:gd name="T2" fmla="*/ 5 w 92"/>
                <a:gd name="T3" fmla="*/ 4 h 69"/>
                <a:gd name="T4" fmla="*/ 2 w 92"/>
                <a:gd name="T5" fmla="*/ 2 h 69"/>
                <a:gd name="T6" fmla="*/ 25 w 92"/>
                <a:gd name="T7" fmla="*/ 0 h 69"/>
                <a:gd name="T8" fmla="*/ 36 w 92"/>
                <a:gd name="T9" fmla="*/ 2 h 69"/>
                <a:gd name="T10" fmla="*/ 43 w 92"/>
                <a:gd name="T11" fmla="*/ 6 h 69"/>
                <a:gd name="T12" fmla="*/ 48 w 92"/>
                <a:gd name="T13" fmla="*/ 11 h 69"/>
                <a:gd name="T14" fmla="*/ 52 w 92"/>
                <a:gd name="T15" fmla="*/ 17 h 69"/>
                <a:gd name="T16" fmla="*/ 54 w 92"/>
                <a:gd name="T17" fmla="*/ 22 h 69"/>
                <a:gd name="T18" fmla="*/ 50 w 92"/>
                <a:gd name="T19" fmla="*/ 37 h 69"/>
                <a:gd name="T20" fmla="*/ 39 w 92"/>
                <a:gd name="T21" fmla="*/ 48 h 69"/>
                <a:gd name="T22" fmla="*/ 21 w 92"/>
                <a:gd name="T23" fmla="*/ 53 h 69"/>
                <a:gd name="T24" fmla="*/ 2 w 92"/>
                <a:gd name="T25" fmla="*/ 51 h 69"/>
                <a:gd name="T26" fmla="*/ 5 w 92"/>
                <a:gd name="T27" fmla="*/ 50 h 69"/>
                <a:gd name="T28" fmla="*/ 5 w 92"/>
                <a:gd name="T29" fmla="*/ 44 h 69"/>
                <a:gd name="T30" fmla="*/ 18 w 92"/>
                <a:gd name="T31" fmla="*/ 48 h 69"/>
                <a:gd name="T32" fmla="*/ 23 w 92"/>
                <a:gd name="T33" fmla="*/ 51 h 69"/>
                <a:gd name="T34" fmla="*/ 29 w 92"/>
                <a:gd name="T35" fmla="*/ 50 h 69"/>
                <a:gd name="T36" fmla="*/ 36 w 92"/>
                <a:gd name="T37" fmla="*/ 44 h 69"/>
                <a:gd name="T38" fmla="*/ 37 w 92"/>
                <a:gd name="T39" fmla="*/ 39 h 69"/>
                <a:gd name="T40" fmla="*/ 37 w 92"/>
                <a:gd name="T41" fmla="*/ 33 h 69"/>
                <a:gd name="T42" fmla="*/ 37 w 92"/>
                <a:gd name="T43" fmla="*/ 26 h 69"/>
                <a:gd name="T44" fmla="*/ 37 w 92"/>
                <a:gd name="T45" fmla="*/ 17 h 69"/>
                <a:gd name="T46" fmla="*/ 36 w 92"/>
                <a:gd name="T47" fmla="*/ 11 h 69"/>
                <a:gd name="T48" fmla="*/ 32 w 92"/>
                <a:gd name="T49" fmla="*/ 6 h 69"/>
                <a:gd name="T50" fmla="*/ 27 w 92"/>
                <a:gd name="T51" fmla="*/ 4 h 69"/>
                <a:gd name="T52" fmla="*/ 21 w 92"/>
                <a:gd name="T53" fmla="*/ 2 h 69"/>
                <a:gd name="T54" fmla="*/ 59 w 92"/>
                <a:gd name="T55" fmla="*/ 24 h 69"/>
                <a:gd name="T56" fmla="*/ 57 w 92"/>
                <a:gd name="T57" fmla="*/ 20 h 69"/>
                <a:gd name="T58" fmla="*/ 55 w 92"/>
                <a:gd name="T59" fmla="*/ 17 h 69"/>
                <a:gd name="T60" fmla="*/ 73 w 92"/>
                <a:gd name="T61" fmla="*/ 18 h 69"/>
                <a:gd name="T62" fmla="*/ 71 w 92"/>
                <a:gd name="T63" fmla="*/ 24 h 69"/>
                <a:gd name="T64" fmla="*/ 82 w 92"/>
                <a:gd name="T65" fmla="*/ 26 h 69"/>
                <a:gd name="T66" fmla="*/ 84 w 92"/>
                <a:gd name="T67" fmla="*/ 20 h 69"/>
                <a:gd name="T68" fmla="*/ 80 w 92"/>
                <a:gd name="T69" fmla="*/ 17 h 69"/>
                <a:gd name="T70" fmla="*/ 89 w 92"/>
                <a:gd name="T71" fmla="*/ 18 h 69"/>
                <a:gd name="T72" fmla="*/ 87 w 92"/>
                <a:gd name="T73" fmla="*/ 24 h 69"/>
                <a:gd name="T74" fmla="*/ 84 w 92"/>
                <a:gd name="T75" fmla="*/ 28 h 69"/>
                <a:gd name="T76" fmla="*/ 80 w 92"/>
                <a:gd name="T77" fmla="*/ 35 h 69"/>
                <a:gd name="T78" fmla="*/ 79 w 92"/>
                <a:gd name="T79" fmla="*/ 46 h 69"/>
                <a:gd name="T80" fmla="*/ 75 w 92"/>
                <a:gd name="T81" fmla="*/ 53 h 69"/>
                <a:gd name="T82" fmla="*/ 73 w 92"/>
                <a:gd name="T83" fmla="*/ 59 h 69"/>
                <a:gd name="T84" fmla="*/ 70 w 92"/>
                <a:gd name="T85" fmla="*/ 64 h 69"/>
                <a:gd name="T86" fmla="*/ 66 w 92"/>
                <a:gd name="T87" fmla="*/ 66 h 69"/>
                <a:gd name="T88" fmla="*/ 61 w 92"/>
                <a:gd name="T89" fmla="*/ 68 h 69"/>
                <a:gd name="T90" fmla="*/ 55 w 92"/>
                <a:gd name="T91" fmla="*/ 64 h 69"/>
                <a:gd name="T92" fmla="*/ 55 w 92"/>
                <a:gd name="T93" fmla="*/ 59 h 69"/>
                <a:gd name="T94" fmla="*/ 61 w 92"/>
                <a:gd name="T95" fmla="*/ 57 h 69"/>
                <a:gd name="T96" fmla="*/ 64 w 92"/>
                <a:gd name="T97" fmla="*/ 61 h 69"/>
                <a:gd name="T98" fmla="*/ 68 w 92"/>
                <a:gd name="T99" fmla="*/ 62 h 69"/>
                <a:gd name="T100" fmla="*/ 71 w 92"/>
                <a:gd name="T101" fmla="*/ 57 h 69"/>
                <a:gd name="T102" fmla="*/ 71 w 92"/>
                <a:gd name="T103" fmla="*/ 50 h 69"/>
                <a:gd name="T104" fmla="*/ 68 w 92"/>
                <a:gd name="T105" fmla="*/ 44 h 69"/>
                <a:gd name="T106" fmla="*/ 66 w 92"/>
                <a:gd name="T107" fmla="*/ 37 h 69"/>
                <a:gd name="T108" fmla="*/ 62 w 92"/>
                <a:gd name="T109" fmla="*/ 29 h 69"/>
                <a:gd name="T110" fmla="*/ 7 w 92"/>
                <a:gd name="T111" fmla="*/ 13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"/>
                <a:gd name="T169" fmla="*/ 0 h 69"/>
                <a:gd name="T170" fmla="*/ 92 w 9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" h="69">
                  <a:moveTo>
                    <a:pt x="7" y="13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5" y="7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0" y="37"/>
                  </a:lnTo>
                  <a:lnTo>
                    <a:pt x="48" y="42"/>
                  </a:lnTo>
                  <a:lnTo>
                    <a:pt x="45" y="46"/>
                  </a:lnTo>
                  <a:lnTo>
                    <a:pt x="39" y="48"/>
                  </a:lnTo>
                  <a:lnTo>
                    <a:pt x="36" y="51"/>
                  </a:lnTo>
                  <a:lnTo>
                    <a:pt x="29" y="51"/>
                  </a:lnTo>
                  <a:lnTo>
                    <a:pt x="21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7" y="13"/>
                  </a:lnTo>
                  <a:lnTo>
                    <a:pt x="20" y="4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2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5" y="18"/>
                  </a:lnTo>
                  <a:lnTo>
                    <a:pt x="55" y="17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6"/>
                  </a:lnTo>
                  <a:lnTo>
                    <a:pt x="77" y="40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2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8"/>
                  </a:lnTo>
                  <a:lnTo>
                    <a:pt x="80" y="17"/>
                  </a:lnTo>
                  <a:lnTo>
                    <a:pt x="91" y="17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9" y="20"/>
                  </a:lnTo>
                  <a:lnTo>
                    <a:pt x="89" y="22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4" y="28"/>
                  </a:lnTo>
                  <a:lnTo>
                    <a:pt x="84" y="29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80" y="39"/>
                  </a:lnTo>
                  <a:lnTo>
                    <a:pt x="79" y="42"/>
                  </a:lnTo>
                  <a:lnTo>
                    <a:pt x="79" y="46"/>
                  </a:lnTo>
                  <a:lnTo>
                    <a:pt x="77" y="48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5" y="55"/>
                  </a:lnTo>
                  <a:lnTo>
                    <a:pt x="73" y="57"/>
                  </a:lnTo>
                  <a:lnTo>
                    <a:pt x="73" y="59"/>
                  </a:lnTo>
                  <a:lnTo>
                    <a:pt x="71" y="61"/>
                  </a:lnTo>
                  <a:lnTo>
                    <a:pt x="71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68" y="66"/>
                  </a:lnTo>
                  <a:lnTo>
                    <a:pt x="66" y="66"/>
                  </a:lnTo>
                  <a:lnTo>
                    <a:pt x="64" y="68"/>
                  </a:lnTo>
                  <a:lnTo>
                    <a:pt x="62" y="68"/>
                  </a:lnTo>
                  <a:lnTo>
                    <a:pt x="61" y="68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5" y="64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59" y="57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1" y="57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4" y="35"/>
                  </a:lnTo>
                  <a:lnTo>
                    <a:pt x="62" y="33"/>
                  </a:lnTo>
                  <a:lnTo>
                    <a:pt x="62" y="29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7" y="1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1" name="Freeform 182"/>
            <p:cNvSpPr>
              <a:spLocks/>
            </p:cNvSpPr>
            <p:nvPr/>
          </p:nvSpPr>
          <p:spPr bwMode="auto">
            <a:xfrm>
              <a:off x="3630" y="3090"/>
              <a:ext cx="82" cy="53"/>
            </a:xfrm>
            <a:custGeom>
              <a:avLst/>
              <a:gdLst>
                <a:gd name="T0" fmla="*/ 2 w 82"/>
                <a:gd name="T1" fmla="*/ 16 h 53"/>
                <a:gd name="T2" fmla="*/ 7 w 82"/>
                <a:gd name="T3" fmla="*/ 9 h 53"/>
                <a:gd name="T4" fmla="*/ 14 w 82"/>
                <a:gd name="T5" fmla="*/ 3 h 53"/>
                <a:gd name="T6" fmla="*/ 23 w 82"/>
                <a:gd name="T7" fmla="*/ 0 h 53"/>
                <a:gd name="T8" fmla="*/ 32 w 82"/>
                <a:gd name="T9" fmla="*/ 2 h 53"/>
                <a:gd name="T10" fmla="*/ 35 w 82"/>
                <a:gd name="T11" fmla="*/ 3 h 53"/>
                <a:gd name="T12" fmla="*/ 41 w 82"/>
                <a:gd name="T13" fmla="*/ 3 h 53"/>
                <a:gd name="T14" fmla="*/ 46 w 82"/>
                <a:gd name="T15" fmla="*/ 3 h 53"/>
                <a:gd name="T16" fmla="*/ 48 w 82"/>
                <a:gd name="T17" fmla="*/ 0 h 53"/>
                <a:gd name="T18" fmla="*/ 44 w 82"/>
                <a:gd name="T19" fmla="*/ 16 h 53"/>
                <a:gd name="T20" fmla="*/ 41 w 82"/>
                <a:gd name="T21" fmla="*/ 10 h 53"/>
                <a:gd name="T22" fmla="*/ 37 w 82"/>
                <a:gd name="T23" fmla="*/ 5 h 53"/>
                <a:gd name="T24" fmla="*/ 32 w 82"/>
                <a:gd name="T25" fmla="*/ 3 h 53"/>
                <a:gd name="T26" fmla="*/ 26 w 82"/>
                <a:gd name="T27" fmla="*/ 3 h 53"/>
                <a:gd name="T28" fmla="*/ 19 w 82"/>
                <a:gd name="T29" fmla="*/ 7 h 53"/>
                <a:gd name="T30" fmla="*/ 14 w 82"/>
                <a:gd name="T31" fmla="*/ 17 h 53"/>
                <a:gd name="T32" fmla="*/ 14 w 82"/>
                <a:gd name="T33" fmla="*/ 28 h 53"/>
                <a:gd name="T34" fmla="*/ 14 w 82"/>
                <a:gd name="T35" fmla="*/ 36 h 53"/>
                <a:gd name="T36" fmla="*/ 16 w 82"/>
                <a:gd name="T37" fmla="*/ 42 h 53"/>
                <a:gd name="T38" fmla="*/ 21 w 82"/>
                <a:gd name="T39" fmla="*/ 47 h 53"/>
                <a:gd name="T40" fmla="*/ 30 w 82"/>
                <a:gd name="T41" fmla="*/ 49 h 53"/>
                <a:gd name="T42" fmla="*/ 35 w 82"/>
                <a:gd name="T43" fmla="*/ 47 h 53"/>
                <a:gd name="T44" fmla="*/ 41 w 82"/>
                <a:gd name="T45" fmla="*/ 43 h 53"/>
                <a:gd name="T46" fmla="*/ 46 w 82"/>
                <a:gd name="T47" fmla="*/ 42 h 53"/>
                <a:gd name="T48" fmla="*/ 46 w 82"/>
                <a:gd name="T49" fmla="*/ 45 h 53"/>
                <a:gd name="T50" fmla="*/ 39 w 82"/>
                <a:gd name="T51" fmla="*/ 49 h 53"/>
                <a:gd name="T52" fmla="*/ 30 w 82"/>
                <a:gd name="T53" fmla="*/ 52 h 53"/>
                <a:gd name="T54" fmla="*/ 21 w 82"/>
                <a:gd name="T55" fmla="*/ 52 h 53"/>
                <a:gd name="T56" fmla="*/ 16 w 82"/>
                <a:gd name="T57" fmla="*/ 50 h 53"/>
                <a:gd name="T58" fmla="*/ 11 w 82"/>
                <a:gd name="T59" fmla="*/ 49 h 53"/>
                <a:gd name="T60" fmla="*/ 5 w 82"/>
                <a:gd name="T61" fmla="*/ 43 h 53"/>
                <a:gd name="T62" fmla="*/ 2 w 82"/>
                <a:gd name="T63" fmla="*/ 40 h 53"/>
                <a:gd name="T64" fmla="*/ 0 w 82"/>
                <a:gd name="T65" fmla="*/ 33 h 53"/>
                <a:gd name="T66" fmla="*/ 0 w 82"/>
                <a:gd name="T67" fmla="*/ 28 h 53"/>
                <a:gd name="T68" fmla="*/ 0 w 82"/>
                <a:gd name="T69" fmla="*/ 23 h 53"/>
                <a:gd name="T70" fmla="*/ 56 w 82"/>
                <a:gd name="T71" fmla="*/ 21 h 53"/>
                <a:gd name="T72" fmla="*/ 56 w 82"/>
                <a:gd name="T73" fmla="*/ 17 h 53"/>
                <a:gd name="T74" fmla="*/ 56 w 82"/>
                <a:gd name="T75" fmla="*/ 10 h 53"/>
                <a:gd name="T76" fmla="*/ 60 w 82"/>
                <a:gd name="T77" fmla="*/ 5 h 53"/>
                <a:gd name="T78" fmla="*/ 65 w 82"/>
                <a:gd name="T79" fmla="*/ 2 h 53"/>
                <a:gd name="T80" fmla="*/ 69 w 82"/>
                <a:gd name="T81" fmla="*/ 0 h 53"/>
                <a:gd name="T82" fmla="*/ 72 w 82"/>
                <a:gd name="T83" fmla="*/ 2 h 53"/>
                <a:gd name="T84" fmla="*/ 79 w 82"/>
                <a:gd name="T85" fmla="*/ 2 h 53"/>
                <a:gd name="T86" fmla="*/ 81 w 82"/>
                <a:gd name="T87" fmla="*/ 7 h 53"/>
                <a:gd name="T88" fmla="*/ 79 w 82"/>
                <a:gd name="T89" fmla="*/ 12 h 53"/>
                <a:gd name="T90" fmla="*/ 72 w 82"/>
                <a:gd name="T91" fmla="*/ 10 h 53"/>
                <a:gd name="T92" fmla="*/ 72 w 82"/>
                <a:gd name="T93" fmla="*/ 5 h 53"/>
                <a:gd name="T94" fmla="*/ 72 w 82"/>
                <a:gd name="T95" fmla="*/ 3 h 53"/>
                <a:gd name="T96" fmla="*/ 69 w 82"/>
                <a:gd name="T97" fmla="*/ 5 h 53"/>
                <a:gd name="T98" fmla="*/ 67 w 82"/>
                <a:gd name="T99" fmla="*/ 17 h 53"/>
                <a:gd name="T100" fmla="*/ 67 w 82"/>
                <a:gd name="T101" fmla="*/ 21 h 53"/>
                <a:gd name="T102" fmla="*/ 67 w 82"/>
                <a:gd name="T103" fmla="*/ 47 h 53"/>
                <a:gd name="T104" fmla="*/ 70 w 82"/>
                <a:gd name="T105" fmla="*/ 49 h 53"/>
                <a:gd name="T106" fmla="*/ 51 w 82"/>
                <a:gd name="T107" fmla="*/ 50 h 53"/>
                <a:gd name="T108" fmla="*/ 55 w 82"/>
                <a:gd name="T109" fmla="*/ 49 h 53"/>
                <a:gd name="T110" fmla="*/ 0 w 82"/>
                <a:gd name="T111" fmla="*/ 21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"/>
                <a:gd name="T169" fmla="*/ 0 h 53"/>
                <a:gd name="T170" fmla="*/ 82 w 82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" h="53">
                  <a:moveTo>
                    <a:pt x="0" y="21"/>
                  </a:move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7" y="9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19"/>
                  </a:lnTo>
                  <a:lnTo>
                    <a:pt x="46" y="19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8" y="45"/>
                  </a:lnTo>
                  <a:lnTo>
                    <a:pt x="21" y="47"/>
                  </a:lnTo>
                  <a:lnTo>
                    <a:pt x="23" y="49"/>
                  </a:lnTo>
                  <a:lnTo>
                    <a:pt x="28" y="49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3" y="49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39" y="45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46" y="45"/>
                  </a:lnTo>
                  <a:lnTo>
                    <a:pt x="44" y="47"/>
                  </a:lnTo>
                  <a:lnTo>
                    <a:pt x="41" y="49"/>
                  </a:lnTo>
                  <a:lnTo>
                    <a:pt x="39" y="49"/>
                  </a:lnTo>
                  <a:lnTo>
                    <a:pt x="35" y="50"/>
                  </a:lnTo>
                  <a:lnTo>
                    <a:pt x="32" y="50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55" y="45"/>
                  </a:lnTo>
                  <a:lnTo>
                    <a:pt x="56" y="21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6" y="17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60" y="5"/>
                  </a:lnTo>
                  <a:lnTo>
                    <a:pt x="62" y="3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79" y="3"/>
                  </a:lnTo>
                  <a:lnTo>
                    <a:pt x="81" y="5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79" y="12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2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4" y="5"/>
                  </a:lnTo>
                  <a:lnTo>
                    <a:pt x="74" y="3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7" y="17"/>
                  </a:lnTo>
                  <a:lnTo>
                    <a:pt x="74" y="17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7" y="43"/>
                  </a:lnTo>
                  <a:lnTo>
                    <a:pt x="67" y="45"/>
                  </a:lnTo>
                  <a:lnTo>
                    <a:pt x="67" y="47"/>
                  </a:lnTo>
                  <a:lnTo>
                    <a:pt x="67" y="49"/>
                  </a:lnTo>
                  <a:lnTo>
                    <a:pt x="69" y="49"/>
                  </a:lnTo>
                  <a:lnTo>
                    <a:pt x="70" y="49"/>
                  </a:lnTo>
                  <a:lnTo>
                    <a:pt x="72" y="49"/>
                  </a:lnTo>
                  <a:lnTo>
                    <a:pt x="72" y="50"/>
                  </a:lnTo>
                  <a:lnTo>
                    <a:pt x="51" y="50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55" y="49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0" y="2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2" name="Freeform 183"/>
            <p:cNvSpPr>
              <a:spLocks/>
            </p:cNvSpPr>
            <p:nvPr/>
          </p:nvSpPr>
          <p:spPr bwMode="auto">
            <a:xfrm>
              <a:off x="3246" y="2652"/>
              <a:ext cx="91" cy="52"/>
            </a:xfrm>
            <a:custGeom>
              <a:avLst/>
              <a:gdLst>
                <a:gd name="T0" fmla="*/ 16 w 91"/>
                <a:gd name="T1" fmla="*/ 2 h 52"/>
                <a:gd name="T2" fmla="*/ 13 w 91"/>
                <a:gd name="T3" fmla="*/ 2 h 52"/>
                <a:gd name="T4" fmla="*/ 9 w 91"/>
                <a:gd name="T5" fmla="*/ 4 h 52"/>
                <a:gd name="T6" fmla="*/ 7 w 91"/>
                <a:gd name="T7" fmla="*/ 5 h 52"/>
                <a:gd name="T8" fmla="*/ 4 w 91"/>
                <a:gd name="T9" fmla="*/ 7 h 52"/>
                <a:gd name="T10" fmla="*/ 4 w 91"/>
                <a:gd name="T11" fmla="*/ 12 h 52"/>
                <a:gd name="T12" fmla="*/ 2 w 91"/>
                <a:gd name="T13" fmla="*/ 16 h 52"/>
                <a:gd name="T14" fmla="*/ 0 w 91"/>
                <a:gd name="T15" fmla="*/ 0 h 52"/>
                <a:gd name="T16" fmla="*/ 49 w 91"/>
                <a:gd name="T17" fmla="*/ 16 h 52"/>
                <a:gd name="T18" fmla="*/ 43 w 91"/>
                <a:gd name="T19" fmla="*/ 12 h 52"/>
                <a:gd name="T20" fmla="*/ 41 w 91"/>
                <a:gd name="T21" fmla="*/ 7 h 52"/>
                <a:gd name="T22" fmla="*/ 38 w 91"/>
                <a:gd name="T23" fmla="*/ 4 h 52"/>
                <a:gd name="T24" fmla="*/ 31 w 91"/>
                <a:gd name="T25" fmla="*/ 2 h 52"/>
                <a:gd name="T26" fmla="*/ 29 w 91"/>
                <a:gd name="T27" fmla="*/ 46 h 52"/>
                <a:gd name="T28" fmla="*/ 31 w 91"/>
                <a:gd name="T29" fmla="*/ 47 h 52"/>
                <a:gd name="T30" fmla="*/ 34 w 91"/>
                <a:gd name="T31" fmla="*/ 49 h 52"/>
                <a:gd name="T32" fmla="*/ 36 w 91"/>
                <a:gd name="T33" fmla="*/ 51 h 52"/>
                <a:gd name="T34" fmla="*/ 9 w 91"/>
                <a:gd name="T35" fmla="*/ 49 h 52"/>
                <a:gd name="T36" fmla="*/ 13 w 91"/>
                <a:gd name="T37" fmla="*/ 49 h 52"/>
                <a:gd name="T38" fmla="*/ 16 w 91"/>
                <a:gd name="T39" fmla="*/ 46 h 52"/>
                <a:gd name="T40" fmla="*/ 16 w 91"/>
                <a:gd name="T41" fmla="*/ 42 h 52"/>
                <a:gd name="T42" fmla="*/ 50 w 91"/>
                <a:gd name="T43" fmla="*/ 0 h 52"/>
                <a:gd name="T44" fmla="*/ 67 w 91"/>
                <a:gd name="T45" fmla="*/ 19 h 52"/>
                <a:gd name="T46" fmla="*/ 68 w 91"/>
                <a:gd name="T47" fmla="*/ 18 h 52"/>
                <a:gd name="T48" fmla="*/ 72 w 91"/>
                <a:gd name="T49" fmla="*/ 16 h 52"/>
                <a:gd name="T50" fmla="*/ 76 w 91"/>
                <a:gd name="T51" fmla="*/ 16 h 52"/>
                <a:gd name="T52" fmla="*/ 79 w 91"/>
                <a:gd name="T53" fmla="*/ 16 h 52"/>
                <a:gd name="T54" fmla="*/ 83 w 91"/>
                <a:gd name="T55" fmla="*/ 18 h 52"/>
                <a:gd name="T56" fmla="*/ 86 w 91"/>
                <a:gd name="T57" fmla="*/ 21 h 52"/>
                <a:gd name="T58" fmla="*/ 86 w 91"/>
                <a:gd name="T59" fmla="*/ 25 h 52"/>
                <a:gd name="T60" fmla="*/ 88 w 91"/>
                <a:gd name="T61" fmla="*/ 28 h 52"/>
                <a:gd name="T62" fmla="*/ 90 w 91"/>
                <a:gd name="T63" fmla="*/ 33 h 52"/>
                <a:gd name="T64" fmla="*/ 88 w 91"/>
                <a:gd name="T65" fmla="*/ 37 h 52"/>
                <a:gd name="T66" fmla="*/ 88 w 91"/>
                <a:gd name="T67" fmla="*/ 40 h 52"/>
                <a:gd name="T68" fmla="*/ 86 w 91"/>
                <a:gd name="T69" fmla="*/ 44 h 52"/>
                <a:gd name="T70" fmla="*/ 85 w 91"/>
                <a:gd name="T71" fmla="*/ 47 h 52"/>
                <a:gd name="T72" fmla="*/ 81 w 91"/>
                <a:gd name="T73" fmla="*/ 49 h 52"/>
                <a:gd name="T74" fmla="*/ 77 w 91"/>
                <a:gd name="T75" fmla="*/ 51 h 52"/>
                <a:gd name="T76" fmla="*/ 74 w 91"/>
                <a:gd name="T77" fmla="*/ 51 h 52"/>
                <a:gd name="T78" fmla="*/ 68 w 91"/>
                <a:gd name="T79" fmla="*/ 51 h 52"/>
                <a:gd name="T80" fmla="*/ 63 w 91"/>
                <a:gd name="T81" fmla="*/ 49 h 52"/>
                <a:gd name="T82" fmla="*/ 56 w 91"/>
                <a:gd name="T83" fmla="*/ 51 h 52"/>
                <a:gd name="T84" fmla="*/ 54 w 91"/>
                <a:gd name="T85" fmla="*/ 7 h 52"/>
                <a:gd name="T86" fmla="*/ 54 w 91"/>
                <a:gd name="T87" fmla="*/ 4 h 52"/>
                <a:gd name="T88" fmla="*/ 52 w 91"/>
                <a:gd name="T89" fmla="*/ 2 h 52"/>
                <a:gd name="T90" fmla="*/ 65 w 91"/>
                <a:gd name="T91" fmla="*/ 44 h 52"/>
                <a:gd name="T92" fmla="*/ 67 w 91"/>
                <a:gd name="T93" fmla="*/ 47 h 52"/>
                <a:gd name="T94" fmla="*/ 70 w 91"/>
                <a:gd name="T95" fmla="*/ 49 h 52"/>
                <a:gd name="T96" fmla="*/ 74 w 91"/>
                <a:gd name="T97" fmla="*/ 47 h 52"/>
                <a:gd name="T98" fmla="*/ 76 w 91"/>
                <a:gd name="T99" fmla="*/ 44 h 52"/>
                <a:gd name="T100" fmla="*/ 77 w 91"/>
                <a:gd name="T101" fmla="*/ 40 h 52"/>
                <a:gd name="T102" fmla="*/ 77 w 91"/>
                <a:gd name="T103" fmla="*/ 33 h 52"/>
                <a:gd name="T104" fmla="*/ 76 w 91"/>
                <a:gd name="T105" fmla="*/ 23 h 52"/>
                <a:gd name="T106" fmla="*/ 70 w 91"/>
                <a:gd name="T107" fmla="*/ 19 h 52"/>
                <a:gd name="T108" fmla="*/ 67 w 91"/>
                <a:gd name="T109" fmla="*/ 21 h 52"/>
                <a:gd name="T110" fmla="*/ 65 w 91"/>
                <a:gd name="T111" fmla="*/ 44 h 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"/>
                <a:gd name="T169" fmla="*/ 0 h 52"/>
                <a:gd name="T170" fmla="*/ 91 w 91"/>
                <a:gd name="T171" fmla="*/ 52 h 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" h="52">
                  <a:moveTo>
                    <a:pt x="16" y="42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9" y="16"/>
                  </a:lnTo>
                  <a:lnTo>
                    <a:pt x="45" y="16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1" y="7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1" y="47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6" y="51"/>
                  </a:lnTo>
                  <a:lnTo>
                    <a:pt x="9" y="51"/>
                  </a:lnTo>
                  <a:lnTo>
                    <a:pt x="9" y="49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4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67" y="0"/>
                  </a:lnTo>
                  <a:lnTo>
                    <a:pt x="67" y="19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8"/>
                  </a:lnTo>
                  <a:lnTo>
                    <a:pt x="85" y="19"/>
                  </a:lnTo>
                  <a:lnTo>
                    <a:pt x="86" y="21"/>
                  </a:lnTo>
                  <a:lnTo>
                    <a:pt x="86" y="23"/>
                  </a:lnTo>
                  <a:lnTo>
                    <a:pt x="86" y="25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5"/>
                  </a:lnTo>
                  <a:lnTo>
                    <a:pt x="88" y="37"/>
                  </a:lnTo>
                  <a:lnTo>
                    <a:pt x="88" y="39"/>
                  </a:lnTo>
                  <a:lnTo>
                    <a:pt x="88" y="40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1" y="47"/>
                  </a:lnTo>
                  <a:lnTo>
                    <a:pt x="81" y="49"/>
                  </a:lnTo>
                  <a:lnTo>
                    <a:pt x="79" y="51"/>
                  </a:lnTo>
                  <a:lnTo>
                    <a:pt x="77" y="51"/>
                  </a:lnTo>
                  <a:lnTo>
                    <a:pt x="76" y="51"/>
                  </a:lnTo>
                  <a:lnTo>
                    <a:pt x="74" y="51"/>
                  </a:lnTo>
                  <a:lnTo>
                    <a:pt x="70" y="51"/>
                  </a:lnTo>
                  <a:lnTo>
                    <a:pt x="68" y="51"/>
                  </a:lnTo>
                  <a:lnTo>
                    <a:pt x="67" y="51"/>
                  </a:lnTo>
                  <a:lnTo>
                    <a:pt x="63" y="49"/>
                  </a:lnTo>
                  <a:lnTo>
                    <a:pt x="61" y="47"/>
                  </a:lnTo>
                  <a:lnTo>
                    <a:pt x="56" y="51"/>
                  </a:lnTo>
                  <a:lnTo>
                    <a:pt x="54" y="51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7" y="47"/>
                  </a:lnTo>
                  <a:lnTo>
                    <a:pt x="68" y="49"/>
                  </a:lnTo>
                  <a:lnTo>
                    <a:pt x="70" y="49"/>
                  </a:lnTo>
                  <a:lnTo>
                    <a:pt x="72" y="49"/>
                  </a:lnTo>
                  <a:lnTo>
                    <a:pt x="74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7" y="42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7" y="33"/>
                  </a:lnTo>
                  <a:lnTo>
                    <a:pt x="77" y="28"/>
                  </a:lnTo>
                  <a:lnTo>
                    <a:pt x="76" y="23"/>
                  </a:lnTo>
                  <a:lnTo>
                    <a:pt x="74" y="21"/>
                  </a:lnTo>
                  <a:lnTo>
                    <a:pt x="70" y="19"/>
                  </a:lnTo>
                  <a:lnTo>
                    <a:pt x="68" y="21"/>
                  </a:lnTo>
                  <a:lnTo>
                    <a:pt x="67" y="21"/>
                  </a:lnTo>
                  <a:lnTo>
                    <a:pt x="65" y="23"/>
                  </a:lnTo>
                  <a:lnTo>
                    <a:pt x="65" y="44"/>
                  </a:lnTo>
                  <a:lnTo>
                    <a:pt x="16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3" name="Freeform 184"/>
            <p:cNvSpPr>
              <a:spLocks/>
            </p:cNvSpPr>
            <p:nvPr/>
          </p:nvSpPr>
          <p:spPr bwMode="auto">
            <a:xfrm>
              <a:off x="2890" y="2639"/>
              <a:ext cx="101" cy="53"/>
            </a:xfrm>
            <a:custGeom>
              <a:avLst/>
              <a:gdLst>
                <a:gd name="T0" fmla="*/ 4 w 101"/>
                <a:gd name="T1" fmla="*/ 14 h 53"/>
                <a:gd name="T2" fmla="*/ 9 w 101"/>
                <a:gd name="T3" fmla="*/ 7 h 53"/>
                <a:gd name="T4" fmla="*/ 18 w 101"/>
                <a:gd name="T5" fmla="*/ 2 h 53"/>
                <a:gd name="T6" fmla="*/ 29 w 101"/>
                <a:gd name="T7" fmla="*/ 0 h 53"/>
                <a:gd name="T8" fmla="*/ 38 w 101"/>
                <a:gd name="T9" fmla="*/ 2 h 53"/>
                <a:gd name="T10" fmla="*/ 45 w 101"/>
                <a:gd name="T11" fmla="*/ 3 h 53"/>
                <a:gd name="T12" fmla="*/ 51 w 101"/>
                <a:gd name="T13" fmla="*/ 0 h 53"/>
                <a:gd name="T14" fmla="*/ 45 w 101"/>
                <a:gd name="T15" fmla="*/ 14 h 53"/>
                <a:gd name="T16" fmla="*/ 38 w 101"/>
                <a:gd name="T17" fmla="*/ 5 h 53"/>
                <a:gd name="T18" fmla="*/ 31 w 101"/>
                <a:gd name="T19" fmla="*/ 2 h 53"/>
                <a:gd name="T20" fmla="*/ 22 w 101"/>
                <a:gd name="T21" fmla="*/ 5 h 53"/>
                <a:gd name="T22" fmla="*/ 16 w 101"/>
                <a:gd name="T23" fmla="*/ 17 h 53"/>
                <a:gd name="T24" fmla="*/ 15 w 101"/>
                <a:gd name="T25" fmla="*/ 29 h 53"/>
                <a:gd name="T26" fmla="*/ 15 w 101"/>
                <a:gd name="T27" fmla="*/ 38 h 53"/>
                <a:gd name="T28" fmla="*/ 18 w 101"/>
                <a:gd name="T29" fmla="*/ 43 h 53"/>
                <a:gd name="T30" fmla="*/ 22 w 101"/>
                <a:gd name="T31" fmla="*/ 47 h 53"/>
                <a:gd name="T32" fmla="*/ 27 w 101"/>
                <a:gd name="T33" fmla="*/ 49 h 53"/>
                <a:gd name="T34" fmla="*/ 36 w 101"/>
                <a:gd name="T35" fmla="*/ 47 h 53"/>
                <a:gd name="T36" fmla="*/ 38 w 101"/>
                <a:gd name="T37" fmla="*/ 36 h 53"/>
                <a:gd name="T38" fmla="*/ 35 w 101"/>
                <a:gd name="T39" fmla="*/ 33 h 53"/>
                <a:gd name="T40" fmla="*/ 56 w 101"/>
                <a:gd name="T41" fmla="*/ 31 h 53"/>
                <a:gd name="T42" fmla="*/ 51 w 101"/>
                <a:gd name="T43" fmla="*/ 33 h 53"/>
                <a:gd name="T44" fmla="*/ 49 w 101"/>
                <a:gd name="T45" fmla="*/ 49 h 53"/>
                <a:gd name="T46" fmla="*/ 29 w 101"/>
                <a:gd name="T47" fmla="*/ 52 h 53"/>
                <a:gd name="T48" fmla="*/ 18 w 101"/>
                <a:gd name="T49" fmla="*/ 50 h 53"/>
                <a:gd name="T50" fmla="*/ 11 w 101"/>
                <a:gd name="T51" fmla="*/ 49 h 53"/>
                <a:gd name="T52" fmla="*/ 4 w 101"/>
                <a:gd name="T53" fmla="*/ 42 h 53"/>
                <a:gd name="T54" fmla="*/ 0 w 101"/>
                <a:gd name="T55" fmla="*/ 33 h 53"/>
                <a:gd name="T56" fmla="*/ 0 w 101"/>
                <a:gd name="T57" fmla="*/ 24 h 53"/>
                <a:gd name="T58" fmla="*/ 67 w 101"/>
                <a:gd name="T59" fmla="*/ 19 h 53"/>
                <a:gd name="T60" fmla="*/ 71 w 101"/>
                <a:gd name="T61" fmla="*/ 16 h 53"/>
                <a:gd name="T62" fmla="*/ 82 w 101"/>
                <a:gd name="T63" fmla="*/ 17 h 53"/>
                <a:gd name="T64" fmla="*/ 85 w 101"/>
                <a:gd name="T65" fmla="*/ 3 h 53"/>
                <a:gd name="T66" fmla="*/ 80 w 101"/>
                <a:gd name="T67" fmla="*/ 2 h 53"/>
                <a:gd name="T68" fmla="*/ 95 w 101"/>
                <a:gd name="T69" fmla="*/ 43 h 53"/>
                <a:gd name="T70" fmla="*/ 98 w 101"/>
                <a:gd name="T71" fmla="*/ 47 h 53"/>
                <a:gd name="T72" fmla="*/ 96 w 101"/>
                <a:gd name="T73" fmla="*/ 50 h 53"/>
                <a:gd name="T74" fmla="*/ 87 w 101"/>
                <a:gd name="T75" fmla="*/ 50 h 53"/>
                <a:gd name="T76" fmla="*/ 84 w 101"/>
                <a:gd name="T77" fmla="*/ 49 h 53"/>
                <a:gd name="T78" fmla="*/ 78 w 101"/>
                <a:gd name="T79" fmla="*/ 50 h 53"/>
                <a:gd name="T80" fmla="*/ 73 w 101"/>
                <a:gd name="T81" fmla="*/ 52 h 53"/>
                <a:gd name="T82" fmla="*/ 65 w 101"/>
                <a:gd name="T83" fmla="*/ 49 h 53"/>
                <a:gd name="T84" fmla="*/ 60 w 101"/>
                <a:gd name="T85" fmla="*/ 42 h 53"/>
                <a:gd name="T86" fmla="*/ 60 w 101"/>
                <a:gd name="T87" fmla="*/ 33 h 53"/>
                <a:gd name="T88" fmla="*/ 62 w 101"/>
                <a:gd name="T89" fmla="*/ 24 h 53"/>
                <a:gd name="T90" fmla="*/ 71 w 101"/>
                <a:gd name="T91" fmla="*/ 33 h 53"/>
                <a:gd name="T92" fmla="*/ 75 w 101"/>
                <a:gd name="T93" fmla="*/ 47 h 53"/>
                <a:gd name="T94" fmla="*/ 80 w 101"/>
                <a:gd name="T95" fmla="*/ 47 h 53"/>
                <a:gd name="T96" fmla="*/ 84 w 101"/>
                <a:gd name="T97" fmla="*/ 43 h 53"/>
                <a:gd name="T98" fmla="*/ 80 w 101"/>
                <a:gd name="T99" fmla="*/ 21 h 53"/>
                <a:gd name="T100" fmla="*/ 73 w 101"/>
                <a:gd name="T101" fmla="*/ 23 h 53"/>
                <a:gd name="T102" fmla="*/ 71 w 101"/>
                <a:gd name="T103" fmla="*/ 29 h 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1"/>
                <a:gd name="T157" fmla="*/ 0 h 53"/>
                <a:gd name="T158" fmla="*/ 101 w 101"/>
                <a:gd name="T159" fmla="*/ 53 h 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1" h="53">
                  <a:moveTo>
                    <a:pt x="2" y="21"/>
                  </a:moveTo>
                  <a:lnTo>
                    <a:pt x="2" y="17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7" y="9"/>
                  </a:lnTo>
                  <a:lnTo>
                    <a:pt x="9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17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9" y="50"/>
                  </a:lnTo>
                  <a:lnTo>
                    <a:pt x="33" y="50"/>
                  </a:lnTo>
                  <a:lnTo>
                    <a:pt x="36" y="49"/>
                  </a:lnTo>
                  <a:lnTo>
                    <a:pt x="36" y="47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6" y="35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3" y="33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49" y="36"/>
                  </a:lnTo>
                  <a:lnTo>
                    <a:pt x="49" y="38"/>
                  </a:lnTo>
                  <a:lnTo>
                    <a:pt x="49" y="49"/>
                  </a:lnTo>
                  <a:lnTo>
                    <a:pt x="45" y="50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65" y="21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5" y="21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5" y="47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0" y="49"/>
                  </a:lnTo>
                  <a:lnTo>
                    <a:pt x="98" y="49"/>
                  </a:lnTo>
                  <a:lnTo>
                    <a:pt x="96" y="50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89" y="50"/>
                  </a:lnTo>
                  <a:lnTo>
                    <a:pt x="87" y="50"/>
                  </a:lnTo>
                  <a:lnTo>
                    <a:pt x="85" y="50"/>
                  </a:lnTo>
                  <a:lnTo>
                    <a:pt x="84" y="52"/>
                  </a:lnTo>
                  <a:lnTo>
                    <a:pt x="84" y="47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5" y="52"/>
                  </a:lnTo>
                  <a:lnTo>
                    <a:pt x="73" y="52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49"/>
                  </a:lnTo>
                  <a:lnTo>
                    <a:pt x="65" y="49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2" y="43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1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5" y="47"/>
                  </a:lnTo>
                  <a:lnTo>
                    <a:pt x="76" y="49"/>
                  </a:lnTo>
                  <a:lnTo>
                    <a:pt x="78" y="49"/>
                  </a:lnTo>
                  <a:lnTo>
                    <a:pt x="78" y="47"/>
                  </a:lnTo>
                  <a:lnTo>
                    <a:pt x="80" y="47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4" y="45"/>
                  </a:lnTo>
                  <a:lnTo>
                    <a:pt x="84" y="43"/>
                  </a:lnTo>
                  <a:lnTo>
                    <a:pt x="84" y="24"/>
                  </a:lnTo>
                  <a:lnTo>
                    <a:pt x="84" y="23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2" y="2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4" name="Freeform 185"/>
            <p:cNvSpPr>
              <a:spLocks/>
            </p:cNvSpPr>
            <p:nvPr/>
          </p:nvSpPr>
          <p:spPr bwMode="auto">
            <a:xfrm>
              <a:off x="2907" y="3090"/>
              <a:ext cx="119" cy="52"/>
            </a:xfrm>
            <a:custGeom>
              <a:avLst/>
              <a:gdLst>
                <a:gd name="T0" fmla="*/ 4 w 119"/>
                <a:gd name="T1" fmla="*/ 12 h 52"/>
                <a:gd name="T2" fmla="*/ 13 w 119"/>
                <a:gd name="T3" fmla="*/ 5 h 52"/>
                <a:gd name="T4" fmla="*/ 26 w 119"/>
                <a:gd name="T5" fmla="*/ 0 h 52"/>
                <a:gd name="T6" fmla="*/ 35 w 119"/>
                <a:gd name="T7" fmla="*/ 2 h 52"/>
                <a:gd name="T8" fmla="*/ 44 w 119"/>
                <a:gd name="T9" fmla="*/ 4 h 52"/>
                <a:gd name="T10" fmla="*/ 52 w 119"/>
                <a:gd name="T11" fmla="*/ 0 h 52"/>
                <a:gd name="T12" fmla="*/ 44 w 119"/>
                <a:gd name="T13" fmla="*/ 14 h 52"/>
                <a:gd name="T14" fmla="*/ 41 w 119"/>
                <a:gd name="T15" fmla="*/ 5 h 52"/>
                <a:gd name="T16" fmla="*/ 33 w 119"/>
                <a:gd name="T17" fmla="*/ 4 h 52"/>
                <a:gd name="T18" fmla="*/ 24 w 119"/>
                <a:gd name="T19" fmla="*/ 4 h 52"/>
                <a:gd name="T20" fmla="*/ 17 w 119"/>
                <a:gd name="T21" fmla="*/ 12 h 52"/>
                <a:gd name="T22" fmla="*/ 15 w 119"/>
                <a:gd name="T23" fmla="*/ 25 h 52"/>
                <a:gd name="T24" fmla="*/ 15 w 119"/>
                <a:gd name="T25" fmla="*/ 35 h 52"/>
                <a:gd name="T26" fmla="*/ 20 w 119"/>
                <a:gd name="T27" fmla="*/ 46 h 52"/>
                <a:gd name="T28" fmla="*/ 31 w 119"/>
                <a:gd name="T29" fmla="*/ 49 h 52"/>
                <a:gd name="T30" fmla="*/ 39 w 119"/>
                <a:gd name="T31" fmla="*/ 47 h 52"/>
                <a:gd name="T32" fmla="*/ 44 w 119"/>
                <a:gd name="T33" fmla="*/ 44 h 52"/>
                <a:gd name="T34" fmla="*/ 50 w 119"/>
                <a:gd name="T35" fmla="*/ 42 h 52"/>
                <a:gd name="T36" fmla="*/ 41 w 119"/>
                <a:gd name="T37" fmla="*/ 49 h 52"/>
                <a:gd name="T38" fmla="*/ 28 w 119"/>
                <a:gd name="T39" fmla="*/ 51 h 52"/>
                <a:gd name="T40" fmla="*/ 18 w 119"/>
                <a:gd name="T41" fmla="*/ 51 h 52"/>
                <a:gd name="T42" fmla="*/ 11 w 119"/>
                <a:gd name="T43" fmla="*/ 49 h 52"/>
                <a:gd name="T44" fmla="*/ 4 w 119"/>
                <a:gd name="T45" fmla="*/ 42 h 52"/>
                <a:gd name="T46" fmla="*/ 0 w 119"/>
                <a:gd name="T47" fmla="*/ 35 h 52"/>
                <a:gd name="T48" fmla="*/ 0 w 119"/>
                <a:gd name="T49" fmla="*/ 28 h 52"/>
                <a:gd name="T50" fmla="*/ 2 w 119"/>
                <a:gd name="T51" fmla="*/ 21 h 52"/>
                <a:gd name="T52" fmla="*/ 57 w 119"/>
                <a:gd name="T53" fmla="*/ 19 h 52"/>
                <a:gd name="T54" fmla="*/ 70 w 119"/>
                <a:gd name="T55" fmla="*/ 21 h 52"/>
                <a:gd name="T56" fmla="*/ 74 w 119"/>
                <a:gd name="T57" fmla="*/ 18 h 52"/>
                <a:gd name="T58" fmla="*/ 81 w 119"/>
                <a:gd name="T59" fmla="*/ 16 h 52"/>
                <a:gd name="T60" fmla="*/ 92 w 119"/>
                <a:gd name="T61" fmla="*/ 23 h 52"/>
                <a:gd name="T62" fmla="*/ 96 w 119"/>
                <a:gd name="T63" fmla="*/ 18 h 52"/>
                <a:gd name="T64" fmla="*/ 103 w 119"/>
                <a:gd name="T65" fmla="*/ 16 h 52"/>
                <a:gd name="T66" fmla="*/ 111 w 119"/>
                <a:gd name="T67" fmla="*/ 19 h 52"/>
                <a:gd name="T68" fmla="*/ 114 w 119"/>
                <a:gd name="T69" fmla="*/ 26 h 52"/>
                <a:gd name="T70" fmla="*/ 114 w 119"/>
                <a:gd name="T71" fmla="*/ 49 h 52"/>
                <a:gd name="T72" fmla="*/ 98 w 119"/>
                <a:gd name="T73" fmla="*/ 51 h 52"/>
                <a:gd name="T74" fmla="*/ 103 w 119"/>
                <a:gd name="T75" fmla="*/ 46 h 52"/>
                <a:gd name="T76" fmla="*/ 100 w 119"/>
                <a:gd name="T77" fmla="*/ 21 h 52"/>
                <a:gd name="T78" fmla="*/ 94 w 119"/>
                <a:gd name="T79" fmla="*/ 23 h 52"/>
                <a:gd name="T80" fmla="*/ 90 w 119"/>
                <a:gd name="T81" fmla="*/ 46 h 52"/>
                <a:gd name="T82" fmla="*/ 96 w 119"/>
                <a:gd name="T83" fmla="*/ 49 h 52"/>
                <a:gd name="T84" fmla="*/ 79 w 119"/>
                <a:gd name="T85" fmla="*/ 49 h 52"/>
                <a:gd name="T86" fmla="*/ 81 w 119"/>
                <a:gd name="T87" fmla="*/ 25 h 52"/>
                <a:gd name="T88" fmla="*/ 76 w 119"/>
                <a:gd name="T89" fmla="*/ 21 h 52"/>
                <a:gd name="T90" fmla="*/ 70 w 119"/>
                <a:gd name="T91" fmla="*/ 46 h 52"/>
                <a:gd name="T92" fmla="*/ 74 w 119"/>
                <a:gd name="T93" fmla="*/ 49 h 52"/>
                <a:gd name="T94" fmla="*/ 55 w 119"/>
                <a:gd name="T95" fmla="*/ 49 h 52"/>
                <a:gd name="T96" fmla="*/ 59 w 119"/>
                <a:gd name="T97" fmla="*/ 44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9"/>
                <a:gd name="T148" fmla="*/ 0 h 52"/>
                <a:gd name="T149" fmla="*/ 119 w 119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9" h="52">
                  <a:moveTo>
                    <a:pt x="2" y="21"/>
                  </a:moveTo>
                  <a:lnTo>
                    <a:pt x="2" y="18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7" y="40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2" y="47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5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4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42" y="49"/>
                  </a:lnTo>
                  <a:lnTo>
                    <a:pt x="41" y="49"/>
                  </a:lnTo>
                  <a:lnTo>
                    <a:pt x="37" y="49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6" y="51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70" y="18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19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6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5" y="18"/>
                  </a:lnTo>
                  <a:lnTo>
                    <a:pt x="89" y="18"/>
                  </a:lnTo>
                  <a:lnTo>
                    <a:pt x="90" y="19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3" y="16"/>
                  </a:lnTo>
                  <a:lnTo>
                    <a:pt x="107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1" y="19"/>
                  </a:lnTo>
                  <a:lnTo>
                    <a:pt x="112" y="19"/>
                  </a:lnTo>
                  <a:lnTo>
                    <a:pt x="114" y="23"/>
                  </a:lnTo>
                  <a:lnTo>
                    <a:pt x="114" y="25"/>
                  </a:lnTo>
                  <a:lnTo>
                    <a:pt x="114" y="26"/>
                  </a:lnTo>
                  <a:lnTo>
                    <a:pt x="114" y="44"/>
                  </a:lnTo>
                  <a:lnTo>
                    <a:pt x="114" y="46"/>
                  </a:lnTo>
                  <a:lnTo>
                    <a:pt x="114" y="47"/>
                  </a:lnTo>
                  <a:lnTo>
                    <a:pt x="114" y="49"/>
                  </a:lnTo>
                  <a:lnTo>
                    <a:pt x="116" y="49"/>
                  </a:lnTo>
                  <a:lnTo>
                    <a:pt x="118" y="49"/>
                  </a:lnTo>
                  <a:lnTo>
                    <a:pt x="118" y="51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100" y="49"/>
                  </a:lnTo>
                  <a:lnTo>
                    <a:pt x="101" y="47"/>
                  </a:lnTo>
                  <a:lnTo>
                    <a:pt x="103" y="46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7"/>
                  </a:lnTo>
                  <a:lnTo>
                    <a:pt x="92" y="49"/>
                  </a:lnTo>
                  <a:lnTo>
                    <a:pt x="94" y="49"/>
                  </a:lnTo>
                  <a:lnTo>
                    <a:pt x="96" y="49"/>
                  </a:lnTo>
                  <a:lnTo>
                    <a:pt x="96" y="51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9" y="49"/>
                  </a:lnTo>
                  <a:lnTo>
                    <a:pt x="79" y="47"/>
                  </a:lnTo>
                  <a:lnTo>
                    <a:pt x="79" y="46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2" y="23"/>
                  </a:lnTo>
                  <a:lnTo>
                    <a:pt x="70" y="25"/>
                  </a:lnTo>
                  <a:lnTo>
                    <a:pt x="70" y="46"/>
                  </a:lnTo>
                  <a:lnTo>
                    <a:pt x="70" y="47"/>
                  </a:lnTo>
                  <a:lnTo>
                    <a:pt x="70" y="49"/>
                  </a:lnTo>
                  <a:lnTo>
                    <a:pt x="72" y="49"/>
                  </a:lnTo>
                  <a:lnTo>
                    <a:pt x="74" y="49"/>
                  </a:lnTo>
                  <a:lnTo>
                    <a:pt x="74" y="51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5" y="49"/>
                  </a:lnTo>
                  <a:lnTo>
                    <a:pt x="57" y="49"/>
                  </a:lnTo>
                  <a:lnTo>
                    <a:pt x="59" y="47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9" y="23"/>
                  </a:lnTo>
                  <a:lnTo>
                    <a:pt x="2" y="2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5" name="Freeform 186"/>
            <p:cNvSpPr>
              <a:spLocks/>
            </p:cNvSpPr>
            <p:nvPr/>
          </p:nvSpPr>
          <p:spPr bwMode="auto">
            <a:xfrm>
              <a:off x="2517" y="2651"/>
              <a:ext cx="97" cy="53"/>
            </a:xfrm>
            <a:custGeom>
              <a:avLst/>
              <a:gdLst>
                <a:gd name="T0" fmla="*/ 9 w 97"/>
                <a:gd name="T1" fmla="*/ 9 h 53"/>
                <a:gd name="T2" fmla="*/ 9 w 97"/>
                <a:gd name="T3" fmla="*/ 5 h 53"/>
                <a:gd name="T4" fmla="*/ 7 w 97"/>
                <a:gd name="T5" fmla="*/ 3 h 53"/>
                <a:gd name="T6" fmla="*/ 4 w 97"/>
                <a:gd name="T7" fmla="*/ 3 h 53"/>
                <a:gd name="T8" fmla="*/ 2 w 97"/>
                <a:gd name="T9" fmla="*/ 0 h 53"/>
                <a:gd name="T10" fmla="*/ 48 w 97"/>
                <a:gd name="T11" fmla="*/ 16 h 53"/>
                <a:gd name="T12" fmla="*/ 44 w 97"/>
                <a:gd name="T13" fmla="*/ 10 h 53"/>
                <a:gd name="T14" fmla="*/ 41 w 97"/>
                <a:gd name="T15" fmla="*/ 5 h 53"/>
                <a:gd name="T16" fmla="*/ 35 w 97"/>
                <a:gd name="T17" fmla="*/ 3 h 53"/>
                <a:gd name="T18" fmla="*/ 30 w 97"/>
                <a:gd name="T19" fmla="*/ 3 h 53"/>
                <a:gd name="T20" fmla="*/ 26 w 97"/>
                <a:gd name="T21" fmla="*/ 3 h 53"/>
                <a:gd name="T22" fmla="*/ 24 w 97"/>
                <a:gd name="T23" fmla="*/ 5 h 53"/>
                <a:gd name="T24" fmla="*/ 22 w 97"/>
                <a:gd name="T25" fmla="*/ 7 h 53"/>
                <a:gd name="T26" fmla="*/ 24 w 97"/>
                <a:gd name="T27" fmla="*/ 24 h 53"/>
                <a:gd name="T28" fmla="*/ 28 w 97"/>
                <a:gd name="T29" fmla="*/ 24 h 53"/>
                <a:gd name="T30" fmla="*/ 31 w 97"/>
                <a:gd name="T31" fmla="*/ 23 h 53"/>
                <a:gd name="T32" fmla="*/ 31 w 97"/>
                <a:gd name="T33" fmla="*/ 19 h 53"/>
                <a:gd name="T34" fmla="*/ 33 w 97"/>
                <a:gd name="T35" fmla="*/ 17 h 53"/>
                <a:gd name="T36" fmla="*/ 35 w 97"/>
                <a:gd name="T37" fmla="*/ 14 h 53"/>
                <a:gd name="T38" fmla="*/ 35 w 97"/>
                <a:gd name="T39" fmla="*/ 38 h 53"/>
                <a:gd name="T40" fmla="*/ 33 w 97"/>
                <a:gd name="T41" fmla="*/ 36 h 53"/>
                <a:gd name="T42" fmla="*/ 33 w 97"/>
                <a:gd name="T43" fmla="*/ 33 h 53"/>
                <a:gd name="T44" fmla="*/ 31 w 97"/>
                <a:gd name="T45" fmla="*/ 29 h 53"/>
                <a:gd name="T46" fmla="*/ 30 w 97"/>
                <a:gd name="T47" fmla="*/ 28 h 53"/>
                <a:gd name="T48" fmla="*/ 26 w 97"/>
                <a:gd name="T49" fmla="*/ 26 h 53"/>
                <a:gd name="T50" fmla="*/ 22 w 97"/>
                <a:gd name="T51" fmla="*/ 26 h 53"/>
                <a:gd name="T52" fmla="*/ 22 w 97"/>
                <a:gd name="T53" fmla="*/ 47 h 53"/>
                <a:gd name="T54" fmla="*/ 24 w 97"/>
                <a:gd name="T55" fmla="*/ 49 h 53"/>
                <a:gd name="T56" fmla="*/ 28 w 97"/>
                <a:gd name="T57" fmla="*/ 49 h 53"/>
                <a:gd name="T58" fmla="*/ 41 w 97"/>
                <a:gd name="T59" fmla="*/ 45 h 53"/>
                <a:gd name="T60" fmla="*/ 48 w 97"/>
                <a:gd name="T61" fmla="*/ 35 h 53"/>
                <a:gd name="T62" fmla="*/ 48 w 97"/>
                <a:gd name="T63" fmla="*/ 50 h 53"/>
                <a:gd name="T64" fmla="*/ 4 w 97"/>
                <a:gd name="T65" fmla="*/ 49 h 53"/>
                <a:gd name="T66" fmla="*/ 7 w 97"/>
                <a:gd name="T67" fmla="*/ 49 h 53"/>
                <a:gd name="T68" fmla="*/ 9 w 97"/>
                <a:gd name="T69" fmla="*/ 45 h 53"/>
                <a:gd name="T70" fmla="*/ 54 w 97"/>
                <a:gd name="T71" fmla="*/ 17 h 53"/>
                <a:gd name="T72" fmla="*/ 68 w 97"/>
                <a:gd name="T73" fmla="*/ 43 h 53"/>
                <a:gd name="T74" fmla="*/ 70 w 97"/>
                <a:gd name="T75" fmla="*/ 47 h 53"/>
                <a:gd name="T76" fmla="*/ 76 w 97"/>
                <a:gd name="T77" fmla="*/ 47 h 53"/>
                <a:gd name="T78" fmla="*/ 79 w 97"/>
                <a:gd name="T79" fmla="*/ 45 h 53"/>
                <a:gd name="T80" fmla="*/ 81 w 97"/>
                <a:gd name="T81" fmla="*/ 21 h 53"/>
                <a:gd name="T82" fmla="*/ 79 w 97"/>
                <a:gd name="T83" fmla="*/ 19 h 53"/>
                <a:gd name="T84" fmla="*/ 76 w 97"/>
                <a:gd name="T85" fmla="*/ 19 h 53"/>
                <a:gd name="T86" fmla="*/ 92 w 97"/>
                <a:gd name="T87" fmla="*/ 17 h 53"/>
                <a:gd name="T88" fmla="*/ 90 w 97"/>
                <a:gd name="T89" fmla="*/ 45 h 53"/>
                <a:gd name="T90" fmla="*/ 94 w 97"/>
                <a:gd name="T91" fmla="*/ 47 h 53"/>
                <a:gd name="T92" fmla="*/ 96 w 97"/>
                <a:gd name="T93" fmla="*/ 50 h 53"/>
                <a:gd name="T94" fmla="*/ 90 w 97"/>
                <a:gd name="T95" fmla="*/ 50 h 53"/>
                <a:gd name="T96" fmla="*/ 87 w 97"/>
                <a:gd name="T97" fmla="*/ 50 h 53"/>
                <a:gd name="T98" fmla="*/ 83 w 97"/>
                <a:gd name="T99" fmla="*/ 50 h 53"/>
                <a:gd name="T100" fmla="*/ 79 w 97"/>
                <a:gd name="T101" fmla="*/ 52 h 53"/>
                <a:gd name="T102" fmla="*/ 79 w 97"/>
                <a:gd name="T103" fmla="*/ 49 h 53"/>
                <a:gd name="T104" fmla="*/ 78 w 97"/>
                <a:gd name="T105" fmla="*/ 50 h 53"/>
                <a:gd name="T106" fmla="*/ 74 w 97"/>
                <a:gd name="T107" fmla="*/ 50 h 53"/>
                <a:gd name="T108" fmla="*/ 70 w 97"/>
                <a:gd name="T109" fmla="*/ 52 h 53"/>
                <a:gd name="T110" fmla="*/ 66 w 97"/>
                <a:gd name="T111" fmla="*/ 52 h 53"/>
                <a:gd name="T112" fmla="*/ 63 w 97"/>
                <a:gd name="T113" fmla="*/ 50 h 53"/>
                <a:gd name="T114" fmla="*/ 59 w 97"/>
                <a:gd name="T115" fmla="*/ 49 h 53"/>
                <a:gd name="T116" fmla="*/ 59 w 97"/>
                <a:gd name="T117" fmla="*/ 45 h 53"/>
                <a:gd name="T118" fmla="*/ 59 w 97"/>
                <a:gd name="T119" fmla="*/ 23 h 53"/>
                <a:gd name="T120" fmla="*/ 59 w 97"/>
                <a:gd name="T121" fmla="*/ 19 h 53"/>
                <a:gd name="T122" fmla="*/ 55 w 97"/>
                <a:gd name="T123" fmla="*/ 19 h 53"/>
                <a:gd name="T124" fmla="*/ 9 w 97"/>
                <a:gd name="T125" fmla="*/ 45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7"/>
                <a:gd name="T190" fmla="*/ 0 h 53"/>
                <a:gd name="T191" fmla="*/ 97 w 97"/>
                <a:gd name="T192" fmla="*/ 53 h 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7" h="53">
                  <a:moveTo>
                    <a:pt x="9" y="45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5" y="49"/>
                  </a:lnTo>
                  <a:lnTo>
                    <a:pt x="41" y="45"/>
                  </a:lnTo>
                  <a:lnTo>
                    <a:pt x="44" y="42"/>
                  </a:lnTo>
                  <a:lnTo>
                    <a:pt x="48" y="35"/>
                  </a:lnTo>
                  <a:lnTo>
                    <a:pt x="52" y="35"/>
                  </a:lnTo>
                  <a:lnTo>
                    <a:pt x="48" y="50"/>
                  </a:lnTo>
                  <a:lnTo>
                    <a:pt x="0" y="50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70" y="17"/>
                  </a:lnTo>
                  <a:lnTo>
                    <a:pt x="68" y="43"/>
                  </a:lnTo>
                  <a:lnTo>
                    <a:pt x="70" y="45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9" y="45"/>
                  </a:lnTo>
                  <a:lnTo>
                    <a:pt x="81" y="23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92" y="17"/>
                  </a:lnTo>
                  <a:lnTo>
                    <a:pt x="90" y="43"/>
                  </a:lnTo>
                  <a:lnTo>
                    <a:pt x="90" y="45"/>
                  </a:lnTo>
                  <a:lnTo>
                    <a:pt x="92" y="47"/>
                  </a:lnTo>
                  <a:lnTo>
                    <a:pt x="94" y="47"/>
                  </a:lnTo>
                  <a:lnTo>
                    <a:pt x="96" y="49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7" y="50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47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5" y="52"/>
                  </a:lnTo>
                  <a:lnTo>
                    <a:pt x="63" y="50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45"/>
                  </a:lnTo>
                  <a:lnTo>
                    <a:pt x="57" y="43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9" y="4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6" name="Freeform 187"/>
            <p:cNvSpPr>
              <a:spLocks/>
            </p:cNvSpPr>
            <p:nvPr/>
          </p:nvSpPr>
          <p:spPr bwMode="auto">
            <a:xfrm>
              <a:off x="2541" y="3090"/>
              <a:ext cx="124" cy="52"/>
            </a:xfrm>
            <a:custGeom>
              <a:avLst/>
              <a:gdLst>
                <a:gd name="T0" fmla="*/ 30 w 124"/>
                <a:gd name="T1" fmla="*/ 0 h 52"/>
                <a:gd name="T2" fmla="*/ 47 w 124"/>
                <a:gd name="T3" fmla="*/ 44 h 52"/>
                <a:gd name="T4" fmla="*/ 50 w 124"/>
                <a:gd name="T5" fmla="*/ 46 h 52"/>
                <a:gd name="T6" fmla="*/ 52 w 124"/>
                <a:gd name="T7" fmla="*/ 49 h 52"/>
                <a:gd name="T8" fmla="*/ 28 w 124"/>
                <a:gd name="T9" fmla="*/ 51 h 52"/>
                <a:gd name="T10" fmla="*/ 32 w 124"/>
                <a:gd name="T11" fmla="*/ 49 h 52"/>
                <a:gd name="T12" fmla="*/ 35 w 124"/>
                <a:gd name="T13" fmla="*/ 46 h 52"/>
                <a:gd name="T14" fmla="*/ 13 w 124"/>
                <a:gd name="T15" fmla="*/ 37 h 52"/>
                <a:gd name="T16" fmla="*/ 9 w 124"/>
                <a:gd name="T17" fmla="*/ 47 h 52"/>
                <a:gd name="T18" fmla="*/ 15 w 124"/>
                <a:gd name="T19" fmla="*/ 49 h 52"/>
                <a:gd name="T20" fmla="*/ 0 w 124"/>
                <a:gd name="T21" fmla="*/ 51 h 52"/>
                <a:gd name="T22" fmla="*/ 4 w 124"/>
                <a:gd name="T23" fmla="*/ 49 h 52"/>
                <a:gd name="T24" fmla="*/ 6 w 124"/>
                <a:gd name="T25" fmla="*/ 44 h 52"/>
                <a:gd name="T26" fmla="*/ 24 w 124"/>
                <a:gd name="T27" fmla="*/ 16 h 52"/>
                <a:gd name="T28" fmla="*/ 24 w 124"/>
                <a:gd name="T29" fmla="*/ 16 h 52"/>
                <a:gd name="T30" fmla="*/ 63 w 124"/>
                <a:gd name="T31" fmla="*/ 19 h 52"/>
                <a:gd name="T32" fmla="*/ 60 w 124"/>
                <a:gd name="T33" fmla="*/ 18 h 52"/>
                <a:gd name="T34" fmla="*/ 76 w 124"/>
                <a:gd name="T35" fmla="*/ 21 h 52"/>
                <a:gd name="T36" fmla="*/ 82 w 124"/>
                <a:gd name="T37" fmla="*/ 18 h 52"/>
                <a:gd name="T38" fmla="*/ 86 w 124"/>
                <a:gd name="T39" fmla="*/ 16 h 52"/>
                <a:gd name="T40" fmla="*/ 95 w 124"/>
                <a:gd name="T41" fmla="*/ 19 h 52"/>
                <a:gd name="T42" fmla="*/ 99 w 124"/>
                <a:gd name="T43" fmla="*/ 19 h 52"/>
                <a:gd name="T44" fmla="*/ 103 w 124"/>
                <a:gd name="T45" fmla="*/ 18 h 52"/>
                <a:gd name="T46" fmla="*/ 108 w 124"/>
                <a:gd name="T47" fmla="*/ 16 h 52"/>
                <a:gd name="T48" fmla="*/ 116 w 124"/>
                <a:gd name="T49" fmla="*/ 18 h 52"/>
                <a:gd name="T50" fmla="*/ 119 w 124"/>
                <a:gd name="T51" fmla="*/ 23 h 52"/>
                <a:gd name="T52" fmla="*/ 119 w 124"/>
                <a:gd name="T53" fmla="*/ 44 h 52"/>
                <a:gd name="T54" fmla="*/ 119 w 124"/>
                <a:gd name="T55" fmla="*/ 49 h 52"/>
                <a:gd name="T56" fmla="*/ 123 w 124"/>
                <a:gd name="T57" fmla="*/ 51 h 52"/>
                <a:gd name="T58" fmla="*/ 104 w 124"/>
                <a:gd name="T59" fmla="*/ 49 h 52"/>
                <a:gd name="T60" fmla="*/ 106 w 124"/>
                <a:gd name="T61" fmla="*/ 46 h 52"/>
                <a:gd name="T62" fmla="*/ 106 w 124"/>
                <a:gd name="T63" fmla="*/ 23 h 52"/>
                <a:gd name="T64" fmla="*/ 103 w 124"/>
                <a:gd name="T65" fmla="*/ 21 h 52"/>
                <a:gd name="T66" fmla="*/ 99 w 124"/>
                <a:gd name="T67" fmla="*/ 23 h 52"/>
                <a:gd name="T68" fmla="*/ 95 w 124"/>
                <a:gd name="T69" fmla="*/ 44 h 52"/>
                <a:gd name="T70" fmla="*/ 97 w 124"/>
                <a:gd name="T71" fmla="*/ 49 h 52"/>
                <a:gd name="T72" fmla="*/ 101 w 124"/>
                <a:gd name="T73" fmla="*/ 51 h 52"/>
                <a:gd name="T74" fmla="*/ 84 w 124"/>
                <a:gd name="T75" fmla="*/ 49 h 52"/>
                <a:gd name="T76" fmla="*/ 86 w 124"/>
                <a:gd name="T77" fmla="*/ 26 h 52"/>
                <a:gd name="T78" fmla="*/ 84 w 124"/>
                <a:gd name="T79" fmla="*/ 21 h 52"/>
                <a:gd name="T80" fmla="*/ 78 w 124"/>
                <a:gd name="T81" fmla="*/ 21 h 52"/>
                <a:gd name="T82" fmla="*/ 75 w 124"/>
                <a:gd name="T83" fmla="*/ 46 h 52"/>
                <a:gd name="T84" fmla="*/ 76 w 124"/>
                <a:gd name="T85" fmla="*/ 49 h 52"/>
                <a:gd name="T86" fmla="*/ 60 w 124"/>
                <a:gd name="T87" fmla="*/ 51 h 52"/>
                <a:gd name="T88" fmla="*/ 63 w 124"/>
                <a:gd name="T89" fmla="*/ 47 h 52"/>
                <a:gd name="T90" fmla="*/ 63 w 124"/>
                <a:gd name="T91" fmla="*/ 23 h 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4"/>
                <a:gd name="T139" fmla="*/ 0 h 52"/>
                <a:gd name="T140" fmla="*/ 124 w 124"/>
                <a:gd name="T141" fmla="*/ 52 h 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4" h="52">
                  <a:moveTo>
                    <a:pt x="7" y="42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47" y="40"/>
                  </a:lnTo>
                  <a:lnTo>
                    <a:pt x="47" y="42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13" y="37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24" y="16"/>
                  </a:lnTo>
                  <a:lnTo>
                    <a:pt x="13" y="33"/>
                  </a:lnTo>
                  <a:lnTo>
                    <a:pt x="30" y="33"/>
                  </a:lnTo>
                  <a:lnTo>
                    <a:pt x="24" y="16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75" y="18"/>
                  </a:lnTo>
                  <a:lnTo>
                    <a:pt x="75" y="21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9" y="18"/>
                  </a:lnTo>
                  <a:lnTo>
                    <a:pt x="93" y="18"/>
                  </a:lnTo>
                  <a:lnTo>
                    <a:pt x="95" y="19"/>
                  </a:lnTo>
                  <a:lnTo>
                    <a:pt x="97" y="23"/>
                  </a:lnTo>
                  <a:lnTo>
                    <a:pt x="97" y="21"/>
                  </a:lnTo>
                  <a:lnTo>
                    <a:pt x="99" y="19"/>
                  </a:lnTo>
                  <a:lnTo>
                    <a:pt x="101" y="19"/>
                  </a:lnTo>
                  <a:lnTo>
                    <a:pt x="101" y="18"/>
                  </a:lnTo>
                  <a:lnTo>
                    <a:pt x="103" y="18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14" y="18"/>
                  </a:lnTo>
                  <a:lnTo>
                    <a:pt x="116" y="18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9" y="23"/>
                  </a:lnTo>
                  <a:lnTo>
                    <a:pt x="119" y="25"/>
                  </a:lnTo>
                  <a:lnTo>
                    <a:pt x="119" y="26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51"/>
                  </a:lnTo>
                  <a:lnTo>
                    <a:pt x="103" y="51"/>
                  </a:lnTo>
                  <a:lnTo>
                    <a:pt x="103" y="49"/>
                  </a:lnTo>
                  <a:lnTo>
                    <a:pt x="104" y="49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6" y="4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6" y="23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3" y="21"/>
                  </a:lnTo>
                  <a:lnTo>
                    <a:pt x="101" y="21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7" y="25"/>
                  </a:lnTo>
                  <a:lnTo>
                    <a:pt x="95" y="44"/>
                  </a:lnTo>
                  <a:lnTo>
                    <a:pt x="95" y="46"/>
                  </a:lnTo>
                  <a:lnTo>
                    <a:pt x="97" y="47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101" y="49"/>
                  </a:lnTo>
                  <a:lnTo>
                    <a:pt x="101" y="51"/>
                  </a:lnTo>
                  <a:lnTo>
                    <a:pt x="82" y="51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6" y="46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6" y="23"/>
                  </a:lnTo>
                  <a:lnTo>
                    <a:pt x="84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8" y="21"/>
                  </a:lnTo>
                  <a:lnTo>
                    <a:pt x="76" y="23"/>
                  </a:lnTo>
                  <a:lnTo>
                    <a:pt x="75" y="25"/>
                  </a:lnTo>
                  <a:lnTo>
                    <a:pt x="75" y="46"/>
                  </a:lnTo>
                  <a:lnTo>
                    <a:pt x="75" y="47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8" y="49"/>
                  </a:lnTo>
                  <a:lnTo>
                    <a:pt x="78" y="51"/>
                  </a:lnTo>
                  <a:lnTo>
                    <a:pt x="60" y="51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3" y="23"/>
                  </a:lnTo>
                  <a:lnTo>
                    <a:pt x="7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7" name="Freeform 188"/>
            <p:cNvSpPr>
              <a:spLocks/>
            </p:cNvSpPr>
            <p:nvPr/>
          </p:nvSpPr>
          <p:spPr bwMode="auto">
            <a:xfrm>
              <a:off x="2160" y="2651"/>
              <a:ext cx="106" cy="51"/>
            </a:xfrm>
            <a:custGeom>
              <a:avLst/>
              <a:gdLst>
                <a:gd name="T0" fmla="*/ 4 w 106"/>
                <a:gd name="T1" fmla="*/ 7 h 51"/>
                <a:gd name="T2" fmla="*/ 9 w 106"/>
                <a:gd name="T3" fmla="*/ 2 h 51"/>
                <a:gd name="T4" fmla="*/ 16 w 106"/>
                <a:gd name="T5" fmla="*/ 0 h 51"/>
                <a:gd name="T6" fmla="*/ 25 w 106"/>
                <a:gd name="T7" fmla="*/ 0 h 51"/>
                <a:gd name="T8" fmla="*/ 33 w 106"/>
                <a:gd name="T9" fmla="*/ 2 h 51"/>
                <a:gd name="T10" fmla="*/ 34 w 106"/>
                <a:gd name="T11" fmla="*/ 16 h 51"/>
                <a:gd name="T12" fmla="*/ 33 w 106"/>
                <a:gd name="T13" fmla="*/ 9 h 51"/>
                <a:gd name="T14" fmla="*/ 27 w 106"/>
                <a:gd name="T15" fmla="*/ 3 h 51"/>
                <a:gd name="T16" fmla="*/ 18 w 106"/>
                <a:gd name="T17" fmla="*/ 2 h 51"/>
                <a:gd name="T18" fmla="*/ 13 w 106"/>
                <a:gd name="T19" fmla="*/ 3 h 51"/>
                <a:gd name="T20" fmla="*/ 11 w 106"/>
                <a:gd name="T21" fmla="*/ 10 h 51"/>
                <a:gd name="T22" fmla="*/ 22 w 106"/>
                <a:gd name="T23" fmla="*/ 17 h 51"/>
                <a:gd name="T24" fmla="*/ 27 w 106"/>
                <a:gd name="T25" fmla="*/ 22 h 51"/>
                <a:gd name="T26" fmla="*/ 34 w 106"/>
                <a:gd name="T27" fmla="*/ 26 h 51"/>
                <a:gd name="T28" fmla="*/ 38 w 106"/>
                <a:gd name="T29" fmla="*/ 33 h 51"/>
                <a:gd name="T30" fmla="*/ 38 w 106"/>
                <a:gd name="T31" fmla="*/ 40 h 51"/>
                <a:gd name="T32" fmla="*/ 33 w 106"/>
                <a:gd name="T33" fmla="*/ 48 h 51"/>
                <a:gd name="T34" fmla="*/ 24 w 106"/>
                <a:gd name="T35" fmla="*/ 50 h 51"/>
                <a:gd name="T36" fmla="*/ 14 w 106"/>
                <a:gd name="T37" fmla="*/ 50 h 51"/>
                <a:gd name="T38" fmla="*/ 7 w 106"/>
                <a:gd name="T39" fmla="*/ 50 h 51"/>
                <a:gd name="T40" fmla="*/ 0 w 106"/>
                <a:gd name="T41" fmla="*/ 34 h 51"/>
                <a:gd name="T42" fmla="*/ 5 w 106"/>
                <a:gd name="T43" fmla="*/ 40 h 51"/>
                <a:gd name="T44" fmla="*/ 9 w 106"/>
                <a:gd name="T45" fmla="*/ 45 h 51"/>
                <a:gd name="T46" fmla="*/ 16 w 106"/>
                <a:gd name="T47" fmla="*/ 48 h 51"/>
                <a:gd name="T48" fmla="*/ 24 w 106"/>
                <a:gd name="T49" fmla="*/ 48 h 51"/>
                <a:gd name="T50" fmla="*/ 29 w 106"/>
                <a:gd name="T51" fmla="*/ 45 h 51"/>
                <a:gd name="T52" fmla="*/ 29 w 106"/>
                <a:gd name="T53" fmla="*/ 36 h 51"/>
                <a:gd name="T54" fmla="*/ 20 w 106"/>
                <a:gd name="T55" fmla="*/ 31 h 51"/>
                <a:gd name="T56" fmla="*/ 13 w 106"/>
                <a:gd name="T57" fmla="*/ 28 h 51"/>
                <a:gd name="T58" fmla="*/ 5 w 106"/>
                <a:gd name="T59" fmla="*/ 22 h 51"/>
                <a:gd name="T60" fmla="*/ 4 w 106"/>
                <a:gd name="T61" fmla="*/ 16 h 51"/>
                <a:gd name="T62" fmla="*/ 47 w 106"/>
                <a:gd name="T63" fmla="*/ 19 h 51"/>
                <a:gd name="T64" fmla="*/ 43 w 106"/>
                <a:gd name="T65" fmla="*/ 16 h 51"/>
                <a:gd name="T66" fmla="*/ 62 w 106"/>
                <a:gd name="T67" fmla="*/ 19 h 51"/>
                <a:gd name="T68" fmla="*/ 67 w 106"/>
                <a:gd name="T69" fmla="*/ 16 h 51"/>
                <a:gd name="T70" fmla="*/ 78 w 106"/>
                <a:gd name="T71" fmla="*/ 19 h 51"/>
                <a:gd name="T72" fmla="*/ 83 w 106"/>
                <a:gd name="T73" fmla="*/ 17 h 51"/>
                <a:gd name="T74" fmla="*/ 94 w 106"/>
                <a:gd name="T75" fmla="*/ 16 h 51"/>
                <a:gd name="T76" fmla="*/ 100 w 106"/>
                <a:gd name="T77" fmla="*/ 19 h 51"/>
                <a:gd name="T78" fmla="*/ 101 w 106"/>
                <a:gd name="T79" fmla="*/ 43 h 51"/>
                <a:gd name="T80" fmla="*/ 103 w 106"/>
                <a:gd name="T81" fmla="*/ 48 h 51"/>
                <a:gd name="T82" fmla="*/ 85 w 106"/>
                <a:gd name="T83" fmla="*/ 48 h 51"/>
                <a:gd name="T84" fmla="*/ 91 w 106"/>
                <a:gd name="T85" fmla="*/ 47 h 51"/>
                <a:gd name="T86" fmla="*/ 91 w 106"/>
                <a:gd name="T87" fmla="*/ 21 h 51"/>
                <a:gd name="T88" fmla="*/ 83 w 106"/>
                <a:gd name="T89" fmla="*/ 21 h 51"/>
                <a:gd name="T90" fmla="*/ 80 w 106"/>
                <a:gd name="T91" fmla="*/ 45 h 51"/>
                <a:gd name="T92" fmla="*/ 83 w 106"/>
                <a:gd name="T93" fmla="*/ 50 h 51"/>
                <a:gd name="T94" fmla="*/ 67 w 106"/>
                <a:gd name="T95" fmla="*/ 47 h 51"/>
                <a:gd name="T96" fmla="*/ 69 w 106"/>
                <a:gd name="T97" fmla="*/ 22 h 51"/>
                <a:gd name="T98" fmla="*/ 62 w 106"/>
                <a:gd name="T99" fmla="*/ 21 h 51"/>
                <a:gd name="T100" fmla="*/ 58 w 106"/>
                <a:gd name="T101" fmla="*/ 47 h 51"/>
                <a:gd name="T102" fmla="*/ 62 w 106"/>
                <a:gd name="T103" fmla="*/ 50 h 51"/>
                <a:gd name="T104" fmla="*/ 45 w 106"/>
                <a:gd name="T105" fmla="*/ 47 h 51"/>
                <a:gd name="T106" fmla="*/ 4 w 106"/>
                <a:gd name="T107" fmla="*/ 14 h 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6"/>
                <a:gd name="T163" fmla="*/ 0 h 51"/>
                <a:gd name="T164" fmla="*/ 106 w 106"/>
                <a:gd name="T165" fmla="*/ 51 h 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6" h="51">
                  <a:moveTo>
                    <a:pt x="4" y="14"/>
                  </a:moveTo>
                  <a:lnTo>
                    <a:pt x="4" y="12"/>
                  </a:lnTo>
                  <a:lnTo>
                    <a:pt x="4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3" y="14"/>
                  </a:lnTo>
                  <a:lnTo>
                    <a:pt x="16" y="16"/>
                  </a:lnTo>
                  <a:lnTo>
                    <a:pt x="18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31" y="24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3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33" y="48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4"/>
                  </a:lnTo>
                  <a:lnTo>
                    <a:pt x="24" y="34"/>
                  </a:lnTo>
                  <a:lnTo>
                    <a:pt x="22" y="33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58" y="16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9" y="16"/>
                  </a:lnTo>
                  <a:lnTo>
                    <a:pt x="72" y="16"/>
                  </a:lnTo>
                  <a:lnTo>
                    <a:pt x="76" y="17"/>
                  </a:lnTo>
                  <a:lnTo>
                    <a:pt x="78" y="19"/>
                  </a:lnTo>
                  <a:lnTo>
                    <a:pt x="80" y="22"/>
                  </a:lnTo>
                  <a:lnTo>
                    <a:pt x="81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6"/>
                  </a:lnTo>
                  <a:lnTo>
                    <a:pt x="91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1" y="22"/>
                  </a:lnTo>
                  <a:lnTo>
                    <a:pt x="101" y="24"/>
                  </a:lnTo>
                  <a:lnTo>
                    <a:pt x="101" y="43"/>
                  </a:lnTo>
                  <a:lnTo>
                    <a:pt x="101" y="45"/>
                  </a:lnTo>
                  <a:lnTo>
                    <a:pt x="101" y="47"/>
                  </a:lnTo>
                  <a:lnTo>
                    <a:pt x="103" y="47"/>
                  </a:lnTo>
                  <a:lnTo>
                    <a:pt x="103" y="48"/>
                  </a:lnTo>
                  <a:lnTo>
                    <a:pt x="105" y="48"/>
                  </a:lnTo>
                  <a:lnTo>
                    <a:pt x="105" y="50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1" y="24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83" y="22"/>
                  </a:lnTo>
                  <a:lnTo>
                    <a:pt x="81" y="22"/>
                  </a:lnTo>
                  <a:lnTo>
                    <a:pt x="80" y="24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3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5"/>
                  </a:lnTo>
                  <a:lnTo>
                    <a:pt x="69" y="26"/>
                  </a:lnTo>
                  <a:lnTo>
                    <a:pt x="69" y="22"/>
                  </a:lnTo>
                  <a:lnTo>
                    <a:pt x="67" y="21"/>
                  </a:lnTo>
                  <a:lnTo>
                    <a:pt x="65" y="21"/>
                  </a:lnTo>
                  <a:lnTo>
                    <a:pt x="63" y="21"/>
                  </a:lnTo>
                  <a:lnTo>
                    <a:pt x="62" y="21"/>
                  </a:lnTo>
                  <a:lnTo>
                    <a:pt x="60" y="22"/>
                  </a:lnTo>
                  <a:lnTo>
                    <a:pt x="58" y="24"/>
                  </a:lnTo>
                  <a:lnTo>
                    <a:pt x="58" y="45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7" y="45"/>
                  </a:lnTo>
                  <a:lnTo>
                    <a:pt x="47" y="22"/>
                  </a:lnTo>
                  <a:lnTo>
                    <a:pt x="4" y="14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8" name="Freeform 189"/>
            <p:cNvSpPr>
              <a:spLocks/>
            </p:cNvSpPr>
            <p:nvPr/>
          </p:nvSpPr>
          <p:spPr bwMode="auto">
            <a:xfrm>
              <a:off x="1798" y="2651"/>
              <a:ext cx="112" cy="51"/>
            </a:xfrm>
            <a:custGeom>
              <a:avLst/>
              <a:gdLst>
                <a:gd name="T0" fmla="*/ 9 w 112"/>
                <a:gd name="T1" fmla="*/ 7 h 51"/>
                <a:gd name="T2" fmla="*/ 7 w 112"/>
                <a:gd name="T3" fmla="*/ 3 h 51"/>
                <a:gd name="T4" fmla="*/ 4 w 112"/>
                <a:gd name="T5" fmla="*/ 2 h 51"/>
                <a:gd name="T6" fmla="*/ 0 w 112"/>
                <a:gd name="T7" fmla="*/ 0 h 51"/>
                <a:gd name="T8" fmla="*/ 35 w 112"/>
                <a:gd name="T9" fmla="*/ 0 h 51"/>
                <a:gd name="T10" fmla="*/ 42 w 112"/>
                <a:gd name="T11" fmla="*/ 3 h 51"/>
                <a:gd name="T12" fmla="*/ 45 w 112"/>
                <a:gd name="T13" fmla="*/ 9 h 51"/>
                <a:gd name="T14" fmla="*/ 47 w 112"/>
                <a:gd name="T15" fmla="*/ 14 h 51"/>
                <a:gd name="T16" fmla="*/ 45 w 112"/>
                <a:gd name="T17" fmla="*/ 22 h 51"/>
                <a:gd name="T18" fmla="*/ 38 w 112"/>
                <a:gd name="T19" fmla="*/ 26 h 51"/>
                <a:gd name="T20" fmla="*/ 31 w 112"/>
                <a:gd name="T21" fmla="*/ 28 h 51"/>
                <a:gd name="T22" fmla="*/ 20 w 112"/>
                <a:gd name="T23" fmla="*/ 29 h 51"/>
                <a:gd name="T24" fmla="*/ 22 w 112"/>
                <a:gd name="T25" fmla="*/ 47 h 51"/>
                <a:gd name="T26" fmla="*/ 25 w 112"/>
                <a:gd name="T27" fmla="*/ 50 h 51"/>
                <a:gd name="T28" fmla="*/ 2 w 112"/>
                <a:gd name="T29" fmla="*/ 48 h 51"/>
                <a:gd name="T30" fmla="*/ 5 w 112"/>
                <a:gd name="T31" fmla="*/ 47 h 51"/>
                <a:gd name="T32" fmla="*/ 7 w 112"/>
                <a:gd name="T33" fmla="*/ 43 h 51"/>
                <a:gd name="T34" fmla="*/ 20 w 112"/>
                <a:gd name="T35" fmla="*/ 26 h 51"/>
                <a:gd name="T36" fmla="*/ 25 w 112"/>
                <a:gd name="T37" fmla="*/ 26 h 51"/>
                <a:gd name="T38" fmla="*/ 29 w 112"/>
                <a:gd name="T39" fmla="*/ 24 h 51"/>
                <a:gd name="T40" fmla="*/ 33 w 112"/>
                <a:gd name="T41" fmla="*/ 17 h 51"/>
                <a:gd name="T42" fmla="*/ 33 w 112"/>
                <a:gd name="T43" fmla="*/ 9 h 51"/>
                <a:gd name="T44" fmla="*/ 31 w 112"/>
                <a:gd name="T45" fmla="*/ 3 h 51"/>
                <a:gd name="T46" fmla="*/ 25 w 112"/>
                <a:gd name="T47" fmla="*/ 3 h 51"/>
                <a:gd name="T48" fmla="*/ 22 w 112"/>
                <a:gd name="T49" fmla="*/ 5 h 51"/>
                <a:gd name="T50" fmla="*/ 53 w 112"/>
                <a:gd name="T51" fmla="*/ 19 h 51"/>
                <a:gd name="T52" fmla="*/ 49 w 112"/>
                <a:gd name="T53" fmla="*/ 17 h 51"/>
                <a:gd name="T54" fmla="*/ 64 w 112"/>
                <a:gd name="T55" fmla="*/ 21 h 51"/>
                <a:gd name="T56" fmla="*/ 67 w 112"/>
                <a:gd name="T57" fmla="*/ 17 h 51"/>
                <a:gd name="T58" fmla="*/ 73 w 112"/>
                <a:gd name="T59" fmla="*/ 16 h 51"/>
                <a:gd name="T60" fmla="*/ 82 w 112"/>
                <a:gd name="T61" fmla="*/ 17 h 51"/>
                <a:gd name="T62" fmla="*/ 87 w 112"/>
                <a:gd name="T63" fmla="*/ 21 h 51"/>
                <a:gd name="T64" fmla="*/ 91 w 112"/>
                <a:gd name="T65" fmla="*/ 17 h 51"/>
                <a:gd name="T66" fmla="*/ 96 w 112"/>
                <a:gd name="T67" fmla="*/ 16 h 51"/>
                <a:gd name="T68" fmla="*/ 104 w 112"/>
                <a:gd name="T69" fmla="*/ 17 h 51"/>
                <a:gd name="T70" fmla="*/ 106 w 112"/>
                <a:gd name="T71" fmla="*/ 22 h 51"/>
                <a:gd name="T72" fmla="*/ 107 w 112"/>
                <a:gd name="T73" fmla="*/ 45 h 51"/>
                <a:gd name="T74" fmla="*/ 111 w 112"/>
                <a:gd name="T75" fmla="*/ 50 h 51"/>
                <a:gd name="T76" fmla="*/ 95 w 112"/>
                <a:gd name="T77" fmla="*/ 48 h 51"/>
                <a:gd name="T78" fmla="*/ 96 w 112"/>
                <a:gd name="T79" fmla="*/ 24 h 51"/>
                <a:gd name="T80" fmla="*/ 93 w 112"/>
                <a:gd name="T81" fmla="*/ 21 h 51"/>
                <a:gd name="T82" fmla="*/ 89 w 112"/>
                <a:gd name="T83" fmla="*/ 22 h 51"/>
                <a:gd name="T84" fmla="*/ 86 w 112"/>
                <a:gd name="T85" fmla="*/ 24 h 51"/>
                <a:gd name="T86" fmla="*/ 86 w 112"/>
                <a:gd name="T87" fmla="*/ 48 h 51"/>
                <a:gd name="T88" fmla="*/ 89 w 112"/>
                <a:gd name="T89" fmla="*/ 50 h 51"/>
                <a:gd name="T90" fmla="*/ 73 w 112"/>
                <a:gd name="T91" fmla="*/ 48 h 51"/>
                <a:gd name="T92" fmla="*/ 73 w 112"/>
                <a:gd name="T93" fmla="*/ 26 h 51"/>
                <a:gd name="T94" fmla="*/ 71 w 112"/>
                <a:gd name="T95" fmla="*/ 21 h 51"/>
                <a:gd name="T96" fmla="*/ 66 w 112"/>
                <a:gd name="T97" fmla="*/ 22 h 51"/>
                <a:gd name="T98" fmla="*/ 64 w 112"/>
                <a:gd name="T99" fmla="*/ 47 h 51"/>
                <a:gd name="T100" fmla="*/ 67 w 112"/>
                <a:gd name="T101" fmla="*/ 48 h 51"/>
                <a:gd name="T102" fmla="*/ 47 w 112"/>
                <a:gd name="T103" fmla="*/ 48 h 51"/>
                <a:gd name="T104" fmla="*/ 51 w 112"/>
                <a:gd name="T105" fmla="*/ 47 h 51"/>
                <a:gd name="T106" fmla="*/ 53 w 112"/>
                <a:gd name="T107" fmla="*/ 22 h 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2"/>
                <a:gd name="T163" fmla="*/ 0 h 51"/>
                <a:gd name="T164" fmla="*/ 112 w 112"/>
                <a:gd name="T165" fmla="*/ 51 h 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2" h="51">
                  <a:moveTo>
                    <a:pt x="7" y="41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5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0" y="29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22" y="47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22" y="5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53" y="22"/>
                  </a:lnTo>
                  <a:lnTo>
                    <a:pt x="53" y="21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64" y="16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7" y="19"/>
                  </a:lnTo>
                  <a:lnTo>
                    <a:pt x="89" y="17"/>
                  </a:lnTo>
                  <a:lnTo>
                    <a:pt x="91" y="17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2" y="16"/>
                  </a:lnTo>
                  <a:lnTo>
                    <a:pt x="104" y="17"/>
                  </a:lnTo>
                  <a:lnTo>
                    <a:pt x="106" y="19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43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11" y="48"/>
                  </a:lnTo>
                  <a:lnTo>
                    <a:pt x="111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8"/>
                  </a:lnTo>
                  <a:lnTo>
                    <a:pt x="95" y="47"/>
                  </a:lnTo>
                  <a:lnTo>
                    <a:pt x="96" y="45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5" y="21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89" y="21"/>
                  </a:lnTo>
                  <a:lnTo>
                    <a:pt x="89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6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8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48"/>
                  </a:lnTo>
                  <a:lnTo>
                    <a:pt x="73" y="47"/>
                  </a:lnTo>
                  <a:lnTo>
                    <a:pt x="73" y="45"/>
                  </a:lnTo>
                  <a:lnTo>
                    <a:pt x="73" y="26"/>
                  </a:lnTo>
                  <a:lnTo>
                    <a:pt x="73" y="22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66" y="22"/>
                  </a:lnTo>
                  <a:lnTo>
                    <a:pt x="64" y="24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9" y="48"/>
                  </a:lnTo>
                  <a:lnTo>
                    <a:pt x="51" y="48"/>
                  </a:lnTo>
                  <a:lnTo>
                    <a:pt x="51" y="47"/>
                  </a:lnTo>
                  <a:lnTo>
                    <a:pt x="53" y="47"/>
                  </a:lnTo>
                  <a:lnTo>
                    <a:pt x="53" y="45"/>
                  </a:lnTo>
                  <a:lnTo>
                    <a:pt x="53" y="22"/>
                  </a:lnTo>
                  <a:lnTo>
                    <a:pt x="7" y="4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9" name="Freeform 190"/>
            <p:cNvSpPr>
              <a:spLocks/>
            </p:cNvSpPr>
            <p:nvPr/>
          </p:nvSpPr>
          <p:spPr bwMode="auto">
            <a:xfrm>
              <a:off x="1820" y="3090"/>
              <a:ext cx="98" cy="70"/>
            </a:xfrm>
            <a:custGeom>
              <a:avLst/>
              <a:gdLst>
                <a:gd name="T0" fmla="*/ 5 w 98"/>
                <a:gd name="T1" fmla="*/ 4 h 70"/>
                <a:gd name="T2" fmla="*/ 2 w 98"/>
                <a:gd name="T3" fmla="*/ 2 h 70"/>
                <a:gd name="T4" fmla="*/ 46 w 98"/>
                <a:gd name="T5" fmla="*/ 34 h 70"/>
                <a:gd name="T6" fmla="*/ 46 w 98"/>
                <a:gd name="T7" fmla="*/ 6 h 70"/>
                <a:gd name="T8" fmla="*/ 42 w 98"/>
                <a:gd name="T9" fmla="*/ 4 h 70"/>
                <a:gd name="T10" fmla="*/ 57 w 98"/>
                <a:gd name="T11" fmla="*/ 0 h 70"/>
                <a:gd name="T12" fmla="*/ 53 w 98"/>
                <a:gd name="T13" fmla="*/ 2 h 70"/>
                <a:gd name="T14" fmla="*/ 49 w 98"/>
                <a:gd name="T15" fmla="*/ 4 h 70"/>
                <a:gd name="T16" fmla="*/ 48 w 98"/>
                <a:gd name="T17" fmla="*/ 54 h 70"/>
                <a:gd name="T18" fmla="*/ 11 w 98"/>
                <a:gd name="T19" fmla="*/ 45 h 70"/>
                <a:gd name="T20" fmla="*/ 11 w 98"/>
                <a:gd name="T21" fmla="*/ 50 h 70"/>
                <a:gd name="T22" fmla="*/ 16 w 98"/>
                <a:gd name="T23" fmla="*/ 52 h 70"/>
                <a:gd name="T24" fmla="*/ 2 w 98"/>
                <a:gd name="T25" fmla="*/ 52 h 70"/>
                <a:gd name="T26" fmla="*/ 5 w 98"/>
                <a:gd name="T27" fmla="*/ 50 h 70"/>
                <a:gd name="T28" fmla="*/ 7 w 98"/>
                <a:gd name="T29" fmla="*/ 47 h 70"/>
                <a:gd name="T30" fmla="*/ 9 w 98"/>
                <a:gd name="T31" fmla="*/ 7 h 70"/>
                <a:gd name="T32" fmla="*/ 73 w 98"/>
                <a:gd name="T33" fmla="*/ 63 h 70"/>
                <a:gd name="T34" fmla="*/ 75 w 98"/>
                <a:gd name="T35" fmla="*/ 67 h 70"/>
                <a:gd name="T36" fmla="*/ 79 w 98"/>
                <a:gd name="T37" fmla="*/ 69 h 70"/>
                <a:gd name="T38" fmla="*/ 60 w 98"/>
                <a:gd name="T39" fmla="*/ 67 h 70"/>
                <a:gd name="T40" fmla="*/ 62 w 98"/>
                <a:gd name="T41" fmla="*/ 63 h 70"/>
                <a:gd name="T42" fmla="*/ 62 w 98"/>
                <a:gd name="T43" fmla="*/ 22 h 70"/>
                <a:gd name="T44" fmla="*/ 59 w 98"/>
                <a:gd name="T45" fmla="*/ 19 h 70"/>
                <a:gd name="T46" fmla="*/ 73 w 98"/>
                <a:gd name="T47" fmla="*/ 22 h 70"/>
                <a:gd name="T48" fmla="*/ 81 w 98"/>
                <a:gd name="T49" fmla="*/ 17 h 70"/>
                <a:gd name="T50" fmla="*/ 86 w 98"/>
                <a:gd name="T51" fmla="*/ 17 h 70"/>
                <a:gd name="T52" fmla="*/ 93 w 98"/>
                <a:gd name="T53" fmla="*/ 21 h 70"/>
                <a:gd name="T54" fmla="*/ 97 w 98"/>
                <a:gd name="T55" fmla="*/ 28 h 70"/>
                <a:gd name="T56" fmla="*/ 97 w 98"/>
                <a:gd name="T57" fmla="*/ 35 h 70"/>
                <a:gd name="T58" fmla="*/ 95 w 98"/>
                <a:gd name="T59" fmla="*/ 43 h 70"/>
                <a:gd name="T60" fmla="*/ 93 w 98"/>
                <a:gd name="T61" fmla="*/ 48 h 70"/>
                <a:gd name="T62" fmla="*/ 88 w 98"/>
                <a:gd name="T63" fmla="*/ 52 h 70"/>
                <a:gd name="T64" fmla="*/ 82 w 98"/>
                <a:gd name="T65" fmla="*/ 54 h 70"/>
                <a:gd name="T66" fmla="*/ 75 w 98"/>
                <a:gd name="T67" fmla="*/ 52 h 70"/>
                <a:gd name="T68" fmla="*/ 86 w 98"/>
                <a:gd name="T69" fmla="*/ 32 h 70"/>
                <a:gd name="T70" fmla="*/ 82 w 98"/>
                <a:gd name="T71" fmla="*/ 21 h 70"/>
                <a:gd name="T72" fmla="*/ 77 w 98"/>
                <a:gd name="T73" fmla="*/ 21 h 70"/>
                <a:gd name="T74" fmla="*/ 75 w 98"/>
                <a:gd name="T75" fmla="*/ 24 h 70"/>
                <a:gd name="T76" fmla="*/ 75 w 98"/>
                <a:gd name="T77" fmla="*/ 47 h 70"/>
                <a:gd name="T78" fmla="*/ 79 w 98"/>
                <a:gd name="T79" fmla="*/ 50 h 70"/>
                <a:gd name="T80" fmla="*/ 82 w 98"/>
                <a:gd name="T81" fmla="*/ 47 h 70"/>
                <a:gd name="T82" fmla="*/ 84 w 98"/>
                <a:gd name="T83" fmla="*/ 43 h 70"/>
                <a:gd name="T84" fmla="*/ 84 w 98"/>
                <a:gd name="T85" fmla="*/ 37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8"/>
                <a:gd name="T130" fmla="*/ 0 h 70"/>
                <a:gd name="T131" fmla="*/ 98 w 98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8" h="70">
                  <a:moveTo>
                    <a:pt x="9" y="7"/>
                  </a:moveTo>
                  <a:lnTo>
                    <a:pt x="7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46" y="34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11" y="11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9" y="7"/>
                  </a:lnTo>
                  <a:lnTo>
                    <a:pt x="73" y="50"/>
                  </a:lnTo>
                  <a:lnTo>
                    <a:pt x="73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0" y="65"/>
                  </a:lnTo>
                  <a:lnTo>
                    <a:pt x="62" y="65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59" y="19"/>
                  </a:lnTo>
                  <a:lnTo>
                    <a:pt x="59" y="17"/>
                  </a:lnTo>
                  <a:lnTo>
                    <a:pt x="73" y="17"/>
                  </a:lnTo>
                  <a:lnTo>
                    <a:pt x="73" y="22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81" y="17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9"/>
                  </a:lnTo>
                  <a:lnTo>
                    <a:pt x="92" y="19"/>
                  </a:lnTo>
                  <a:lnTo>
                    <a:pt x="93" y="21"/>
                  </a:lnTo>
                  <a:lnTo>
                    <a:pt x="93" y="22"/>
                  </a:lnTo>
                  <a:lnTo>
                    <a:pt x="95" y="24"/>
                  </a:lnTo>
                  <a:lnTo>
                    <a:pt x="97" y="28"/>
                  </a:lnTo>
                  <a:lnTo>
                    <a:pt x="97" y="30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7"/>
                  </a:lnTo>
                  <a:lnTo>
                    <a:pt x="97" y="39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3" y="47"/>
                  </a:lnTo>
                  <a:lnTo>
                    <a:pt x="93" y="48"/>
                  </a:lnTo>
                  <a:lnTo>
                    <a:pt x="92" y="50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6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79" y="54"/>
                  </a:lnTo>
                  <a:lnTo>
                    <a:pt x="77" y="52"/>
                  </a:lnTo>
                  <a:lnTo>
                    <a:pt x="75" y="52"/>
                  </a:lnTo>
                  <a:lnTo>
                    <a:pt x="73" y="50"/>
                  </a:lnTo>
                  <a:lnTo>
                    <a:pt x="84" y="35"/>
                  </a:lnTo>
                  <a:lnTo>
                    <a:pt x="86" y="32"/>
                  </a:lnTo>
                  <a:lnTo>
                    <a:pt x="86" y="26"/>
                  </a:lnTo>
                  <a:lnTo>
                    <a:pt x="84" y="24"/>
                  </a:lnTo>
                  <a:lnTo>
                    <a:pt x="82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2"/>
                  </a:lnTo>
                  <a:lnTo>
                    <a:pt x="75" y="22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3" y="47"/>
                  </a:lnTo>
                  <a:lnTo>
                    <a:pt x="75" y="47"/>
                  </a:lnTo>
                  <a:lnTo>
                    <a:pt x="75" y="48"/>
                  </a:lnTo>
                  <a:lnTo>
                    <a:pt x="77" y="50"/>
                  </a:lnTo>
                  <a:lnTo>
                    <a:pt x="79" y="50"/>
                  </a:lnTo>
                  <a:lnTo>
                    <a:pt x="81" y="50"/>
                  </a:lnTo>
                  <a:lnTo>
                    <a:pt x="82" y="48"/>
                  </a:lnTo>
                  <a:lnTo>
                    <a:pt x="82" y="47"/>
                  </a:lnTo>
                  <a:lnTo>
                    <a:pt x="84" y="47"/>
                  </a:lnTo>
                  <a:lnTo>
                    <a:pt x="84" y="45"/>
                  </a:lnTo>
                  <a:lnTo>
                    <a:pt x="84" y="43"/>
                  </a:lnTo>
                  <a:lnTo>
                    <a:pt x="84" y="41"/>
                  </a:lnTo>
                  <a:lnTo>
                    <a:pt x="84" y="39"/>
                  </a:lnTo>
                  <a:lnTo>
                    <a:pt x="84" y="37"/>
                  </a:lnTo>
                  <a:lnTo>
                    <a:pt x="84" y="35"/>
                  </a:lnTo>
                  <a:lnTo>
                    <a:pt x="9" y="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0" name="Freeform 191"/>
            <p:cNvSpPr>
              <a:spLocks/>
            </p:cNvSpPr>
            <p:nvPr/>
          </p:nvSpPr>
          <p:spPr bwMode="auto">
            <a:xfrm>
              <a:off x="2180" y="3090"/>
              <a:ext cx="91" cy="52"/>
            </a:xfrm>
            <a:custGeom>
              <a:avLst/>
              <a:gdLst>
                <a:gd name="T0" fmla="*/ 9 w 91"/>
                <a:gd name="T1" fmla="*/ 7 h 52"/>
                <a:gd name="T2" fmla="*/ 7 w 91"/>
                <a:gd name="T3" fmla="*/ 4 h 52"/>
                <a:gd name="T4" fmla="*/ 2 w 91"/>
                <a:gd name="T5" fmla="*/ 2 h 52"/>
                <a:gd name="T6" fmla="*/ 31 w 91"/>
                <a:gd name="T7" fmla="*/ 0 h 52"/>
                <a:gd name="T8" fmla="*/ 41 w 91"/>
                <a:gd name="T9" fmla="*/ 4 h 52"/>
                <a:gd name="T10" fmla="*/ 45 w 91"/>
                <a:gd name="T11" fmla="*/ 7 h 52"/>
                <a:gd name="T12" fmla="*/ 47 w 91"/>
                <a:gd name="T13" fmla="*/ 12 h 52"/>
                <a:gd name="T14" fmla="*/ 45 w 91"/>
                <a:gd name="T15" fmla="*/ 19 h 52"/>
                <a:gd name="T16" fmla="*/ 41 w 91"/>
                <a:gd name="T17" fmla="*/ 25 h 52"/>
                <a:gd name="T18" fmla="*/ 32 w 91"/>
                <a:gd name="T19" fmla="*/ 28 h 52"/>
                <a:gd name="T20" fmla="*/ 25 w 91"/>
                <a:gd name="T21" fmla="*/ 28 h 52"/>
                <a:gd name="T22" fmla="*/ 20 w 91"/>
                <a:gd name="T23" fmla="*/ 46 h 52"/>
                <a:gd name="T24" fmla="*/ 23 w 91"/>
                <a:gd name="T25" fmla="*/ 49 h 52"/>
                <a:gd name="T26" fmla="*/ 2 w 91"/>
                <a:gd name="T27" fmla="*/ 49 h 52"/>
                <a:gd name="T28" fmla="*/ 5 w 91"/>
                <a:gd name="T29" fmla="*/ 47 h 52"/>
                <a:gd name="T30" fmla="*/ 7 w 91"/>
                <a:gd name="T31" fmla="*/ 42 h 52"/>
                <a:gd name="T32" fmla="*/ 23 w 91"/>
                <a:gd name="T33" fmla="*/ 26 h 52"/>
                <a:gd name="T34" fmla="*/ 27 w 91"/>
                <a:gd name="T35" fmla="*/ 25 h 52"/>
                <a:gd name="T36" fmla="*/ 32 w 91"/>
                <a:gd name="T37" fmla="*/ 19 h 52"/>
                <a:gd name="T38" fmla="*/ 32 w 91"/>
                <a:gd name="T39" fmla="*/ 12 h 52"/>
                <a:gd name="T40" fmla="*/ 32 w 91"/>
                <a:gd name="T41" fmla="*/ 7 h 52"/>
                <a:gd name="T42" fmla="*/ 29 w 91"/>
                <a:gd name="T43" fmla="*/ 4 h 52"/>
                <a:gd name="T44" fmla="*/ 23 w 91"/>
                <a:gd name="T45" fmla="*/ 4 h 52"/>
                <a:gd name="T46" fmla="*/ 49 w 91"/>
                <a:gd name="T47" fmla="*/ 19 h 52"/>
                <a:gd name="T48" fmla="*/ 63 w 91"/>
                <a:gd name="T49" fmla="*/ 42 h 52"/>
                <a:gd name="T50" fmla="*/ 65 w 91"/>
                <a:gd name="T51" fmla="*/ 47 h 52"/>
                <a:gd name="T52" fmla="*/ 70 w 91"/>
                <a:gd name="T53" fmla="*/ 46 h 52"/>
                <a:gd name="T54" fmla="*/ 76 w 91"/>
                <a:gd name="T55" fmla="*/ 23 h 52"/>
                <a:gd name="T56" fmla="*/ 72 w 91"/>
                <a:gd name="T57" fmla="*/ 19 h 52"/>
                <a:gd name="T58" fmla="*/ 85 w 91"/>
                <a:gd name="T59" fmla="*/ 16 h 52"/>
                <a:gd name="T60" fmla="*/ 85 w 91"/>
                <a:gd name="T61" fmla="*/ 46 h 52"/>
                <a:gd name="T62" fmla="*/ 88 w 91"/>
                <a:gd name="T63" fmla="*/ 47 h 52"/>
                <a:gd name="T64" fmla="*/ 86 w 91"/>
                <a:gd name="T65" fmla="*/ 49 h 52"/>
                <a:gd name="T66" fmla="*/ 81 w 91"/>
                <a:gd name="T67" fmla="*/ 49 h 52"/>
                <a:gd name="T68" fmla="*/ 76 w 91"/>
                <a:gd name="T69" fmla="*/ 49 h 52"/>
                <a:gd name="T70" fmla="*/ 72 w 91"/>
                <a:gd name="T71" fmla="*/ 49 h 52"/>
                <a:gd name="T72" fmla="*/ 67 w 91"/>
                <a:gd name="T73" fmla="*/ 49 h 52"/>
                <a:gd name="T74" fmla="*/ 63 w 91"/>
                <a:gd name="T75" fmla="*/ 51 h 52"/>
                <a:gd name="T76" fmla="*/ 58 w 91"/>
                <a:gd name="T77" fmla="*/ 49 h 52"/>
                <a:gd name="T78" fmla="*/ 52 w 91"/>
                <a:gd name="T79" fmla="*/ 47 h 52"/>
                <a:gd name="T80" fmla="*/ 52 w 91"/>
                <a:gd name="T81" fmla="*/ 42 h 52"/>
                <a:gd name="T82" fmla="*/ 52 w 91"/>
                <a:gd name="T83" fmla="*/ 19 h 52"/>
                <a:gd name="T84" fmla="*/ 7 w 91"/>
                <a:gd name="T85" fmla="*/ 42 h 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"/>
                <a:gd name="T130" fmla="*/ 0 h 52"/>
                <a:gd name="T131" fmla="*/ 91 w 91"/>
                <a:gd name="T132" fmla="*/ 52 h 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" h="52">
                  <a:moveTo>
                    <a:pt x="7" y="42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3" y="23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5" y="28"/>
                  </a:lnTo>
                  <a:lnTo>
                    <a:pt x="22" y="28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22" y="5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63" y="16"/>
                  </a:lnTo>
                  <a:lnTo>
                    <a:pt x="63" y="42"/>
                  </a:lnTo>
                  <a:lnTo>
                    <a:pt x="63" y="44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7" y="47"/>
                  </a:lnTo>
                  <a:lnTo>
                    <a:pt x="68" y="47"/>
                  </a:lnTo>
                  <a:lnTo>
                    <a:pt x="70" y="46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8" y="16"/>
                  </a:lnTo>
                  <a:lnTo>
                    <a:pt x="85" y="16"/>
                  </a:lnTo>
                  <a:lnTo>
                    <a:pt x="85" y="42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8" y="47"/>
                  </a:lnTo>
                  <a:lnTo>
                    <a:pt x="90" y="47"/>
                  </a:lnTo>
                  <a:lnTo>
                    <a:pt x="90" y="49"/>
                  </a:lnTo>
                  <a:lnTo>
                    <a:pt x="86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1" y="49"/>
                  </a:lnTo>
                  <a:lnTo>
                    <a:pt x="79" y="49"/>
                  </a:lnTo>
                  <a:lnTo>
                    <a:pt x="77" y="49"/>
                  </a:lnTo>
                  <a:lnTo>
                    <a:pt x="76" y="49"/>
                  </a:lnTo>
                  <a:lnTo>
                    <a:pt x="74" y="51"/>
                  </a:lnTo>
                  <a:lnTo>
                    <a:pt x="74" y="47"/>
                  </a:lnTo>
                  <a:lnTo>
                    <a:pt x="72" y="49"/>
                  </a:lnTo>
                  <a:lnTo>
                    <a:pt x="70" y="49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5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1" y="51"/>
                  </a:lnTo>
                  <a:lnTo>
                    <a:pt x="59" y="51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7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1" name="Freeform 192"/>
            <p:cNvSpPr>
              <a:spLocks/>
            </p:cNvSpPr>
            <p:nvPr/>
          </p:nvSpPr>
          <p:spPr bwMode="auto">
            <a:xfrm>
              <a:off x="1433" y="2652"/>
              <a:ext cx="96" cy="52"/>
            </a:xfrm>
            <a:custGeom>
              <a:avLst/>
              <a:gdLst>
                <a:gd name="T0" fmla="*/ 5 w 96"/>
                <a:gd name="T1" fmla="*/ 4 h 52"/>
                <a:gd name="T2" fmla="*/ 2 w 96"/>
                <a:gd name="T3" fmla="*/ 2 h 52"/>
                <a:gd name="T4" fmla="*/ 16 w 96"/>
                <a:gd name="T5" fmla="*/ 0 h 52"/>
                <a:gd name="T6" fmla="*/ 45 w 96"/>
                <a:gd name="T7" fmla="*/ 7 h 52"/>
                <a:gd name="T8" fmla="*/ 41 w 96"/>
                <a:gd name="T9" fmla="*/ 4 h 52"/>
                <a:gd name="T10" fmla="*/ 36 w 96"/>
                <a:gd name="T11" fmla="*/ 2 h 52"/>
                <a:gd name="T12" fmla="*/ 54 w 96"/>
                <a:gd name="T13" fmla="*/ 2 h 52"/>
                <a:gd name="T14" fmla="*/ 48 w 96"/>
                <a:gd name="T15" fmla="*/ 2 h 52"/>
                <a:gd name="T16" fmla="*/ 47 w 96"/>
                <a:gd name="T17" fmla="*/ 5 h 52"/>
                <a:gd name="T18" fmla="*/ 45 w 96"/>
                <a:gd name="T19" fmla="*/ 51 h 52"/>
                <a:gd name="T20" fmla="*/ 11 w 96"/>
                <a:gd name="T21" fmla="*/ 44 h 52"/>
                <a:gd name="T22" fmla="*/ 13 w 96"/>
                <a:gd name="T23" fmla="*/ 47 h 52"/>
                <a:gd name="T24" fmla="*/ 16 w 96"/>
                <a:gd name="T25" fmla="*/ 51 h 52"/>
                <a:gd name="T26" fmla="*/ 2 w 96"/>
                <a:gd name="T27" fmla="*/ 49 h 52"/>
                <a:gd name="T28" fmla="*/ 5 w 96"/>
                <a:gd name="T29" fmla="*/ 47 h 52"/>
                <a:gd name="T30" fmla="*/ 7 w 96"/>
                <a:gd name="T31" fmla="*/ 42 h 52"/>
                <a:gd name="T32" fmla="*/ 63 w 96"/>
                <a:gd name="T33" fmla="*/ 19 h 52"/>
                <a:gd name="T34" fmla="*/ 66 w 96"/>
                <a:gd name="T35" fmla="*/ 16 h 52"/>
                <a:gd name="T36" fmla="*/ 73 w 96"/>
                <a:gd name="T37" fmla="*/ 16 h 52"/>
                <a:gd name="T38" fmla="*/ 81 w 96"/>
                <a:gd name="T39" fmla="*/ 19 h 52"/>
                <a:gd name="T40" fmla="*/ 79 w 96"/>
                <a:gd name="T41" fmla="*/ 2 h 52"/>
                <a:gd name="T42" fmla="*/ 73 w 96"/>
                <a:gd name="T43" fmla="*/ 2 h 52"/>
                <a:gd name="T44" fmla="*/ 90 w 96"/>
                <a:gd name="T45" fmla="*/ 44 h 52"/>
                <a:gd name="T46" fmla="*/ 91 w 96"/>
                <a:gd name="T47" fmla="*/ 47 h 52"/>
                <a:gd name="T48" fmla="*/ 95 w 96"/>
                <a:gd name="T49" fmla="*/ 49 h 52"/>
                <a:gd name="T50" fmla="*/ 90 w 96"/>
                <a:gd name="T51" fmla="*/ 49 h 52"/>
                <a:gd name="T52" fmla="*/ 82 w 96"/>
                <a:gd name="T53" fmla="*/ 51 h 52"/>
                <a:gd name="T54" fmla="*/ 79 w 96"/>
                <a:gd name="T55" fmla="*/ 47 h 52"/>
                <a:gd name="T56" fmla="*/ 75 w 96"/>
                <a:gd name="T57" fmla="*/ 49 h 52"/>
                <a:gd name="T58" fmla="*/ 72 w 96"/>
                <a:gd name="T59" fmla="*/ 51 h 52"/>
                <a:gd name="T60" fmla="*/ 66 w 96"/>
                <a:gd name="T61" fmla="*/ 51 h 52"/>
                <a:gd name="T62" fmla="*/ 61 w 96"/>
                <a:gd name="T63" fmla="*/ 47 h 52"/>
                <a:gd name="T64" fmla="*/ 57 w 96"/>
                <a:gd name="T65" fmla="*/ 44 h 52"/>
                <a:gd name="T66" fmla="*/ 56 w 96"/>
                <a:gd name="T67" fmla="*/ 37 h 52"/>
                <a:gd name="T68" fmla="*/ 56 w 96"/>
                <a:gd name="T69" fmla="*/ 28 h 52"/>
                <a:gd name="T70" fmla="*/ 57 w 96"/>
                <a:gd name="T71" fmla="*/ 23 h 52"/>
                <a:gd name="T72" fmla="*/ 66 w 96"/>
                <a:gd name="T73" fmla="*/ 33 h 52"/>
                <a:gd name="T74" fmla="*/ 68 w 96"/>
                <a:gd name="T75" fmla="*/ 44 h 52"/>
                <a:gd name="T76" fmla="*/ 72 w 96"/>
                <a:gd name="T77" fmla="*/ 47 h 52"/>
                <a:gd name="T78" fmla="*/ 75 w 96"/>
                <a:gd name="T79" fmla="*/ 46 h 52"/>
                <a:gd name="T80" fmla="*/ 79 w 96"/>
                <a:gd name="T81" fmla="*/ 44 h 52"/>
                <a:gd name="T82" fmla="*/ 79 w 96"/>
                <a:gd name="T83" fmla="*/ 23 h 52"/>
                <a:gd name="T84" fmla="*/ 75 w 96"/>
                <a:gd name="T85" fmla="*/ 19 h 52"/>
                <a:gd name="T86" fmla="*/ 72 w 96"/>
                <a:gd name="T87" fmla="*/ 21 h 52"/>
                <a:gd name="T88" fmla="*/ 68 w 96"/>
                <a:gd name="T89" fmla="*/ 25 h 52"/>
                <a:gd name="T90" fmla="*/ 66 w 96"/>
                <a:gd name="T91" fmla="*/ 28 h 52"/>
                <a:gd name="T92" fmla="*/ 66 w 96"/>
                <a:gd name="T93" fmla="*/ 33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6"/>
                <a:gd name="T142" fmla="*/ 0 h 52"/>
                <a:gd name="T143" fmla="*/ 96 w 96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6" h="52">
                  <a:moveTo>
                    <a:pt x="7" y="7"/>
                  </a:move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5" y="33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7" y="51"/>
                  </a:lnTo>
                  <a:lnTo>
                    <a:pt x="45" y="51"/>
                  </a:lnTo>
                  <a:lnTo>
                    <a:pt x="11" y="12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7" y="18"/>
                  </a:lnTo>
                  <a:lnTo>
                    <a:pt x="81" y="19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90" y="0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1" y="46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7"/>
                  </a:lnTo>
                  <a:lnTo>
                    <a:pt x="95" y="49"/>
                  </a:lnTo>
                  <a:lnTo>
                    <a:pt x="93" y="49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88" y="51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79" y="51"/>
                  </a:lnTo>
                  <a:lnTo>
                    <a:pt x="79" y="47"/>
                  </a:lnTo>
                  <a:lnTo>
                    <a:pt x="77" y="47"/>
                  </a:lnTo>
                  <a:lnTo>
                    <a:pt x="77" y="49"/>
                  </a:lnTo>
                  <a:lnTo>
                    <a:pt x="75" y="49"/>
                  </a:lnTo>
                  <a:lnTo>
                    <a:pt x="75" y="51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8" y="51"/>
                  </a:lnTo>
                  <a:lnTo>
                    <a:pt x="66" y="51"/>
                  </a:lnTo>
                  <a:lnTo>
                    <a:pt x="65" y="49"/>
                  </a:lnTo>
                  <a:lnTo>
                    <a:pt x="63" y="49"/>
                  </a:lnTo>
                  <a:lnTo>
                    <a:pt x="61" y="47"/>
                  </a:lnTo>
                  <a:lnTo>
                    <a:pt x="59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6" y="42"/>
                  </a:lnTo>
                  <a:lnTo>
                    <a:pt x="56" y="39"/>
                  </a:lnTo>
                  <a:lnTo>
                    <a:pt x="56" y="37"/>
                  </a:lnTo>
                  <a:lnTo>
                    <a:pt x="56" y="33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1" y="19"/>
                  </a:lnTo>
                  <a:lnTo>
                    <a:pt x="66" y="33"/>
                  </a:lnTo>
                  <a:lnTo>
                    <a:pt x="66" y="39"/>
                  </a:lnTo>
                  <a:lnTo>
                    <a:pt x="68" y="42"/>
                  </a:lnTo>
                  <a:lnTo>
                    <a:pt x="68" y="44"/>
                  </a:lnTo>
                  <a:lnTo>
                    <a:pt x="70" y="46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5" y="47"/>
                  </a:lnTo>
                  <a:lnTo>
                    <a:pt x="75" y="46"/>
                  </a:lnTo>
                  <a:lnTo>
                    <a:pt x="77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3"/>
                  </a:lnTo>
                  <a:lnTo>
                    <a:pt x="7" y="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2" name="Freeform 193"/>
            <p:cNvSpPr>
              <a:spLocks/>
            </p:cNvSpPr>
            <p:nvPr/>
          </p:nvSpPr>
          <p:spPr bwMode="auto">
            <a:xfrm>
              <a:off x="1069" y="2651"/>
              <a:ext cx="82" cy="51"/>
            </a:xfrm>
            <a:custGeom>
              <a:avLst/>
              <a:gdLst>
                <a:gd name="T0" fmla="*/ 9 w 82"/>
                <a:gd name="T1" fmla="*/ 9 h 51"/>
                <a:gd name="T2" fmla="*/ 9 w 82"/>
                <a:gd name="T3" fmla="*/ 5 h 51"/>
                <a:gd name="T4" fmla="*/ 7 w 82"/>
                <a:gd name="T5" fmla="*/ 3 h 51"/>
                <a:gd name="T6" fmla="*/ 4 w 82"/>
                <a:gd name="T7" fmla="*/ 3 h 51"/>
                <a:gd name="T8" fmla="*/ 2 w 82"/>
                <a:gd name="T9" fmla="*/ 0 h 51"/>
                <a:gd name="T10" fmla="*/ 32 w 82"/>
                <a:gd name="T11" fmla="*/ 0 h 51"/>
                <a:gd name="T12" fmla="*/ 37 w 82"/>
                <a:gd name="T13" fmla="*/ 2 h 51"/>
                <a:gd name="T14" fmla="*/ 41 w 82"/>
                <a:gd name="T15" fmla="*/ 5 h 51"/>
                <a:gd name="T16" fmla="*/ 44 w 82"/>
                <a:gd name="T17" fmla="*/ 7 h 51"/>
                <a:gd name="T18" fmla="*/ 46 w 82"/>
                <a:gd name="T19" fmla="*/ 10 h 51"/>
                <a:gd name="T20" fmla="*/ 46 w 82"/>
                <a:gd name="T21" fmla="*/ 14 h 51"/>
                <a:gd name="T22" fmla="*/ 44 w 82"/>
                <a:gd name="T23" fmla="*/ 21 h 51"/>
                <a:gd name="T24" fmla="*/ 42 w 82"/>
                <a:gd name="T25" fmla="*/ 24 h 51"/>
                <a:gd name="T26" fmla="*/ 37 w 82"/>
                <a:gd name="T27" fmla="*/ 26 h 51"/>
                <a:gd name="T28" fmla="*/ 33 w 82"/>
                <a:gd name="T29" fmla="*/ 28 h 51"/>
                <a:gd name="T30" fmla="*/ 28 w 82"/>
                <a:gd name="T31" fmla="*/ 29 h 51"/>
                <a:gd name="T32" fmla="*/ 19 w 82"/>
                <a:gd name="T33" fmla="*/ 29 h 51"/>
                <a:gd name="T34" fmla="*/ 19 w 82"/>
                <a:gd name="T35" fmla="*/ 45 h 51"/>
                <a:gd name="T36" fmla="*/ 21 w 82"/>
                <a:gd name="T37" fmla="*/ 47 h 51"/>
                <a:gd name="T38" fmla="*/ 23 w 82"/>
                <a:gd name="T39" fmla="*/ 48 h 51"/>
                <a:gd name="T40" fmla="*/ 26 w 82"/>
                <a:gd name="T41" fmla="*/ 50 h 51"/>
                <a:gd name="T42" fmla="*/ 2 w 82"/>
                <a:gd name="T43" fmla="*/ 48 h 51"/>
                <a:gd name="T44" fmla="*/ 5 w 82"/>
                <a:gd name="T45" fmla="*/ 48 h 51"/>
                <a:gd name="T46" fmla="*/ 7 w 82"/>
                <a:gd name="T47" fmla="*/ 45 h 51"/>
                <a:gd name="T48" fmla="*/ 21 w 82"/>
                <a:gd name="T49" fmla="*/ 5 h 51"/>
                <a:gd name="T50" fmla="*/ 21 w 82"/>
                <a:gd name="T51" fmla="*/ 26 h 51"/>
                <a:gd name="T52" fmla="*/ 25 w 82"/>
                <a:gd name="T53" fmla="*/ 26 h 51"/>
                <a:gd name="T54" fmla="*/ 28 w 82"/>
                <a:gd name="T55" fmla="*/ 26 h 51"/>
                <a:gd name="T56" fmla="*/ 32 w 82"/>
                <a:gd name="T57" fmla="*/ 22 h 51"/>
                <a:gd name="T58" fmla="*/ 33 w 82"/>
                <a:gd name="T59" fmla="*/ 19 h 51"/>
                <a:gd name="T60" fmla="*/ 33 w 82"/>
                <a:gd name="T61" fmla="*/ 14 h 51"/>
                <a:gd name="T62" fmla="*/ 33 w 82"/>
                <a:gd name="T63" fmla="*/ 10 h 51"/>
                <a:gd name="T64" fmla="*/ 32 w 82"/>
                <a:gd name="T65" fmla="*/ 7 h 51"/>
                <a:gd name="T66" fmla="*/ 30 w 82"/>
                <a:gd name="T67" fmla="*/ 5 h 51"/>
                <a:gd name="T68" fmla="*/ 28 w 82"/>
                <a:gd name="T69" fmla="*/ 3 h 51"/>
                <a:gd name="T70" fmla="*/ 25 w 82"/>
                <a:gd name="T71" fmla="*/ 3 h 51"/>
                <a:gd name="T72" fmla="*/ 21 w 82"/>
                <a:gd name="T73" fmla="*/ 3 h 51"/>
                <a:gd name="T74" fmla="*/ 53 w 82"/>
                <a:gd name="T75" fmla="*/ 24 h 51"/>
                <a:gd name="T76" fmla="*/ 53 w 82"/>
                <a:gd name="T77" fmla="*/ 21 h 51"/>
                <a:gd name="T78" fmla="*/ 49 w 82"/>
                <a:gd name="T79" fmla="*/ 19 h 51"/>
                <a:gd name="T80" fmla="*/ 65 w 82"/>
                <a:gd name="T81" fmla="*/ 17 h 51"/>
                <a:gd name="T82" fmla="*/ 67 w 82"/>
                <a:gd name="T83" fmla="*/ 21 h 51"/>
                <a:gd name="T84" fmla="*/ 72 w 82"/>
                <a:gd name="T85" fmla="*/ 17 h 51"/>
                <a:gd name="T86" fmla="*/ 76 w 82"/>
                <a:gd name="T87" fmla="*/ 16 h 51"/>
                <a:gd name="T88" fmla="*/ 77 w 82"/>
                <a:gd name="T89" fmla="*/ 17 h 51"/>
                <a:gd name="T90" fmla="*/ 81 w 82"/>
                <a:gd name="T91" fmla="*/ 21 h 51"/>
                <a:gd name="T92" fmla="*/ 79 w 82"/>
                <a:gd name="T93" fmla="*/ 24 h 51"/>
                <a:gd name="T94" fmla="*/ 76 w 82"/>
                <a:gd name="T95" fmla="*/ 26 h 51"/>
                <a:gd name="T96" fmla="*/ 72 w 82"/>
                <a:gd name="T97" fmla="*/ 26 h 51"/>
                <a:gd name="T98" fmla="*/ 69 w 82"/>
                <a:gd name="T99" fmla="*/ 22 h 51"/>
                <a:gd name="T100" fmla="*/ 67 w 82"/>
                <a:gd name="T101" fmla="*/ 24 h 51"/>
                <a:gd name="T102" fmla="*/ 65 w 82"/>
                <a:gd name="T103" fmla="*/ 26 h 51"/>
                <a:gd name="T104" fmla="*/ 63 w 82"/>
                <a:gd name="T105" fmla="*/ 28 h 51"/>
                <a:gd name="T106" fmla="*/ 63 w 82"/>
                <a:gd name="T107" fmla="*/ 43 h 51"/>
                <a:gd name="T108" fmla="*/ 63 w 82"/>
                <a:gd name="T109" fmla="*/ 47 h 51"/>
                <a:gd name="T110" fmla="*/ 65 w 82"/>
                <a:gd name="T111" fmla="*/ 48 h 51"/>
                <a:gd name="T112" fmla="*/ 69 w 82"/>
                <a:gd name="T113" fmla="*/ 50 h 51"/>
                <a:gd name="T114" fmla="*/ 49 w 82"/>
                <a:gd name="T115" fmla="*/ 48 h 51"/>
                <a:gd name="T116" fmla="*/ 53 w 82"/>
                <a:gd name="T117" fmla="*/ 48 h 51"/>
                <a:gd name="T118" fmla="*/ 53 w 82"/>
                <a:gd name="T119" fmla="*/ 45 h 51"/>
                <a:gd name="T120" fmla="*/ 7 w 82"/>
                <a:gd name="T121" fmla="*/ 43 h 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"/>
                <a:gd name="T184" fmla="*/ 0 h 51"/>
                <a:gd name="T185" fmla="*/ 82 w 82"/>
                <a:gd name="T186" fmla="*/ 51 h 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" h="51">
                  <a:moveTo>
                    <a:pt x="7" y="43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5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19" y="29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21" y="5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1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7" y="21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79" y="24"/>
                  </a:lnTo>
                  <a:lnTo>
                    <a:pt x="77" y="26"/>
                  </a:lnTo>
                  <a:lnTo>
                    <a:pt x="76" y="26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69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43"/>
                  </a:lnTo>
                  <a:lnTo>
                    <a:pt x="63" y="45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9" y="50"/>
                  </a:lnTo>
                  <a:lnTo>
                    <a:pt x="49" y="50"/>
                  </a:lnTo>
                  <a:lnTo>
                    <a:pt x="49" y="48"/>
                  </a:lnTo>
                  <a:lnTo>
                    <a:pt x="51" y="48"/>
                  </a:lnTo>
                  <a:lnTo>
                    <a:pt x="53" y="48"/>
                  </a:lnTo>
                  <a:lnTo>
                    <a:pt x="53" y="47"/>
                  </a:lnTo>
                  <a:lnTo>
                    <a:pt x="53" y="45"/>
                  </a:lnTo>
                  <a:lnTo>
                    <a:pt x="53" y="24"/>
                  </a:lnTo>
                  <a:lnTo>
                    <a:pt x="7" y="43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3" name="Freeform 194"/>
            <p:cNvSpPr>
              <a:spLocks/>
            </p:cNvSpPr>
            <p:nvPr/>
          </p:nvSpPr>
          <p:spPr bwMode="auto">
            <a:xfrm>
              <a:off x="1091" y="3093"/>
              <a:ext cx="83" cy="49"/>
            </a:xfrm>
            <a:custGeom>
              <a:avLst/>
              <a:gdLst>
                <a:gd name="T0" fmla="*/ 7 w 83"/>
                <a:gd name="T1" fmla="*/ 5 h 49"/>
                <a:gd name="T2" fmla="*/ 5 w 83"/>
                <a:gd name="T3" fmla="*/ 2 h 49"/>
                <a:gd name="T4" fmla="*/ 0 w 83"/>
                <a:gd name="T5" fmla="*/ 0 h 49"/>
                <a:gd name="T6" fmla="*/ 34 w 83"/>
                <a:gd name="T7" fmla="*/ 0 h 49"/>
                <a:gd name="T8" fmla="*/ 41 w 83"/>
                <a:gd name="T9" fmla="*/ 3 h 49"/>
                <a:gd name="T10" fmla="*/ 45 w 83"/>
                <a:gd name="T11" fmla="*/ 7 h 49"/>
                <a:gd name="T12" fmla="*/ 46 w 83"/>
                <a:gd name="T13" fmla="*/ 15 h 49"/>
                <a:gd name="T14" fmla="*/ 41 w 83"/>
                <a:gd name="T15" fmla="*/ 21 h 49"/>
                <a:gd name="T16" fmla="*/ 34 w 83"/>
                <a:gd name="T17" fmla="*/ 26 h 49"/>
                <a:gd name="T18" fmla="*/ 29 w 83"/>
                <a:gd name="T19" fmla="*/ 26 h 49"/>
                <a:gd name="T20" fmla="*/ 20 w 83"/>
                <a:gd name="T21" fmla="*/ 41 h 49"/>
                <a:gd name="T22" fmla="*/ 20 w 83"/>
                <a:gd name="T23" fmla="*/ 46 h 49"/>
                <a:gd name="T24" fmla="*/ 25 w 83"/>
                <a:gd name="T25" fmla="*/ 46 h 49"/>
                <a:gd name="T26" fmla="*/ 0 w 83"/>
                <a:gd name="T27" fmla="*/ 46 h 49"/>
                <a:gd name="T28" fmla="*/ 5 w 83"/>
                <a:gd name="T29" fmla="*/ 45 h 49"/>
                <a:gd name="T30" fmla="*/ 7 w 83"/>
                <a:gd name="T31" fmla="*/ 39 h 49"/>
                <a:gd name="T32" fmla="*/ 21 w 83"/>
                <a:gd name="T33" fmla="*/ 24 h 49"/>
                <a:gd name="T34" fmla="*/ 27 w 83"/>
                <a:gd name="T35" fmla="*/ 24 h 49"/>
                <a:gd name="T36" fmla="*/ 30 w 83"/>
                <a:gd name="T37" fmla="*/ 21 h 49"/>
                <a:gd name="T38" fmla="*/ 32 w 83"/>
                <a:gd name="T39" fmla="*/ 14 h 49"/>
                <a:gd name="T40" fmla="*/ 32 w 83"/>
                <a:gd name="T41" fmla="*/ 7 h 49"/>
                <a:gd name="T42" fmla="*/ 29 w 83"/>
                <a:gd name="T43" fmla="*/ 2 h 49"/>
                <a:gd name="T44" fmla="*/ 23 w 83"/>
                <a:gd name="T45" fmla="*/ 2 h 49"/>
                <a:gd name="T46" fmla="*/ 73 w 83"/>
                <a:gd name="T47" fmla="*/ 15 h 49"/>
                <a:gd name="T48" fmla="*/ 78 w 83"/>
                <a:gd name="T49" fmla="*/ 19 h 49"/>
                <a:gd name="T50" fmla="*/ 78 w 83"/>
                <a:gd name="T51" fmla="*/ 43 h 49"/>
                <a:gd name="T52" fmla="*/ 82 w 83"/>
                <a:gd name="T53" fmla="*/ 43 h 49"/>
                <a:gd name="T54" fmla="*/ 77 w 83"/>
                <a:gd name="T55" fmla="*/ 48 h 49"/>
                <a:gd name="T56" fmla="*/ 71 w 83"/>
                <a:gd name="T57" fmla="*/ 48 h 49"/>
                <a:gd name="T58" fmla="*/ 68 w 83"/>
                <a:gd name="T59" fmla="*/ 46 h 49"/>
                <a:gd name="T60" fmla="*/ 62 w 83"/>
                <a:gd name="T61" fmla="*/ 48 h 49"/>
                <a:gd name="T62" fmla="*/ 53 w 83"/>
                <a:gd name="T63" fmla="*/ 48 h 49"/>
                <a:gd name="T64" fmla="*/ 48 w 83"/>
                <a:gd name="T65" fmla="*/ 45 h 49"/>
                <a:gd name="T66" fmla="*/ 48 w 83"/>
                <a:gd name="T67" fmla="*/ 38 h 49"/>
                <a:gd name="T68" fmla="*/ 52 w 83"/>
                <a:gd name="T69" fmla="*/ 34 h 49"/>
                <a:gd name="T70" fmla="*/ 57 w 83"/>
                <a:gd name="T71" fmla="*/ 31 h 49"/>
                <a:gd name="T72" fmla="*/ 66 w 83"/>
                <a:gd name="T73" fmla="*/ 29 h 49"/>
                <a:gd name="T74" fmla="*/ 68 w 83"/>
                <a:gd name="T75" fmla="*/ 19 h 49"/>
                <a:gd name="T76" fmla="*/ 64 w 83"/>
                <a:gd name="T77" fmla="*/ 17 h 49"/>
                <a:gd name="T78" fmla="*/ 59 w 83"/>
                <a:gd name="T79" fmla="*/ 17 h 49"/>
                <a:gd name="T80" fmla="*/ 59 w 83"/>
                <a:gd name="T81" fmla="*/ 21 h 49"/>
                <a:gd name="T82" fmla="*/ 61 w 83"/>
                <a:gd name="T83" fmla="*/ 24 h 49"/>
                <a:gd name="T84" fmla="*/ 57 w 83"/>
                <a:gd name="T85" fmla="*/ 27 h 49"/>
                <a:gd name="T86" fmla="*/ 53 w 83"/>
                <a:gd name="T87" fmla="*/ 27 h 49"/>
                <a:gd name="T88" fmla="*/ 50 w 83"/>
                <a:gd name="T89" fmla="*/ 22 h 49"/>
                <a:gd name="T90" fmla="*/ 52 w 83"/>
                <a:gd name="T91" fmla="*/ 17 h 49"/>
                <a:gd name="T92" fmla="*/ 57 w 83"/>
                <a:gd name="T93" fmla="*/ 15 h 49"/>
                <a:gd name="T94" fmla="*/ 64 w 83"/>
                <a:gd name="T95" fmla="*/ 14 h 49"/>
                <a:gd name="T96" fmla="*/ 71 w 83"/>
                <a:gd name="T97" fmla="*/ 15 h 49"/>
                <a:gd name="T98" fmla="*/ 66 w 83"/>
                <a:gd name="T99" fmla="*/ 31 h 49"/>
                <a:gd name="T100" fmla="*/ 61 w 83"/>
                <a:gd name="T101" fmla="*/ 34 h 49"/>
                <a:gd name="T102" fmla="*/ 59 w 83"/>
                <a:gd name="T103" fmla="*/ 39 h 49"/>
                <a:gd name="T104" fmla="*/ 62 w 83"/>
                <a:gd name="T105" fmla="*/ 45 h 49"/>
                <a:gd name="T106" fmla="*/ 68 w 83"/>
                <a:gd name="T107" fmla="*/ 41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49"/>
                <a:gd name="T164" fmla="*/ 83 w 83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49">
                  <a:moveTo>
                    <a:pt x="7" y="39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6" y="9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5" y="17"/>
                  </a:lnTo>
                  <a:lnTo>
                    <a:pt x="43" y="21"/>
                  </a:lnTo>
                  <a:lnTo>
                    <a:pt x="41" y="21"/>
                  </a:lnTo>
                  <a:lnTo>
                    <a:pt x="39" y="22"/>
                  </a:lnTo>
                  <a:lnTo>
                    <a:pt x="37" y="24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0" y="41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20" y="3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78" y="43"/>
                  </a:lnTo>
                  <a:lnTo>
                    <a:pt x="80" y="45"/>
                  </a:lnTo>
                  <a:lnTo>
                    <a:pt x="82" y="45"/>
                  </a:lnTo>
                  <a:lnTo>
                    <a:pt x="82" y="43"/>
                  </a:lnTo>
                  <a:lnTo>
                    <a:pt x="82" y="46"/>
                  </a:lnTo>
                  <a:lnTo>
                    <a:pt x="80" y="48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6" y="46"/>
                  </a:lnTo>
                  <a:lnTo>
                    <a:pt x="62" y="48"/>
                  </a:lnTo>
                  <a:lnTo>
                    <a:pt x="59" y="48"/>
                  </a:lnTo>
                  <a:lnTo>
                    <a:pt x="55" y="48"/>
                  </a:lnTo>
                  <a:lnTo>
                    <a:pt x="53" y="48"/>
                  </a:lnTo>
                  <a:lnTo>
                    <a:pt x="52" y="48"/>
                  </a:lnTo>
                  <a:lnTo>
                    <a:pt x="50" y="46"/>
                  </a:lnTo>
                  <a:lnTo>
                    <a:pt x="48" y="45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62" y="29"/>
                  </a:lnTo>
                  <a:lnTo>
                    <a:pt x="66" y="29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1" y="17"/>
                  </a:lnTo>
                  <a:lnTo>
                    <a:pt x="59" y="17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9" y="14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5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64" y="33"/>
                  </a:lnTo>
                  <a:lnTo>
                    <a:pt x="62" y="33"/>
                  </a:lnTo>
                  <a:lnTo>
                    <a:pt x="61" y="34"/>
                  </a:lnTo>
                  <a:lnTo>
                    <a:pt x="61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61" y="43"/>
                  </a:lnTo>
                  <a:lnTo>
                    <a:pt x="62" y="45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8" y="41"/>
                  </a:lnTo>
                  <a:lnTo>
                    <a:pt x="68" y="31"/>
                  </a:lnTo>
                  <a:lnTo>
                    <a:pt x="7" y="3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4" name="Freeform 195"/>
            <p:cNvSpPr>
              <a:spLocks/>
            </p:cNvSpPr>
            <p:nvPr/>
          </p:nvSpPr>
          <p:spPr bwMode="auto">
            <a:xfrm>
              <a:off x="1452" y="3093"/>
              <a:ext cx="51" cy="50"/>
            </a:xfrm>
            <a:custGeom>
              <a:avLst/>
              <a:gdLst>
                <a:gd name="T0" fmla="*/ 7 w 51"/>
                <a:gd name="T1" fmla="*/ 5 h 50"/>
                <a:gd name="T2" fmla="*/ 5 w 51"/>
                <a:gd name="T3" fmla="*/ 2 h 50"/>
                <a:gd name="T4" fmla="*/ 2 w 51"/>
                <a:gd name="T5" fmla="*/ 2 h 50"/>
                <a:gd name="T6" fmla="*/ 0 w 51"/>
                <a:gd name="T7" fmla="*/ 0 h 50"/>
                <a:gd name="T8" fmla="*/ 25 w 51"/>
                <a:gd name="T9" fmla="*/ 2 h 50"/>
                <a:gd name="T10" fmla="*/ 22 w 51"/>
                <a:gd name="T11" fmla="*/ 2 h 50"/>
                <a:gd name="T12" fmla="*/ 18 w 51"/>
                <a:gd name="T13" fmla="*/ 3 h 50"/>
                <a:gd name="T14" fmla="*/ 18 w 51"/>
                <a:gd name="T15" fmla="*/ 7 h 50"/>
                <a:gd name="T16" fmla="*/ 17 w 51"/>
                <a:gd name="T17" fmla="*/ 35 h 50"/>
                <a:gd name="T18" fmla="*/ 18 w 51"/>
                <a:gd name="T19" fmla="*/ 41 h 50"/>
                <a:gd name="T20" fmla="*/ 20 w 51"/>
                <a:gd name="T21" fmla="*/ 44 h 50"/>
                <a:gd name="T22" fmla="*/ 25 w 51"/>
                <a:gd name="T23" fmla="*/ 46 h 50"/>
                <a:gd name="T24" fmla="*/ 30 w 51"/>
                <a:gd name="T25" fmla="*/ 46 h 50"/>
                <a:gd name="T26" fmla="*/ 38 w 51"/>
                <a:gd name="T27" fmla="*/ 42 h 50"/>
                <a:gd name="T28" fmla="*/ 42 w 51"/>
                <a:gd name="T29" fmla="*/ 30 h 50"/>
                <a:gd name="T30" fmla="*/ 43 w 51"/>
                <a:gd name="T31" fmla="*/ 5 h 50"/>
                <a:gd name="T32" fmla="*/ 42 w 51"/>
                <a:gd name="T33" fmla="*/ 3 h 50"/>
                <a:gd name="T34" fmla="*/ 37 w 51"/>
                <a:gd name="T35" fmla="*/ 2 h 50"/>
                <a:gd name="T36" fmla="*/ 35 w 51"/>
                <a:gd name="T37" fmla="*/ 0 h 50"/>
                <a:gd name="T38" fmla="*/ 50 w 51"/>
                <a:gd name="T39" fmla="*/ 2 h 50"/>
                <a:gd name="T40" fmla="*/ 47 w 51"/>
                <a:gd name="T41" fmla="*/ 2 h 50"/>
                <a:gd name="T42" fmla="*/ 45 w 51"/>
                <a:gd name="T43" fmla="*/ 3 h 50"/>
                <a:gd name="T44" fmla="*/ 45 w 51"/>
                <a:gd name="T45" fmla="*/ 7 h 50"/>
                <a:gd name="T46" fmla="*/ 43 w 51"/>
                <a:gd name="T47" fmla="*/ 34 h 50"/>
                <a:gd name="T48" fmla="*/ 43 w 51"/>
                <a:gd name="T49" fmla="*/ 39 h 50"/>
                <a:gd name="T50" fmla="*/ 42 w 51"/>
                <a:gd name="T51" fmla="*/ 42 h 50"/>
                <a:gd name="T52" fmla="*/ 38 w 51"/>
                <a:gd name="T53" fmla="*/ 46 h 50"/>
                <a:gd name="T54" fmla="*/ 35 w 51"/>
                <a:gd name="T55" fmla="*/ 47 h 50"/>
                <a:gd name="T56" fmla="*/ 32 w 51"/>
                <a:gd name="T57" fmla="*/ 47 h 50"/>
                <a:gd name="T58" fmla="*/ 28 w 51"/>
                <a:gd name="T59" fmla="*/ 49 h 50"/>
                <a:gd name="T60" fmla="*/ 25 w 51"/>
                <a:gd name="T61" fmla="*/ 49 h 50"/>
                <a:gd name="T62" fmla="*/ 20 w 51"/>
                <a:gd name="T63" fmla="*/ 49 h 50"/>
                <a:gd name="T64" fmla="*/ 17 w 51"/>
                <a:gd name="T65" fmla="*/ 47 h 50"/>
                <a:gd name="T66" fmla="*/ 13 w 51"/>
                <a:gd name="T67" fmla="*/ 46 h 50"/>
                <a:gd name="T68" fmla="*/ 10 w 51"/>
                <a:gd name="T69" fmla="*/ 46 h 50"/>
                <a:gd name="T70" fmla="*/ 8 w 51"/>
                <a:gd name="T71" fmla="*/ 42 h 50"/>
                <a:gd name="T72" fmla="*/ 7 w 51"/>
                <a:gd name="T73" fmla="*/ 39 h 50"/>
                <a:gd name="T74" fmla="*/ 5 w 51"/>
                <a:gd name="T75" fmla="*/ 35 h 50"/>
                <a:gd name="T76" fmla="*/ 5 w 51"/>
                <a:gd name="T77" fmla="*/ 32 h 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"/>
                <a:gd name="T118" fmla="*/ 0 h 50"/>
                <a:gd name="T119" fmla="*/ 51 w 51"/>
                <a:gd name="T120" fmla="*/ 50 h 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" h="50">
                  <a:moveTo>
                    <a:pt x="7" y="7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8" y="41"/>
                  </a:lnTo>
                  <a:lnTo>
                    <a:pt x="18" y="42"/>
                  </a:lnTo>
                  <a:lnTo>
                    <a:pt x="20" y="44"/>
                  </a:lnTo>
                  <a:lnTo>
                    <a:pt x="22" y="46"/>
                  </a:lnTo>
                  <a:lnTo>
                    <a:pt x="25" y="46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3" y="46"/>
                  </a:lnTo>
                  <a:lnTo>
                    <a:pt x="38" y="42"/>
                  </a:lnTo>
                  <a:lnTo>
                    <a:pt x="40" y="37"/>
                  </a:lnTo>
                  <a:lnTo>
                    <a:pt x="42" y="30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3" y="30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3" y="39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0" y="49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7" y="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5" name="Freeform 196"/>
            <p:cNvSpPr>
              <a:spLocks/>
            </p:cNvSpPr>
            <p:nvPr/>
          </p:nvSpPr>
          <p:spPr bwMode="auto">
            <a:xfrm>
              <a:off x="711" y="2651"/>
              <a:ext cx="88" cy="53"/>
            </a:xfrm>
            <a:custGeom>
              <a:avLst/>
              <a:gdLst>
                <a:gd name="T0" fmla="*/ 4 w 88"/>
                <a:gd name="T1" fmla="*/ 16 h 53"/>
                <a:gd name="T2" fmla="*/ 9 w 88"/>
                <a:gd name="T3" fmla="*/ 9 h 53"/>
                <a:gd name="T4" fmla="*/ 16 w 88"/>
                <a:gd name="T5" fmla="*/ 3 h 53"/>
                <a:gd name="T6" fmla="*/ 24 w 88"/>
                <a:gd name="T7" fmla="*/ 0 h 53"/>
                <a:gd name="T8" fmla="*/ 33 w 88"/>
                <a:gd name="T9" fmla="*/ 0 h 53"/>
                <a:gd name="T10" fmla="*/ 38 w 88"/>
                <a:gd name="T11" fmla="*/ 2 h 53"/>
                <a:gd name="T12" fmla="*/ 42 w 88"/>
                <a:gd name="T13" fmla="*/ 3 h 53"/>
                <a:gd name="T14" fmla="*/ 47 w 88"/>
                <a:gd name="T15" fmla="*/ 3 h 53"/>
                <a:gd name="T16" fmla="*/ 49 w 88"/>
                <a:gd name="T17" fmla="*/ 0 h 53"/>
                <a:gd name="T18" fmla="*/ 47 w 88"/>
                <a:gd name="T19" fmla="*/ 16 h 53"/>
                <a:gd name="T20" fmla="*/ 42 w 88"/>
                <a:gd name="T21" fmla="*/ 9 h 53"/>
                <a:gd name="T22" fmla="*/ 36 w 88"/>
                <a:gd name="T23" fmla="*/ 3 h 53"/>
                <a:gd name="T24" fmla="*/ 31 w 88"/>
                <a:gd name="T25" fmla="*/ 3 h 53"/>
                <a:gd name="T26" fmla="*/ 24 w 88"/>
                <a:gd name="T27" fmla="*/ 3 h 53"/>
                <a:gd name="T28" fmla="*/ 18 w 88"/>
                <a:gd name="T29" fmla="*/ 9 h 53"/>
                <a:gd name="T30" fmla="*/ 15 w 88"/>
                <a:gd name="T31" fmla="*/ 23 h 53"/>
                <a:gd name="T32" fmla="*/ 15 w 88"/>
                <a:gd name="T33" fmla="*/ 31 h 53"/>
                <a:gd name="T34" fmla="*/ 16 w 88"/>
                <a:gd name="T35" fmla="*/ 38 h 53"/>
                <a:gd name="T36" fmla="*/ 18 w 88"/>
                <a:gd name="T37" fmla="*/ 43 h 53"/>
                <a:gd name="T38" fmla="*/ 25 w 88"/>
                <a:gd name="T39" fmla="*/ 49 h 53"/>
                <a:gd name="T40" fmla="*/ 34 w 88"/>
                <a:gd name="T41" fmla="*/ 49 h 53"/>
                <a:gd name="T42" fmla="*/ 40 w 88"/>
                <a:gd name="T43" fmla="*/ 47 h 53"/>
                <a:gd name="T44" fmla="*/ 44 w 88"/>
                <a:gd name="T45" fmla="*/ 43 h 53"/>
                <a:gd name="T46" fmla="*/ 49 w 88"/>
                <a:gd name="T47" fmla="*/ 40 h 53"/>
                <a:gd name="T48" fmla="*/ 45 w 88"/>
                <a:gd name="T49" fmla="*/ 47 h 53"/>
                <a:gd name="T50" fmla="*/ 36 w 88"/>
                <a:gd name="T51" fmla="*/ 50 h 53"/>
                <a:gd name="T52" fmla="*/ 29 w 88"/>
                <a:gd name="T53" fmla="*/ 52 h 53"/>
                <a:gd name="T54" fmla="*/ 20 w 88"/>
                <a:gd name="T55" fmla="*/ 52 h 53"/>
                <a:gd name="T56" fmla="*/ 15 w 88"/>
                <a:gd name="T57" fmla="*/ 50 h 53"/>
                <a:gd name="T58" fmla="*/ 9 w 88"/>
                <a:gd name="T59" fmla="*/ 47 h 53"/>
                <a:gd name="T60" fmla="*/ 5 w 88"/>
                <a:gd name="T61" fmla="*/ 43 h 53"/>
                <a:gd name="T62" fmla="*/ 2 w 88"/>
                <a:gd name="T63" fmla="*/ 38 h 53"/>
                <a:gd name="T64" fmla="*/ 0 w 88"/>
                <a:gd name="T65" fmla="*/ 31 h 53"/>
                <a:gd name="T66" fmla="*/ 2 w 88"/>
                <a:gd name="T67" fmla="*/ 24 h 53"/>
                <a:gd name="T68" fmla="*/ 58 w 88"/>
                <a:gd name="T69" fmla="*/ 24 h 53"/>
                <a:gd name="T70" fmla="*/ 62 w 88"/>
                <a:gd name="T71" fmla="*/ 19 h 53"/>
                <a:gd name="T72" fmla="*/ 69 w 88"/>
                <a:gd name="T73" fmla="*/ 17 h 53"/>
                <a:gd name="T74" fmla="*/ 74 w 88"/>
                <a:gd name="T75" fmla="*/ 16 h 53"/>
                <a:gd name="T76" fmla="*/ 80 w 88"/>
                <a:gd name="T77" fmla="*/ 19 h 53"/>
                <a:gd name="T78" fmla="*/ 83 w 88"/>
                <a:gd name="T79" fmla="*/ 23 h 53"/>
                <a:gd name="T80" fmla="*/ 85 w 88"/>
                <a:gd name="T81" fmla="*/ 29 h 53"/>
                <a:gd name="T82" fmla="*/ 67 w 88"/>
                <a:gd name="T83" fmla="*/ 33 h 53"/>
                <a:gd name="T84" fmla="*/ 67 w 88"/>
                <a:gd name="T85" fmla="*/ 40 h 53"/>
                <a:gd name="T86" fmla="*/ 69 w 88"/>
                <a:gd name="T87" fmla="*/ 45 h 53"/>
                <a:gd name="T88" fmla="*/ 74 w 88"/>
                <a:gd name="T89" fmla="*/ 47 h 53"/>
                <a:gd name="T90" fmla="*/ 82 w 88"/>
                <a:gd name="T91" fmla="*/ 45 h 53"/>
                <a:gd name="T92" fmla="*/ 85 w 88"/>
                <a:gd name="T93" fmla="*/ 45 h 53"/>
                <a:gd name="T94" fmla="*/ 78 w 88"/>
                <a:gd name="T95" fmla="*/ 50 h 53"/>
                <a:gd name="T96" fmla="*/ 73 w 88"/>
                <a:gd name="T97" fmla="*/ 52 h 53"/>
                <a:gd name="T98" fmla="*/ 67 w 88"/>
                <a:gd name="T99" fmla="*/ 52 h 53"/>
                <a:gd name="T100" fmla="*/ 60 w 88"/>
                <a:gd name="T101" fmla="*/ 49 h 53"/>
                <a:gd name="T102" fmla="*/ 58 w 88"/>
                <a:gd name="T103" fmla="*/ 45 h 53"/>
                <a:gd name="T104" fmla="*/ 56 w 88"/>
                <a:gd name="T105" fmla="*/ 42 h 53"/>
                <a:gd name="T106" fmla="*/ 54 w 88"/>
                <a:gd name="T107" fmla="*/ 36 h 53"/>
                <a:gd name="T108" fmla="*/ 54 w 88"/>
                <a:gd name="T109" fmla="*/ 28 h 53"/>
                <a:gd name="T110" fmla="*/ 71 w 88"/>
                <a:gd name="T111" fmla="*/ 19 h 53"/>
                <a:gd name="T112" fmla="*/ 67 w 88"/>
                <a:gd name="T113" fmla="*/ 23 h 53"/>
                <a:gd name="T114" fmla="*/ 67 w 88"/>
                <a:gd name="T115" fmla="*/ 29 h 53"/>
                <a:gd name="T116" fmla="*/ 76 w 88"/>
                <a:gd name="T117" fmla="*/ 26 h 53"/>
                <a:gd name="T118" fmla="*/ 76 w 88"/>
                <a:gd name="T119" fmla="*/ 21 h 53"/>
                <a:gd name="T120" fmla="*/ 73 w 88"/>
                <a:gd name="T121" fmla="*/ 19 h 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"/>
                <a:gd name="T184" fmla="*/ 0 h 53"/>
                <a:gd name="T185" fmla="*/ 88 w 88"/>
                <a:gd name="T186" fmla="*/ 53 h 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" h="53">
                  <a:moveTo>
                    <a:pt x="2" y="21"/>
                  </a:moveTo>
                  <a:lnTo>
                    <a:pt x="2" y="17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17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4" y="12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20" y="45"/>
                  </a:lnTo>
                  <a:lnTo>
                    <a:pt x="24" y="47"/>
                  </a:lnTo>
                  <a:lnTo>
                    <a:pt x="25" y="49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4" y="43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9" y="40"/>
                  </a:lnTo>
                  <a:lnTo>
                    <a:pt x="51" y="42"/>
                  </a:lnTo>
                  <a:lnTo>
                    <a:pt x="49" y="45"/>
                  </a:lnTo>
                  <a:lnTo>
                    <a:pt x="45" y="47"/>
                  </a:lnTo>
                  <a:lnTo>
                    <a:pt x="42" y="49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58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19"/>
                  </a:lnTo>
                  <a:lnTo>
                    <a:pt x="65" y="17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3" y="21"/>
                  </a:lnTo>
                  <a:lnTo>
                    <a:pt x="83" y="23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7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8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9" y="43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3" y="47"/>
                  </a:lnTo>
                  <a:lnTo>
                    <a:pt x="74" y="47"/>
                  </a:lnTo>
                  <a:lnTo>
                    <a:pt x="78" y="47"/>
                  </a:lnTo>
                  <a:lnTo>
                    <a:pt x="80" y="45"/>
                  </a:lnTo>
                  <a:lnTo>
                    <a:pt x="82" y="45"/>
                  </a:lnTo>
                  <a:lnTo>
                    <a:pt x="83" y="43"/>
                  </a:lnTo>
                  <a:lnTo>
                    <a:pt x="87" y="43"/>
                  </a:lnTo>
                  <a:lnTo>
                    <a:pt x="85" y="45"/>
                  </a:lnTo>
                  <a:lnTo>
                    <a:pt x="83" y="47"/>
                  </a:lnTo>
                  <a:lnTo>
                    <a:pt x="82" y="49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3" y="52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60" y="49"/>
                  </a:lnTo>
                  <a:lnTo>
                    <a:pt x="60" y="47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8" y="24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29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2" y="2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6" name="Freeform 197"/>
            <p:cNvSpPr>
              <a:spLocks/>
            </p:cNvSpPr>
            <p:nvPr/>
          </p:nvSpPr>
          <p:spPr bwMode="auto">
            <a:xfrm>
              <a:off x="731" y="3090"/>
              <a:ext cx="92" cy="50"/>
            </a:xfrm>
            <a:custGeom>
              <a:avLst/>
              <a:gdLst>
                <a:gd name="T0" fmla="*/ 18 w 92"/>
                <a:gd name="T1" fmla="*/ 4 h 50"/>
                <a:gd name="T2" fmla="*/ 15 w 92"/>
                <a:gd name="T3" fmla="*/ 4 h 50"/>
                <a:gd name="T4" fmla="*/ 11 w 92"/>
                <a:gd name="T5" fmla="*/ 4 h 50"/>
                <a:gd name="T6" fmla="*/ 5 w 92"/>
                <a:gd name="T7" fmla="*/ 7 h 50"/>
                <a:gd name="T8" fmla="*/ 4 w 92"/>
                <a:gd name="T9" fmla="*/ 11 h 50"/>
                <a:gd name="T10" fmla="*/ 2 w 92"/>
                <a:gd name="T11" fmla="*/ 16 h 50"/>
                <a:gd name="T12" fmla="*/ 0 w 92"/>
                <a:gd name="T13" fmla="*/ 0 h 50"/>
                <a:gd name="T14" fmla="*/ 49 w 92"/>
                <a:gd name="T15" fmla="*/ 16 h 50"/>
                <a:gd name="T16" fmla="*/ 44 w 92"/>
                <a:gd name="T17" fmla="*/ 12 h 50"/>
                <a:gd name="T18" fmla="*/ 44 w 92"/>
                <a:gd name="T19" fmla="*/ 7 h 50"/>
                <a:gd name="T20" fmla="*/ 40 w 92"/>
                <a:gd name="T21" fmla="*/ 5 h 50"/>
                <a:gd name="T22" fmla="*/ 35 w 92"/>
                <a:gd name="T23" fmla="*/ 4 h 50"/>
                <a:gd name="T24" fmla="*/ 29 w 92"/>
                <a:gd name="T25" fmla="*/ 44 h 50"/>
                <a:gd name="T26" fmla="*/ 31 w 92"/>
                <a:gd name="T27" fmla="*/ 47 h 50"/>
                <a:gd name="T28" fmla="*/ 35 w 92"/>
                <a:gd name="T29" fmla="*/ 49 h 50"/>
                <a:gd name="T30" fmla="*/ 7 w 92"/>
                <a:gd name="T31" fmla="*/ 49 h 50"/>
                <a:gd name="T32" fmla="*/ 13 w 92"/>
                <a:gd name="T33" fmla="*/ 49 h 50"/>
                <a:gd name="T34" fmla="*/ 15 w 92"/>
                <a:gd name="T35" fmla="*/ 46 h 50"/>
                <a:gd name="T36" fmla="*/ 16 w 92"/>
                <a:gd name="T37" fmla="*/ 44 h 50"/>
                <a:gd name="T38" fmla="*/ 56 w 92"/>
                <a:gd name="T39" fmla="*/ 5 h 50"/>
                <a:gd name="T40" fmla="*/ 55 w 92"/>
                <a:gd name="T41" fmla="*/ 4 h 50"/>
                <a:gd name="T42" fmla="*/ 53 w 92"/>
                <a:gd name="T43" fmla="*/ 2 h 50"/>
                <a:gd name="T44" fmla="*/ 67 w 92"/>
                <a:gd name="T45" fmla="*/ 0 h 50"/>
                <a:gd name="T46" fmla="*/ 69 w 92"/>
                <a:gd name="T47" fmla="*/ 19 h 50"/>
                <a:gd name="T48" fmla="*/ 75 w 92"/>
                <a:gd name="T49" fmla="*/ 16 h 50"/>
                <a:gd name="T50" fmla="*/ 80 w 92"/>
                <a:gd name="T51" fmla="*/ 16 h 50"/>
                <a:gd name="T52" fmla="*/ 84 w 92"/>
                <a:gd name="T53" fmla="*/ 18 h 50"/>
                <a:gd name="T54" fmla="*/ 87 w 92"/>
                <a:gd name="T55" fmla="*/ 19 h 50"/>
                <a:gd name="T56" fmla="*/ 87 w 92"/>
                <a:gd name="T57" fmla="*/ 23 h 50"/>
                <a:gd name="T58" fmla="*/ 87 w 92"/>
                <a:gd name="T59" fmla="*/ 44 h 50"/>
                <a:gd name="T60" fmla="*/ 87 w 92"/>
                <a:gd name="T61" fmla="*/ 47 h 50"/>
                <a:gd name="T62" fmla="*/ 91 w 92"/>
                <a:gd name="T63" fmla="*/ 49 h 50"/>
                <a:gd name="T64" fmla="*/ 75 w 92"/>
                <a:gd name="T65" fmla="*/ 49 h 50"/>
                <a:gd name="T66" fmla="*/ 76 w 92"/>
                <a:gd name="T67" fmla="*/ 47 h 50"/>
                <a:gd name="T68" fmla="*/ 76 w 92"/>
                <a:gd name="T69" fmla="*/ 26 h 50"/>
                <a:gd name="T70" fmla="*/ 76 w 92"/>
                <a:gd name="T71" fmla="*/ 21 h 50"/>
                <a:gd name="T72" fmla="*/ 73 w 92"/>
                <a:gd name="T73" fmla="*/ 19 h 50"/>
                <a:gd name="T74" fmla="*/ 69 w 92"/>
                <a:gd name="T75" fmla="*/ 19 h 50"/>
                <a:gd name="T76" fmla="*/ 69 w 92"/>
                <a:gd name="T77" fmla="*/ 23 h 50"/>
                <a:gd name="T78" fmla="*/ 66 w 92"/>
                <a:gd name="T79" fmla="*/ 44 h 50"/>
                <a:gd name="T80" fmla="*/ 67 w 92"/>
                <a:gd name="T81" fmla="*/ 46 h 50"/>
                <a:gd name="T82" fmla="*/ 67 w 92"/>
                <a:gd name="T83" fmla="*/ 49 h 50"/>
                <a:gd name="T84" fmla="*/ 51 w 92"/>
                <a:gd name="T85" fmla="*/ 49 h 50"/>
                <a:gd name="T86" fmla="*/ 55 w 92"/>
                <a:gd name="T87" fmla="*/ 47 h 50"/>
                <a:gd name="T88" fmla="*/ 55 w 92"/>
                <a:gd name="T89" fmla="*/ 44 h 50"/>
                <a:gd name="T90" fmla="*/ 16 w 92"/>
                <a:gd name="T91" fmla="*/ 42 h 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"/>
                <a:gd name="T139" fmla="*/ 0 h 50"/>
                <a:gd name="T140" fmla="*/ 92 w 92"/>
                <a:gd name="T141" fmla="*/ 50 h 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" h="50">
                  <a:moveTo>
                    <a:pt x="16" y="42"/>
                  </a:moveTo>
                  <a:lnTo>
                    <a:pt x="18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31" y="47"/>
                  </a:lnTo>
                  <a:lnTo>
                    <a:pt x="33" y="49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67" y="21"/>
                  </a:lnTo>
                  <a:lnTo>
                    <a:pt x="69" y="19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7" y="47"/>
                  </a:lnTo>
                  <a:lnTo>
                    <a:pt x="89" y="49"/>
                  </a:lnTo>
                  <a:lnTo>
                    <a:pt x="91" y="49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75" y="47"/>
                  </a:lnTo>
                  <a:lnTo>
                    <a:pt x="76" y="47"/>
                  </a:lnTo>
                  <a:lnTo>
                    <a:pt x="76" y="44"/>
                  </a:lnTo>
                  <a:lnTo>
                    <a:pt x="76" y="26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6" y="44"/>
                  </a:lnTo>
                  <a:lnTo>
                    <a:pt x="66" y="46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9"/>
                  </a:lnTo>
                  <a:lnTo>
                    <a:pt x="69" y="49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5"/>
                  </a:lnTo>
                  <a:lnTo>
                    <a:pt x="16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7" name="Freeform 198"/>
            <p:cNvSpPr>
              <a:spLocks/>
            </p:cNvSpPr>
            <p:nvPr/>
          </p:nvSpPr>
          <p:spPr bwMode="auto">
            <a:xfrm>
              <a:off x="369" y="3088"/>
              <a:ext cx="89" cy="54"/>
            </a:xfrm>
            <a:custGeom>
              <a:avLst/>
              <a:gdLst>
                <a:gd name="T0" fmla="*/ 25 w 89"/>
                <a:gd name="T1" fmla="*/ 0 h 54"/>
                <a:gd name="T2" fmla="*/ 45 w 89"/>
                <a:gd name="T3" fmla="*/ 42 h 54"/>
                <a:gd name="T4" fmla="*/ 45 w 89"/>
                <a:gd name="T5" fmla="*/ 46 h 54"/>
                <a:gd name="T6" fmla="*/ 47 w 89"/>
                <a:gd name="T7" fmla="*/ 48 h 54"/>
                <a:gd name="T8" fmla="*/ 48 w 89"/>
                <a:gd name="T9" fmla="*/ 49 h 54"/>
                <a:gd name="T10" fmla="*/ 52 w 89"/>
                <a:gd name="T11" fmla="*/ 51 h 54"/>
                <a:gd name="T12" fmla="*/ 29 w 89"/>
                <a:gd name="T13" fmla="*/ 51 h 54"/>
                <a:gd name="T14" fmla="*/ 32 w 89"/>
                <a:gd name="T15" fmla="*/ 51 h 54"/>
                <a:gd name="T16" fmla="*/ 34 w 89"/>
                <a:gd name="T17" fmla="*/ 49 h 54"/>
                <a:gd name="T18" fmla="*/ 34 w 89"/>
                <a:gd name="T19" fmla="*/ 46 h 54"/>
                <a:gd name="T20" fmla="*/ 29 w 89"/>
                <a:gd name="T21" fmla="*/ 39 h 54"/>
                <a:gd name="T22" fmla="*/ 9 w 89"/>
                <a:gd name="T23" fmla="*/ 46 h 54"/>
                <a:gd name="T24" fmla="*/ 9 w 89"/>
                <a:gd name="T25" fmla="*/ 49 h 54"/>
                <a:gd name="T26" fmla="*/ 13 w 89"/>
                <a:gd name="T27" fmla="*/ 51 h 54"/>
                <a:gd name="T28" fmla="*/ 16 w 89"/>
                <a:gd name="T29" fmla="*/ 51 h 54"/>
                <a:gd name="T30" fmla="*/ 2 w 89"/>
                <a:gd name="T31" fmla="*/ 51 h 54"/>
                <a:gd name="T32" fmla="*/ 4 w 89"/>
                <a:gd name="T33" fmla="*/ 48 h 54"/>
                <a:gd name="T34" fmla="*/ 5 w 89"/>
                <a:gd name="T35" fmla="*/ 46 h 54"/>
                <a:gd name="T36" fmla="*/ 7 w 89"/>
                <a:gd name="T37" fmla="*/ 42 h 54"/>
                <a:gd name="T38" fmla="*/ 13 w 89"/>
                <a:gd name="T39" fmla="*/ 35 h 54"/>
                <a:gd name="T40" fmla="*/ 22 w 89"/>
                <a:gd name="T41" fmla="*/ 16 h 54"/>
                <a:gd name="T42" fmla="*/ 61 w 89"/>
                <a:gd name="T43" fmla="*/ 25 h 54"/>
                <a:gd name="T44" fmla="*/ 63 w 89"/>
                <a:gd name="T45" fmla="*/ 21 h 54"/>
                <a:gd name="T46" fmla="*/ 66 w 89"/>
                <a:gd name="T47" fmla="*/ 21 h 54"/>
                <a:gd name="T48" fmla="*/ 68 w 89"/>
                <a:gd name="T49" fmla="*/ 19 h 54"/>
                <a:gd name="T50" fmla="*/ 72 w 89"/>
                <a:gd name="T51" fmla="*/ 18 h 54"/>
                <a:gd name="T52" fmla="*/ 75 w 89"/>
                <a:gd name="T53" fmla="*/ 18 h 54"/>
                <a:gd name="T54" fmla="*/ 79 w 89"/>
                <a:gd name="T55" fmla="*/ 18 h 54"/>
                <a:gd name="T56" fmla="*/ 83 w 89"/>
                <a:gd name="T57" fmla="*/ 19 h 54"/>
                <a:gd name="T58" fmla="*/ 86 w 89"/>
                <a:gd name="T59" fmla="*/ 21 h 54"/>
                <a:gd name="T60" fmla="*/ 88 w 89"/>
                <a:gd name="T61" fmla="*/ 25 h 54"/>
                <a:gd name="T62" fmla="*/ 88 w 89"/>
                <a:gd name="T63" fmla="*/ 28 h 54"/>
                <a:gd name="T64" fmla="*/ 84 w 89"/>
                <a:gd name="T65" fmla="*/ 30 h 54"/>
                <a:gd name="T66" fmla="*/ 79 w 89"/>
                <a:gd name="T67" fmla="*/ 30 h 54"/>
                <a:gd name="T68" fmla="*/ 79 w 89"/>
                <a:gd name="T69" fmla="*/ 27 h 54"/>
                <a:gd name="T70" fmla="*/ 77 w 89"/>
                <a:gd name="T71" fmla="*/ 23 h 54"/>
                <a:gd name="T72" fmla="*/ 77 w 89"/>
                <a:gd name="T73" fmla="*/ 19 h 54"/>
                <a:gd name="T74" fmla="*/ 74 w 89"/>
                <a:gd name="T75" fmla="*/ 19 h 54"/>
                <a:gd name="T76" fmla="*/ 70 w 89"/>
                <a:gd name="T77" fmla="*/ 23 h 54"/>
                <a:gd name="T78" fmla="*/ 70 w 89"/>
                <a:gd name="T79" fmla="*/ 28 h 54"/>
                <a:gd name="T80" fmla="*/ 68 w 89"/>
                <a:gd name="T81" fmla="*/ 32 h 54"/>
                <a:gd name="T82" fmla="*/ 72 w 89"/>
                <a:gd name="T83" fmla="*/ 44 h 54"/>
                <a:gd name="T84" fmla="*/ 77 w 89"/>
                <a:gd name="T85" fmla="*/ 49 h 54"/>
                <a:gd name="T86" fmla="*/ 84 w 89"/>
                <a:gd name="T87" fmla="*/ 48 h 54"/>
                <a:gd name="T88" fmla="*/ 86 w 89"/>
                <a:gd name="T89" fmla="*/ 46 h 54"/>
                <a:gd name="T90" fmla="*/ 86 w 89"/>
                <a:gd name="T91" fmla="*/ 48 h 54"/>
                <a:gd name="T92" fmla="*/ 84 w 89"/>
                <a:gd name="T93" fmla="*/ 51 h 54"/>
                <a:gd name="T94" fmla="*/ 79 w 89"/>
                <a:gd name="T95" fmla="*/ 51 h 54"/>
                <a:gd name="T96" fmla="*/ 75 w 89"/>
                <a:gd name="T97" fmla="*/ 53 h 54"/>
                <a:gd name="T98" fmla="*/ 72 w 89"/>
                <a:gd name="T99" fmla="*/ 53 h 54"/>
                <a:gd name="T100" fmla="*/ 66 w 89"/>
                <a:gd name="T101" fmla="*/ 51 h 54"/>
                <a:gd name="T102" fmla="*/ 63 w 89"/>
                <a:gd name="T103" fmla="*/ 49 h 54"/>
                <a:gd name="T104" fmla="*/ 59 w 89"/>
                <a:gd name="T105" fmla="*/ 46 h 54"/>
                <a:gd name="T106" fmla="*/ 57 w 89"/>
                <a:gd name="T107" fmla="*/ 42 h 54"/>
                <a:gd name="T108" fmla="*/ 57 w 89"/>
                <a:gd name="T109" fmla="*/ 39 h 54"/>
                <a:gd name="T110" fmla="*/ 57 w 89"/>
                <a:gd name="T111" fmla="*/ 34 h 54"/>
                <a:gd name="T112" fmla="*/ 59 w 89"/>
                <a:gd name="T113" fmla="*/ 28 h 54"/>
                <a:gd name="T114" fmla="*/ 7 w 89"/>
                <a:gd name="T115" fmla="*/ 42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"/>
                <a:gd name="T175" fmla="*/ 0 h 54"/>
                <a:gd name="T176" fmla="*/ 89 w 89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" h="54">
                  <a:moveTo>
                    <a:pt x="7" y="42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6"/>
                  </a:lnTo>
                  <a:lnTo>
                    <a:pt x="47" y="46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8" y="49"/>
                  </a:lnTo>
                  <a:lnTo>
                    <a:pt x="50" y="51"/>
                  </a:lnTo>
                  <a:lnTo>
                    <a:pt x="52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11" y="39"/>
                  </a:lnTo>
                  <a:lnTo>
                    <a:pt x="9" y="46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7" y="42"/>
                  </a:lnTo>
                  <a:lnTo>
                    <a:pt x="22" y="16"/>
                  </a:lnTo>
                  <a:lnTo>
                    <a:pt x="13" y="35"/>
                  </a:lnTo>
                  <a:lnTo>
                    <a:pt x="29" y="35"/>
                  </a:lnTo>
                  <a:lnTo>
                    <a:pt x="22" y="16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8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81" y="18"/>
                  </a:lnTo>
                  <a:lnTo>
                    <a:pt x="83" y="19"/>
                  </a:lnTo>
                  <a:lnTo>
                    <a:pt x="84" y="19"/>
                  </a:lnTo>
                  <a:lnTo>
                    <a:pt x="86" y="21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88" y="28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2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70" y="39"/>
                  </a:lnTo>
                  <a:lnTo>
                    <a:pt x="72" y="44"/>
                  </a:lnTo>
                  <a:lnTo>
                    <a:pt x="74" y="48"/>
                  </a:lnTo>
                  <a:lnTo>
                    <a:pt x="77" y="49"/>
                  </a:lnTo>
                  <a:lnTo>
                    <a:pt x="81" y="49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6" y="49"/>
                  </a:lnTo>
                  <a:lnTo>
                    <a:pt x="84" y="51"/>
                  </a:lnTo>
                  <a:lnTo>
                    <a:pt x="81" y="51"/>
                  </a:lnTo>
                  <a:lnTo>
                    <a:pt x="79" y="51"/>
                  </a:lnTo>
                  <a:lnTo>
                    <a:pt x="77" y="51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2" y="53"/>
                  </a:lnTo>
                  <a:lnTo>
                    <a:pt x="68" y="51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3" y="49"/>
                  </a:lnTo>
                  <a:lnTo>
                    <a:pt x="61" y="48"/>
                  </a:lnTo>
                  <a:lnTo>
                    <a:pt x="59" y="46"/>
                  </a:lnTo>
                  <a:lnTo>
                    <a:pt x="57" y="46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7" y="34"/>
                  </a:lnTo>
                  <a:lnTo>
                    <a:pt x="57" y="30"/>
                  </a:lnTo>
                  <a:lnTo>
                    <a:pt x="59" y="28"/>
                  </a:lnTo>
                  <a:lnTo>
                    <a:pt x="59" y="25"/>
                  </a:lnTo>
                  <a:lnTo>
                    <a:pt x="7" y="42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8" name="Freeform 199"/>
            <p:cNvSpPr>
              <a:spLocks/>
            </p:cNvSpPr>
            <p:nvPr/>
          </p:nvSpPr>
          <p:spPr bwMode="auto">
            <a:xfrm>
              <a:off x="346" y="2651"/>
              <a:ext cx="89" cy="51"/>
            </a:xfrm>
            <a:custGeom>
              <a:avLst/>
              <a:gdLst>
                <a:gd name="T0" fmla="*/ 7 w 89"/>
                <a:gd name="T1" fmla="*/ 5 h 51"/>
                <a:gd name="T2" fmla="*/ 4 w 89"/>
                <a:gd name="T3" fmla="*/ 2 h 51"/>
                <a:gd name="T4" fmla="*/ 29 w 89"/>
                <a:gd name="T5" fmla="*/ 0 h 51"/>
                <a:gd name="T6" fmla="*/ 25 w 89"/>
                <a:gd name="T7" fmla="*/ 2 h 51"/>
                <a:gd name="T8" fmla="*/ 22 w 89"/>
                <a:gd name="T9" fmla="*/ 3 h 51"/>
                <a:gd name="T10" fmla="*/ 22 w 89"/>
                <a:gd name="T11" fmla="*/ 9 h 51"/>
                <a:gd name="T12" fmla="*/ 20 w 89"/>
                <a:gd name="T13" fmla="*/ 45 h 51"/>
                <a:gd name="T14" fmla="*/ 25 w 89"/>
                <a:gd name="T15" fmla="*/ 48 h 51"/>
                <a:gd name="T16" fmla="*/ 31 w 89"/>
                <a:gd name="T17" fmla="*/ 47 h 51"/>
                <a:gd name="T18" fmla="*/ 36 w 89"/>
                <a:gd name="T19" fmla="*/ 47 h 51"/>
                <a:gd name="T20" fmla="*/ 40 w 89"/>
                <a:gd name="T21" fmla="*/ 45 h 51"/>
                <a:gd name="T22" fmla="*/ 43 w 89"/>
                <a:gd name="T23" fmla="*/ 41 h 51"/>
                <a:gd name="T24" fmla="*/ 45 w 89"/>
                <a:gd name="T25" fmla="*/ 38 h 51"/>
                <a:gd name="T26" fmla="*/ 47 w 89"/>
                <a:gd name="T27" fmla="*/ 34 h 51"/>
                <a:gd name="T28" fmla="*/ 0 w 89"/>
                <a:gd name="T29" fmla="*/ 50 h 51"/>
                <a:gd name="T30" fmla="*/ 4 w 89"/>
                <a:gd name="T31" fmla="*/ 48 h 51"/>
                <a:gd name="T32" fmla="*/ 7 w 89"/>
                <a:gd name="T33" fmla="*/ 45 h 51"/>
                <a:gd name="T34" fmla="*/ 77 w 89"/>
                <a:gd name="T35" fmla="*/ 17 h 51"/>
                <a:gd name="T36" fmla="*/ 83 w 89"/>
                <a:gd name="T37" fmla="*/ 19 h 51"/>
                <a:gd name="T38" fmla="*/ 84 w 89"/>
                <a:gd name="T39" fmla="*/ 24 h 51"/>
                <a:gd name="T40" fmla="*/ 86 w 89"/>
                <a:gd name="T41" fmla="*/ 47 h 51"/>
                <a:gd name="T42" fmla="*/ 88 w 89"/>
                <a:gd name="T43" fmla="*/ 48 h 51"/>
                <a:gd name="T44" fmla="*/ 83 w 89"/>
                <a:gd name="T45" fmla="*/ 50 h 51"/>
                <a:gd name="T46" fmla="*/ 77 w 89"/>
                <a:gd name="T47" fmla="*/ 50 h 51"/>
                <a:gd name="T48" fmla="*/ 74 w 89"/>
                <a:gd name="T49" fmla="*/ 47 h 51"/>
                <a:gd name="T50" fmla="*/ 63 w 89"/>
                <a:gd name="T51" fmla="*/ 50 h 51"/>
                <a:gd name="T52" fmla="*/ 56 w 89"/>
                <a:gd name="T53" fmla="*/ 50 h 51"/>
                <a:gd name="T54" fmla="*/ 52 w 89"/>
                <a:gd name="T55" fmla="*/ 45 h 51"/>
                <a:gd name="T56" fmla="*/ 54 w 89"/>
                <a:gd name="T57" fmla="*/ 38 h 51"/>
                <a:gd name="T58" fmla="*/ 59 w 89"/>
                <a:gd name="T59" fmla="*/ 34 h 51"/>
                <a:gd name="T60" fmla="*/ 65 w 89"/>
                <a:gd name="T61" fmla="*/ 33 h 51"/>
                <a:gd name="T62" fmla="*/ 74 w 89"/>
                <a:gd name="T63" fmla="*/ 29 h 51"/>
                <a:gd name="T64" fmla="*/ 74 w 89"/>
                <a:gd name="T65" fmla="*/ 19 h 51"/>
                <a:gd name="T66" fmla="*/ 68 w 89"/>
                <a:gd name="T67" fmla="*/ 17 h 51"/>
                <a:gd name="T68" fmla="*/ 65 w 89"/>
                <a:gd name="T69" fmla="*/ 19 h 51"/>
                <a:gd name="T70" fmla="*/ 65 w 89"/>
                <a:gd name="T71" fmla="*/ 22 h 51"/>
                <a:gd name="T72" fmla="*/ 65 w 89"/>
                <a:gd name="T73" fmla="*/ 28 h 51"/>
                <a:gd name="T74" fmla="*/ 59 w 89"/>
                <a:gd name="T75" fmla="*/ 29 h 51"/>
                <a:gd name="T76" fmla="*/ 56 w 89"/>
                <a:gd name="T77" fmla="*/ 26 h 51"/>
                <a:gd name="T78" fmla="*/ 56 w 89"/>
                <a:gd name="T79" fmla="*/ 22 h 51"/>
                <a:gd name="T80" fmla="*/ 57 w 89"/>
                <a:gd name="T81" fmla="*/ 19 h 51"/>
                <a:gd name="T82" fmla="*/ 63 w 89"/>
                <a:gd name="T83" fmla="*/ 16 h 51"/>
                <a:gd name="T84" fmla="*/ 70 w 89"/>
                <a:gd name="T85" fmla="*/ 16 h 51"/>
                <a:gd name="T86" fmla="*/ 75 w 89"/>
                <a:gd name="T87" fmla="*/ 16 h 51"/>
                <a:gd name="T88" fmla="*/ 72 w 89"/>
                <a:gd name="T89" fmla="*/ 33 h 51"/>
                <a:gd name="T90" fmla="*/ 66 w 89"/>
                <a:gd name="T91" fmla="*/ 36 h 51"/>
                <a:gd name="T92" fmla="*/ 65 w 89"/>
                <a:gd name="T93" fmla="*/ 41 h 51"/>
                <a:gd name="T94" fmla="*/ 66 w 89"/>
                <a:gd name="T95" fmla="*/ 45 h 51"/>
                <a:gd name="T96" fmla="*/ 70 w 89"/>
                <a:gd name="T97" fmla="*/ 45 h 51"/>
                <a:gd name="T98" fmla="*/ 74 w 89"/>
                <a:gd name="T99" fmla="*/ 43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9"/>
                <a:gd name="T151" fmla="*/ 0 h 51"/>
                <a:gd name="T152" fmla="*/ 89 w 8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9" h="51">
                  <a:moveTo>
                    <a:pt x="9" y="9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0" y="41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5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9" y="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4" y="45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8" y="45"/>
                  </a:lnTo>
                  <a:lnTo>
                    <a:pt x="88" y="47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3" y="50"/>
                  </a:lnTo>
                  <a:lnTo>
                    <a:pt x="81" y="50"/>
                  </a:lnTo>
                  <a:lnTo>
                    <a:pt x="79" y="50"/>
                  </a:lnTo>
                  <a:lnTo>
                    <a:pt x="77" y="50"/>
                  </a:lnTo>
                  <a:lnTo>
                    <a:pt x="75" y="50"/>
                  </a:lnTo>
                  <a:lnTo>
                    <a:pt x="74" y="48"/>
                  </a:lnTo>
                  <a:lnTo>
                    <a:pt x="74" y="47"/>
                  </a:lnTo>
                  <a:lnTo>
                    <a:pt x="70" y="48"/>
                  </a:lnTo>
                  <a:lnTo>
                    <a:pt x="66" y="50"/>
                  </a:lnTo>
                  <a:lnTo>
                    <a:pt x="63" y="50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6" y="50"/>
                  </a:lnTo>
                  <a:lnTo>
                    <a:pt x="54" y="48"/>
                  </a:lnTo>
                  <a:lnTo>
                    <a:pt x="54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59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33"/>
                  </a:lnTo>
                  <a:lnTo>
                    <a:pt x="66" y="31"/>
                  </a:lnTo>
                  <a:lnTo>
                    <a:pt x="70" y="29"/>
                  </a:lnTo>
                  <a:lnTo>
                    <a:pt x="74" y="29"/>
                  </a:lnTo>
                  <a:lnTo>
                    <a:pt x="74" y="22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5" y="16"/>
                  </a:lnTo>
                  <a:lnTo>
                    <a:pt x="77" y="17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6" y="36"/>
                  </a:lnTo>
                  <a:lnTo>
                    <a:pt x="65" y="38"/>
                  </a:lnTo>
                  <a:lnTo>
                    <a:pt x="65" y="40"/>
                  </a:lnTo>
                  <a:lnTo>
                    <a:pt x="65" y="41"/>
                  </a:lnTo>
                  <a:lnTo>
                    <a:pt x="65" y="43"/>
                  </a:lnTo>
                  <a:lnTo>
                    <a:pt x="65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4" y="43"/>
                  </a:lnTo>
                  <a:lnTo>
                    <a:pt x="74" y="33"/>
                  </a:lnTo>
                  <a:lnTo>
                    <a:pt x="9" y="9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9" name="Rectangle 200"/>
            <p:cNvSpPr>
              <a:spLocks noChangeArrowheads="1"/>
            </p:cNvSpPr>
            <p:nvPr/>
          </p:nvSpPr>
          <p:spPr bwMode="auto">
            <a:xfrm>
              <a:off x="416" y="2201"/>
              <a:ext cx="33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1</a:t>
              </a:r>
            </a:p>
          </p:txBody>
        </p:sp>
        <p:sp>
          <p:nvSpPr>
            <p:cNvPr id="58570" name="Rectangle 201"/>
            <p:cNvSpPr>
              <a:spLocks noChangeArrowheads="1"/>
            </p:cNvSpPr>
            <p:nvPr/>
          </p:nvSpPr>
          <p:spPr bwMode="auto">
            <a:xfrm>
              <a:off x="1753" y="2201"/>
              <a:ext cx="33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5</a:t>
              </a:r>
            </a:p>
          </p:txBody>
        </p:sp>
        <p:sp>
          <p:nvSpPr>
            <p:cNvPr id="58571" name="Rectangle 202"/>
            <p:cNvSpPr>
              <a:spLocks noChangeArrowheads="1"/>
            </p:cNvSpPr>
            <p:nvPr/>
          </p:nvSpPr>
          <p:spPr bwMode="auto">
            <a:xfrm>
              <a:off x="744" y="2201"/>
              <a:ext cx="33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2</a:t>
              </a:r>
            </a:p>
          </p:txBody>
        </p:sp>
        <p:sp>
          <p:nvSpPr>
            <p:cNvPr id="58572" name="Rectangle 203"/>
            <p:cNvSpPr>
              <a:spLocks noChangeArrowheads="1"/>
            </p:cNvSpPr>
            <p:nvPr/>
          </p:nvSpPr>
          <p:spPr bwMode="auto">
            <a:xfrm>
              <a:off x="1090" y="2201"/>
              <a:ext cx="33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3</a:t>
              </a:r>
            </a:p>
          </p:txBody>
        </p:sp>
        <p:sp>
          <p:nvSpPr>
            <p:cNvPr id="58573" name="Rectangle 204"/>
            <p:cNvSpPr>
              <a:spLocks noChangeArrowheads="1"/>
            </p:cNvSpPr>
            <p:nvPr/>
          </p:nvSpPr>
          <p:spPr bwMode="auto">
            <a:xfrm>
              <a:off x="1406" y="2201"/>
              <a:ext cx="33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4</a:t>
              </a:r>
            </a:p>
          </p:txBody>
        </p:sp>
        <p:sp>
          <p:nvSpPr>
            <p:cNvPr id="58574" name="Rectangle 205"/>
            <p:cNvSpPr>
              <a:spLocks noChangeArrowheads="1"/>
            </p:cNvSpPr>
            <p:nvPr/>
          </p:nvSpPr>
          <p:spPr bwMode="auto">
            <a:xfrm>
              <a:off x="2160" y="1875"/>
              <a:ext cx="331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 f</a:t>
              </a:r>
              <a:r>
                <a:rPr lang="en-US" altLang="en-US" sz="3500" baseline="30000">
                  <a:cs typeface="Tahoma" pitchFamily="34" charset="0"/>
                </a:rPr>
                <a:t>6</a:t>
              </a:r>
            </a:p>
          </p:txBody>
        </p:sp>
        <p:sp>
          <p:nvSpPr>
            <p:cNvPr id="58575" name="Rectangle 206"/>
            <p:cNvSpPr>
              <a:spLocks noChangeArrowheads="1"/>
            </p:cNvSpPr>
            <p:nvPr/>
          </p:nvSpPr>
          <p:spPr bwMode="auto">
            <a:xfrm>
              <a:off x="2477" y="2201"/>
              <a:ext cx="33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7</a:t>
              </a:r>
            </a:p>
          </p:txBody>
        </p:sp>
        <p:sp>
          <p:nvSpPr>
            <p:cNvPr id="58576" name="Rectangle 207"/>
            <p:cNvSpPr>
              <a:spLocks noChangeArrowheads="1"/>
            </p:cNvSpPr>
            <p:nvPr/>
          </p:nvSpPr>
          <p:spPr bwMode="auto">
            <a:xfrm>
              <a:off x="2901" y="2201"/>
              <a:ext cx="33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8</a:t>
              </a:r>
            </a:p>
          </p:txBody>
        </p:sp>
        <p:sp>
          <p:nvSpPr>
            <p:cNvPr id="58577" name="Rectangle 208"/>
            <p:cNvSpPr>
              <a:spLocks noChangeArrowheads="1"/>
            </p:cNvSpPr>
            <p:nvPr/>
          </p:nvSpPr>
          <p:spPr bwMode="auto">
            <a:xfrm>
              <a:off x="3222" y="2228"/>
              <a:ext cx="33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9</a:t>
              </a:r>
            </a:p>
          </p:txBody>
        </p:sp>
        <p:sp>
          <p:nvSpPr>
            <p:cNvPr id="58578" name="Rectangle 209"/>
            <p:cNvSpPr>
              <a:spLocks noChangeArrowheads="1"/>
            </p:cNvSpPr>
            <p:nvPr/>
          </p:nvSpPr>
          <p:spPr bwMode="auto">
            <a:xfrm>
              <a:off x="3532" y="2201"/>
              <a:ext cx="40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10</a:t>
              </a:r>
            </a:p>
          </p:txBody>
        </p:sp>
        <p:sp>
          <p:nvSpPr>
            <p:cNvPr id="58579" name="Rectangle 210"/>
            <p:cNvSpPr>
              <a:spLocks noChangeArrowheads="1"/>
            </p:cNvSpPr>
            <p:nvPr/>
          </p:nvSpPr>
          <p:spPr bwMode="auto">
            <a:xfrm>
              <a:off x="3940" y="2201"/>
              <a:ext cx="35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58580" name="Rectangle 211"/>
            <p:cNvSpPr>
              <a:spLocks noChangeArrowheads="1"/>
            </p:cNvSpPr>
            <p:nvPr/>
          </p:nvSpPr>
          <p:spPr bwMode="auto">
            <a:xfrm>
              <a:off x="3945" y="2220"/>
              <a:ext cx="40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11</a:t>
              </a:r>
            </a:p>
          </p:txBody>
        </p:sp>
        <p:sp>
          <p:nvSpPr>
            <p:cNvPr id="58581" name="Rectangle 212"/>
            <p:cNvSpPr>
              <a:spLocks noChangeArrowheads="1"/>
            </p:cNvSpPr>
            <p:nvPr/>
          </p:nvSpPr>
          <p:spPr bwMode="auto">
            <a:xfrm>
              <a:off x="4246" y="2201"/>
              <a:ext cx="40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12</a:t>
              </a:r>
            </a:p>
          </p:txBody>
        </p:sp>
        <p:sp>
          <p:nvSpPr>
            <p:cNvPr id="58582" name="Rectangle 213"/>
            <p:cNvSpPr>
              <a:spLocks noChangeArrowheads="1"/>
            </p:cNvSpPr>
            <p:nvPr/>
          </p:nvSpPr>
          <p:spPr bwMode="auto">
            <a:xfrm>
              <a:off x="4990" y="2210"/>
              <a:ext cx="40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f</a:t>
              </a:r>
              <a:r>
                <a:rPr lang="en-US" altLang="en-US" sz="3500" baseline="30000">
                  <a:cs typeface="Tahoma" pitchFamily="34" charset="0"/>
                </a:rPr>
                <a:t>14</a:t>
              </a:r>
            </a:p>
          </p:txBody>
        </p:sp>
        <p:sp>
          <p:nvSpPr>
            <p:cNvPr id="58583" name="Rectangle 214"/>
            <p:cNvSpPr>
              <a:spLocks noChangeArrowheads="1"/>
            </p:cNvSpPr>
            <p:nvPr/>
          </p:nvSpPr>
          <p:spPr bwMode="auto">
            <a:xfrm>
              <a:off x="4607" y="1875"/>
              <a:ext cx="412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400">
                  <a:cs typeface="Tahoma" pitchFamily="34" charset="0"/>
                </a:rPr>
                <a:t> f</a:t>
              </a:r>
              <a:r>
                <a:rPr lang="en-US" altLang="en-US" sz="3500" baseline="30000">
                  <a:cs typeface="Tahoma" pitchFamily="34" charset="0"/>
                </a:rPr>
                <a:t>13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769938" y="5194300"/>
            <a:ext cx="7772400" cy="1025525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mtClean="0"/>
              <a:t>Each row (or period) is the </a:t>
            </a:r>
            <a:r>
              <a:rPr lang="en-US" altLang="en-US" u="sng" smtClean="0"/>
              <a:t>energy level</a:t>
            </a:r>
            <a:r>
              <a:rPr lang="en-US" altLang="en-US" smtClean="0"/>
              <a:t> for s and p orbitals.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46263" y="668338"/>
            <a:ext cx="63976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7</a:t>
            </a:r>
          </a:p>
          <a:p>
            <a:endParaRPr lang="en-US" altLang="en-US">
              <a:cs typeface="Tahoma" pitchFamily="34" charset="0"/>
            </a:endParaRPr>
          </a:p>
        </p:txBody>
      </p:sp>
      <p:grpSp>
        <p:nvGrpSpPr>
          <p:cNvPr id="59396" name="Group 634"/>
          <p:cNvGrpSpPr>
            <a:grpSpLocks/>
          </p:cNvGrpSpPr>
          <p:nvPr/>
        </p:nvGrpSpPr>
        <p:grpSpPr bwMode="auto">
          <a:xfrm>
            <a:off x="2133600" y="685800"/>
            <a:ext cx="6249988" cy="4421188"/>
            <a:chOff x="1344" y="432"/>
            <a:chExt cx="3937" cy="2785"/>
          </a:xfrm>
        </p:grpSpPr>
        <p:sp>
          <p:nvSpPr>
            <p:cNvPr id="59399" name="Freeform 4"/>
            <p:cNvSpPr>
              <a:spLocks/>
            </p:cNvSpPr>
            <p:nvPr/>
          </p:nvSpPr>
          <p:spPr bwMode="auto">
            <a:xfrm>
              <a:off x="5043" y="2178"/>
              <a:ext cx="233" cy="51"/>
            </a:xfrm>
            <a:custGeom>
              <a:avLst/>
              <a:gdLst>
                <a:gd name="T0" fmla="*/ 0 w 233"/>
                <a:gd name="T1" fmla="*/ 32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2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Freeform 5"/>
            <p:cNvSpPr>
              <a:spLocks/>
            </p:cNvSpPr>
            <p:nvPr/>
          </p:nvSpPr>
          <p:spPr bwMode="auto">
            <a:xfrm>
              <a:off x="5042" y="2178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Freeform 6"/>
            <p:cNvSpPr>
              <a:spLocks/>
            </p:cNvSpPr>
            <p:nvPr/>
          </p:nvSpPr>
          <p:spPr bwMode="auto">
            <a:xfrm>
              <a:off x="5212" y="2178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Freeform 7"/>
            <p:cNvSpPr>
              <a:spLocks/>
            </p:cNvSpPr>
            <p:nvPr/>
          </p:nvSpPr>
          <p:spPr bwMode="auto">
            <a:xfrm>
              <a:off x="5211" y="2178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Freeform 8"/>
            <p:cNvSpPr>
              <a:spLocks/>
            </p:cNvSpPr>
            <p:nvPr/>
          </p:nvSpPr>
          <p:spPr bwMode="auto">
            <a:xfrm>
              <a:off x="5043" y="1847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Freeform 9"/>
            <p:cNvSpPr>
              <a:spLocks/>
            </p:cNvSpPr>
            <p:nvPr/>
          </p:nvSpPr>
          <p:spPr bwMode="auto">
            <a:xfrm>
              <a:off x="5042" y="1847"/>
              <a:ext cx="239" cy="58"/>
            </a:xfrm>
            <a:custGeom>
              <a:avLst/>
              <a:gdLst>
                <a:gd name="T0" fmla="*/ 0 w 239"/>
                <a:gd name="T1" fmla="*/ 36 h 58"/>
                <a:gd name="T2" fmla="*/ 30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Freeform 10"/>
            <p:cNvSpPr>
              <a:spLocks/>
            </p:cNvSpPr>
            <p:nvPr/>
          </p:nvSpPr>
          <p:spPr bwMode="auto">
            <a:xfrm>
              <a:off x="5212" y="1847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7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Freeform 11"/>
            <p:cNvSpPr>
              <a:spLocks/>
            </p:cNvSpPr>
            <p:nvPr/>
          </p:nvSpPr>
          <p:spPr bwMode="auto">
            <a:xfrm>
              <a:off x="5211" y="1847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79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7" name="Freeform 12"/>
            <p:cNvSpPr>
              <a:spLocks/>
            </p:cNvSpPr>
            <p:nvPr/>
          </p:nvSpPr>
          <p:spPr bwMode="auto">
            <a:xfrm>
              <a:off x="5043" y="1482"/>
              <a:ext cx="233" cy="49"/>
            </a:xfrm>
            <a:custGeom>
              <a:avLst/>
              <a:gdLst>
                <a:gd name="T0" fmla="*/ 0 w 233"/>
                <a:gd name="T1" fmla="*/ 32 h 49"/>
                <a:gd name="T2" fmla="*/ 29 w 233"/>
                <a:gd name="T3" fmla="*/ 0 h 49"/>
                <a:gd name="T4" fmla="*/ 232 w 233"/>
                <a:gd name="T5" fmla="*/ 0 h 49"/>
                <a:gd name="T6" fmla="*/ 183 w 233"/>
                <a:gd name="T7" fmla="*/ 48 h 49"/>
                <a:gd name="T8" fmla="*/ 0 w 233"/>
                <a:gd name="T9" fmla="*/ 3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9"/>
                <a:gd name="T17" fmla="*/ 233 w 2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9">
                  <a:moveTo>
                    <a:pt x="0" y="32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8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Freeform 13"/>
            <p:cNvSpPr>
              <a:spLocks/>
            </p:cNvSpPr>
            <p:nvPr/>
          </p:nvSpPr>
          <p:spPr bwMode="auto">
            <a:xfrm>
              <a:off x="5042" y="1482"/>
              <a:ext cx="239" cy="58"/>
            </a:xfrm>
            <a:custGeom>
              <a:avLst/>
              <a:gdLst>
                <a:gd name="T0" fmla="*/ 0 w 239"/>
                <a:gd name="T1" fmla="*/ 37 h 58"/>
                <a:gd name="T2" fmla="*/ 30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Freeform 14"/>
            <p:cNvSpPr>
              <a:spLocks/>
            </p:cNvSpPr>
            <p:nvPr/>
          </p:nvSpPr>
          <p:spPr bwMode="auto">
            <a:xfrm>
              <a:off x="5212" y="148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9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Freeform 15"/>
            <p:cNvSpPr>
              <a:spLocks/>
            </p:cNvSpPr>
            <p:nvPr/>
          </p:nvSpPr>
          <p:spPr bwMode="auto">
            <a:xfrm>
              <a:off x="5211" y="1482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80 h 296"/>
                <a:gd name="T4" fmla="*/ 69 w 70"/>
                <a:gd name="T5" fmla="*/ 0 h 296"/>
                <a:gd name="T6" fmla="*/ 69 w 70"/>
                <a:gd name="T7" fmla="*/ 265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Freeform 16"/>
            <p:cNvSpPr>
              <a:spLocks/>
            </p:cNvSpPr>
            <p:nvPr/>
          </p:nvSpPr>
          <p:spPr bwMode="auto">
            <a:xfrm>
              <a:off x="5043" y="1145"/>
              <a:ext cx="233" cy="49"/>
            </a:xfrm>
            <a:custGeom>
              <a:avLst/>
              <a:gdLst>
                <a:gd name="T0" fmla="*/ 0 w 233"/>
                <a:gd name="T1" fmla="*/ 31 h 49"/>
                <a:gd name="T2" fmla="*/ 29 w 233"/>
                <a:gd name="T3" fmla="*/ 0 h 49"/>
                <a:gd name="T4" fmla="*/ 232 w 233"/>
                <a:gd name="T5" fmla="*/ 0 h 49"/>
                <a:gd name="T6" fmla="*/ 183 w 233"/>
                <a:gd name="T7" fmla="*/ 48 h 49"/>
                <a:gd name="T8" fmla="*/ 0 w 233"/>
                <a:gd name="T9" fmla="*/ 3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9"/>
                <a:gd name="T17" fmla="*/ 233 w 2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9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8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Freeform 17"/>
            <p:cNvSpPr>
              <a:spLocks/>
            </p:cNvSpPr>
            <p:nvPr/>
          </p:nvSpPr>
          <p:spPr bwMode="auto">
            <a:xfrm>
              <a:off x="5042" y="1145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Freeform 18"/>
            <p:cNvSpPr>
              <a:spLocks/>
            </p:cNvSpPr>
            <p:nvPr/>
          </p:nvSpPr>
          <p:spPr bwMode="auto">
            <a:xfrm>
              <a:off x="5212" y="1145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8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Freeform 19"/>
            <p:cNvSpPr>
              <a:spLocks/>
            </p:cNvSpPr>
            <p:nvPr/>
          </p:nvSpPr>
          <p:spPr bwMode="auto">
            <a:xfrm>
              <a:off x="5211" y="1145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Freeform 20"/>
            <p:cNvSpPr>
              <a:spLocks/>
            </p:cNvSpPr>
            <p:nvPr/>
          </p:nvSpPr>
          <p:spPr bwMode="auto">
            <a:xfrm>
              <a:off x="5043" y="787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Freeform 21"/>
            <p:cNvSpPr>
              <a:spLocks/>
            </p:cNvSpPr>
            <p:nvPr/>
          </p:nvSpPr>
          <p:spPr bwMode="auto">
            <a:xfrm>
              <a:off x="5042" y="787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Freeform 22"/>
            <p:cNvSpPr>
              <a:spLocks/>
            </p:cNvSpPr>
            <p:nvPr/>
          </p:nvSpPr>
          <p:spPr bwMode="auto">
            <a:xfrm>
              <a:off x="5212" y="787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Freeform 23"/>
            <p:cNvSpPr>
              <a:spLocks/>
            </p:cNvSpPr>
            <p:nvPr/>
          </p:nvSpPr>
          <p:spPr bwMode="auto">
            <a:xfrm>
              <a:off x="5211" y="787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0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Freeform 24"/>
            <p:cNvSpPr>
              <a:spLocks/>
            </p:cNvSpPr>
            <p:nvPr/>
          </p:nvSpPr>
          <p:spPr bwMode="auto">
            <a:xfrm>
              <a:off x="5043" y="432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Freeform 25"/>
            <p:cNvSpPr>
              <a:spLocks/>
            </p:cNvSpPr>
            <p:nvPr/>
          </p:nvSpPr>
          <p:spPr bwMode="auto">
            <a:xfrm>
              <a:off x="5042" y="432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Freeform 26"/>
            <p:cNvSpPr>
              <a:spLocks/>
            </p:cNvSpPr>
            <p:nvPr/>
          </p:nvSpPr>
          <p:spPr bwMode="auto">
            <a:xfrm>
              <a:off x="5212" y="432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Freeform 27"/>
            <p:cNvSpPr>
              <a:spLocks/>
            </p:cNvSpPr>
            <p:nvPr/>
          </p:nvSpPr>
          <p:spPr bwMode="auto">
            <a:xfrm>
              <a:off x="5211" y="432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Freeform 28"/>
            <p:cNvSpPr>
              <a:spLocks/>
            </p:cNvSpPr>
            <p:nvPr/>
          </p:nvSpPr>
          <p:spPr bwMode="auto">
            <a:xfrm>
              <a:off x="1345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Freeform 29"/>
            <p:cNvSpPr>
              <a:spLocks/>
            </p:cNvSpPr>
            <p:nvPr/>
          </p:nvSpPr>
          <p:spPr bwMode="auto">
            <a:xfrm>
              <a:off x="1344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Freeform 30"/>
            <p:cNvSpPr>
              <a:spLocks/>
            </p:cNvSpPr>
            <p:nvPr/>
          </p:nvSpPr>
          <p:spPr bwMode="auto">
            <a:xfrm>
              <a:off x="1514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Freeform 31"/>
            <p:cNvSpPr>
              <a:spLocks/>
            </p:cNvSpPr>
            <p:nvPr/>
          </p:nvSpPr>
          <p:spPr bwMode="auto">
            <a:xfrm>
              <a:off x="1513" y="2184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Freeform 32"/>
            <p:cNvSpPr>
              <a:spLocks/>
            </p:cNvSpPr>
            <p:nvPr/>
          </p:nvSpPr>
          <p:spPr bwMode="auto">
            <a:xfrm>
              <a:off x="1345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Freeform 33"/>
            <p:cNvSpPr>
              <a:spLocks/>
            </p:cNvSpPr>
            <p:nvPr/>
          </p:nvSpPr>
          <p:spPr bwMode="auto">
            <a:xfrm>
              <a:off x="1344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Freeform 34"/>
            <p:cNvSpPr>
              <a:spLocks/>
            </p:cNvSpPr>
            <p:nvPr/>
          </p:nvSpPr>
          <p:spPr bwMode="auto">
            <a:xfrm>
              <a:off x="1514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Freeform 35"/>
            <p:cNvSpPr>
              <a:spLocks/>
            </p:cNvSpPr>
            <p:nvPr/>
          </p:nvSpPr>
          <p:spPr bwMode="auto">
            <a:xfrm>
              <a:off x="1513" y="185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Freeform 36"/>
            <p:cNvSpPr>
              <a:spLocks/>
            </p:cNvSpPr>
            <p:nvPr/>
          </p:nvSpPr>
          <p:spPr bwMode="auto">
            <a:xfrm>
              <a:off x="1345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Freeform 37"/>
            <p:cNvSpPr>
              <a:spLocks/>
            </p:cNvSpPr>
            <p:nvPr/>
          </p:nvSpPr>
          <p:spPr bwMode="auto">
            <a:xfrm>
              <a:off x="1344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3" name="Freeform 38"/>
            <p:cNvSpPr>
              <a:spLocks/>
            </p:cNvSpPr>
            <p:nvPr/>
          </p:nvSpPr>
          <p:spPr bwMode="auto">
            <a:xfrm>
              <a:off x="1514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Freeform 39"/>
            <p:cNvSpPr>
              <a:spLocks/>
            </p:cNvSpPr>
            <p:nvPr/>
          </p:nvSpPr>
          <p:spPr bwMode="auto">
            <a:xfrm>
              <a:off x="1513" y="148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Freeform 40"/>
            <p:cNvSpPr>
              <a:spLocks/>
            </p:cNvSpPr>
            <p:nvPr/>
          </p:nvSpPr>
          <p:spPr bwMode="auto">
            <a:xfrm>
              <a:off x="1345" y="1150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6" name="Freeform 41"/>
            <p:cNvSpPr>
              <a:spLocks/>
            </p:cNvSpPr>
            <p:nvPr/>
          </p:nvSpPr>
          <p:spPr bwMode="auto">
            <a:xfrm>
              <a:off x="1344" y="1150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7" name="Freeform 42"/>
            <p:cNvSpPr>
              <a:spLocks/>
            </p:cNvSpPr>
            <p:nvPr/>
          </p:nvSpPr>
          <p:spPr bwMode="auto">
            <a:xfrm>
              <a:off x="1514" y="115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8" name="Freeform 43"/>
            <p:cNvSpPr>
              <a:spLocks/>
            </p:cNvSpPr>
            <p:nvPr/>
          </p:nvSpPr>
          <p:spPr bwMode="auto">
            <a:xfrm>
              <a:off x="1513" y="1150"/>
              <a:ext cx="70" cy="299"/>
            </a:xfrm>
            <a:custGeom>
              <a:avLst/>
              <a:gdLst>
                <a:gd name="T0" fmla="*/ 37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7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7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7" y="29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9" name="Freeform 44"/>
            <p:cNvSpPr>
              <a:spLocks/>
            </p:cNvSpPr>
            <p:nvPr/>
          </p:nvSpPr>
          <p:spPr bwMode="auto">
            <a:xfrm>
              <a:off x="1345" y="797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0" name="Freeform 45"/>
            <p:cNvSpPr>
              <a:spLocks/>
            </p:cNvSpPr>
            <p:nvPr/>
          </p:nvSpPr>
          <p:spPr bwMode="auto">
            <a:xfrm>
              <a:off x="1344" y="797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1" name="Freeform 46"/>
            <p:cNvSpPr>
              <a:spLocks/>
            </p:cNvSpPr>
            <p:nvPr/>
          </p:nvSpPr>
          <p:spPr bwMode="auto">
            <a:xfrm>
              <a:off x="1514" y="797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2" name="Freeform 47"/>
            <p:cNvSpPr>
              <a:spLocks/>
            </p:cNvSpPr>
            <p:nvPr/>
          </p:nvSpPr>
          <p:spPr bwMode="auto">
            <a:xfrm>
              <a:off x="1513" y="797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3" name="Freeform 48"/>
            <p:cNvSpPr>
              <a:spLocks/>
            </p:cNvSpPr>
            <p:nvPr/>
          </p:nvSpPr>
          <p:spPr bwMode="auto">
            <a:xfrm>
              <a:off x="1345" y="439"/>
              <a:ext cx="233" cy="51"/>
            </a:xfrm>
            <a:custGeom>
              <a:avLst/>
              <a:gdLst>
                <a:gd name="T0" fmla="*/ 0 w 233"/>
                <a:gd name="T1" fmla="*/ 32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2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4" name="Freeform 49"/>
            <p:cNvSpPr>
              <a:spLocks/>
            </p:cNvSpPr>
            <p:nvPr/>
          </p:nvSpPr>
          <p:spPr bwMode="auto">
            <a:xfrm>
              <a:off x="1344" y="439"/>
              <a:ext cx="239" cy="58"/>
            </a:xfrm>
            <a:custGeom>
              <a:avLst/>
              <a:gdLst>
                <a:gd name="T0" fmla="*/ 0 w 239"/>
                <a:gd name="T1" fmla="*/ 36 h 58"/>
                <a:gd name="T2" fmla="*/ 31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5" name="Freeform 50"/>
            <p:cNvSpPr>
              <a:spLocks/>
            </p:cNvSpPr>
            <p:nvPr/>
          </p:nvSpPr>
          <p:spPr bwMode="auto">
            <a:xfrm>
              <a:off x="1514" y="439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8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6" name="Freeform 51"/>
            <p:cNvSpPr>
              <a:spLocks/>
            </p:cNvSpPr>
            <p:nvPr/>
          </p:nvSpPr>
          <p:spPr bwMode="auto">
            <a:xfrm>
              <a:off x="1513" y="43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7" name="Freeform 52"/>
            <p:cNvSpPr>
              <a:spLocks/>
            </p:cNvSpPr>
            <p:nvPr/>
          </p:nvSpPr>
          <p:spPr bwMode="auto">
            <a:xfrm>
              <a:off x="1561" y="2184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30 w 235"/>
                <a:gd name="T3" fmla="*/ 0 h 51"/>
                <a:gd name="T4" fmla="*/ 234 w 235"/>
                <a:gd name="T5" fmla="*/ 0 h 51"/>
                <a:gd name="T6" fmla="*/ 183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Freeform 53"/>
            <p:cNvSpPr>
              <a:spLocks/>
            </p:cNvSpPr>
            <p:nvPr/>
          </p:nvSpPr>
          <p:spPr bwMode="auto">
            <a:xfrm>
              <a:off x="1559" y="2184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1 w 241"/>
                <a:gd name="T3" fmla="*/ 0 h 59"/>
                <a:gd name="T4" fmla="*/ 240 w 241"/>
                <a:gd name="T5" fmla="*/ 0 h 59"/>
                <a:gd name="T6" fmla="*/ 188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Freeform 54"/>
            <p:cNvSpPr>
              <a:spLocks/>
            </p:cNvSpPr>
            <p:nvPr/>
          </p:nvSpPr>
          <p:spPr bwMode="auto">
            <a:xfrm>
              <a:off x="1730" y="2184"/>
              <a:ext cx="66" cy="291"/>
            </a:xfrm>
            <a:custGeom>
              <a:avLst/>
              <a:gdLst>
                <a:gd name="T0" fmla="*/ 34 w 66"/>
                <a:gd name="T1" fmla="*/ 290 h 291"/>
                <a:gd name="T2" fmla="*/ 0 w 66"/>
                <a:gd name="T3" fmla="*/ 78 h 291"/>
                <a:gd name="T4" fmla="*/ 65 w 66"/>
                <a:gd name="T5" fmla="*/ 0 h 291"/>
                <a:gd name="T6" fmla="*/ 65 w 66"/>
                <a:gd name="T7" fmla="*/ 259 h 291"/>
                <a:gd name="T8" fmla="*/ 34 w 66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91"/>
                <a:gd name="T17" fmla="*/ 66 w 66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91">
                  <a:moveTo>
                    <a:pt x="34" y="290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0" name="Freeform 55"/>
            <p:cNvSpPr>
              <a:spLocks/>
            </p:cNvSpPr>
            <p:nvPr/>
          </p:nvSpPr>
          <p:spPr bwMode="auto">
            <a:xfrm>
              <a:off x="1729" y="2184"/>
              <a:ext cx="71" cy="298"/>
            </a:xfrm>
            <a:custGeom>
              <a:avLst/>
              <a:gdLst>
                <a:gd name="T0" fmla="*/ 37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7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7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7" y="29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1" name="Freeform 56"/>
            <p:cNvSpPr>
              <a:spLocks/>
            </p:cNvSpPr>
            <p:nvPr/>
          </p:nvSpPr>
          <p:spPr bwMode="auto">
            <a:xfrm>
              <a:off x="1561" y="1855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30 w 235"/>
                <a:gd name="T3" fmla="*/ 0 h 50"/>
                <a:gd name="T4" fmla="*/ 234 w 235"/>
                <a:gd name="T5" fmla="*/ 0 h 50"/>
                <a:gd name="T6" fmla="*/ 183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2" name="Freeform 57"/>
            <p:cNvSpPr>
              <a:spLocks/>
            </p:cNvSpPr>
            <p:nvPr/>
          </p:nvSpPr>
          <p:spPr bwMode="auto">
            <a:xfrm>
              <a:off x="1559" y="1855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1 w 241"/>
                <a:gd name="T3" fmla="*/ 0 h 56"/>
                <a:gd name="T4" fmla="*/ 240 w 241"/>
                <a:gd name="T5" fmla="*/ 0 h 56"/>
                <a:gd name="T6" fmla="*/ 188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3" name="Freeform 58"/>
            <p:cNvSpPr>
              <a:spLocks/>
            </p:cNvSpPr>
            <p:nvPr/>
          </p:nvSpPr>
          <p:spPr bwMode="auto">
            <a:xfrm>
              <a:off x="1730" y="1855"/>
              <a:ext cx="66" cy="288"/>
            </a:xfrm>
            <a:custGeom>
              <a:avLst/>
              <a:gdLst>
                <a:gd name="T0" fmla="*/ 34 w 66"/>
                <a:gd name="T1" fmla="*/ 287 h 288"/>
                <a:gd name="T2" fmla="*/ 0 w 66"/>
                <a:gd name="T3" fmla="*/ 77 h 288"/>
                <a:gd name="T4" fmla="*/ 65 w 66"/>
                <a:gd name="T5" fmla="*/ 0 h 288"/>
                <a:gd name="T6" fmla="*/ 65 w 66"/>
                <a:gd name="T7" fmla="*/ 256 h 288"/>
                <a:gd name="T8" fmla="*/ 34 w 66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8"/>
                <a:gd name="T17" fmla="*/ 66 w 6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8">
                  <a:moveTo>
                    <a:pt x="34" y="287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4" name="Freeform 59"/>
            <p:cNvSpPr>
              <a:spLocks/>
            </p:cNvSpPr>
            <p:nvPr/>
          </p:nvSpPr>
          <p:spPr bwMode="auto">
            <a:xfrm>
              <a:off x="1729" y="1855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5" name="Freeform 60"/>
            <p:cNvSpPr>
              <a:spLocks/>
            </p:cNvSpPr>
            <p:nvPr/>
          </p:nvSpPr>
          <p:spPr bwMode="auto">
            <a:xfrm>
              <a:off x="1561" y="1489"/>
              <a:ext cx="235" cy="48"/>
            </a:xfrm>
            <a:custGeom>
              <a:avLst/>
              <a:gdLst>
                <a:gd name="T0" fmla="*/ 0 w 235"/>
                <a:gd name="T1" fmla="*/ 31 h 48"/>
                <a:gd name="T2" fmla="*/ 30 w 235"/>
                <a:gd name="T3" fmla="*/ 0 h 48"/>
                <a:gd name="T4" fmla="*/ 234 w 235"/>
                <a:gd name="T5" fmla="*/ 0 h 48"/>
                <a:gd name="T6" fmla="*/ 183 w 235"/>
                <a:gd name="T7" fmla="*/ 47 h 48"/>
                <a:gd name="T8" fmla="*/ 0 w 235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6" name="Freeform 61"/>
            <p:cNvSpPr>
              <a:spLocks/>
            </p:cNvSpPr>
            <p:nvPr/>
          </p:nvSpPr>
          <p:spPr bwMode="auto">
            <a:xfrm>
              <a:off x="1559" y="1489"/>
              <a:ext cx="241" cy="57"/>
            </a:xfrm>
            <a:custGeom>
              <a:avLst/>
              <a:gdLst>
                <a:gd name="T0" fmla="*/ 0 w 241"/>
                <a:gd name="T1" fmla="*/ 37 h 57"/>
                <a:gd name="T2" fmla="*/ 31 w 241"/>
                <a:gd name="T3" fmla="*/ 0 h 57"/>
                <a:gd name="T4" fmla="*/ 240 w 241"/>
                <a:gd name="T5" fmla="*/ 0 h 57"/>
                <a:gd name="T6" fmla="*/ 188 w 241"/>
                <a:gd name="T7" fmla="*/ 56 h 57"/>
                <a:gd name="T8" fmla="*/ 0 w 241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7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7" name="Freeform 62"/>
            <p:cNvSpPr>
              <a:spLocks/>
            </p:cNvSpPr>
            <p:nvPr/>
          </p:nvSpPr>
          <p:spPr bwMode="auto">
            <a:xfrm>
              <a:off x="1730" y="1489"/>
              <a:ext cx="66" cy="289"/>
            </a:xfrm>
            <a:custGeom>
              <a:avLst/>
              <a:gdLst>
                <a:gd name="T0" fmla="*/ 34 w 66"/>
                <a:gd name="T1" fmla="*/ 288 h 289"/>
                <a:gd name="T2" fmla="*/ 0 w 66"/>
                <a:gd name="T3" fmla="*/ 78 h 289"/>
                <a:gd name="T4" fmla="*/ 65 w 66"/>
                <a:gd name="T5" fmla="*/ 0 h 289"/>
                <a:gd name="T6" fmla="*/ 65 w 66"/>
                <a:gd name="T7" fmla="*/ 257 h 289"/>
                <a:gd name="T8" fmla="*/ 34 w 66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9"/>
                <a:gd name="T17" fmla="*/ 66 w 66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9">
                  <a:moveTo>
                    <a:pt x="34" y="288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8" name="Freeform 63"/>
            <p:cNvSpPr>
              <a:spLocks/>
            </p:cNvSpPr>
            <p:nvPr/>
          </p:nvSpPr>
          <p:spPr bwMode="auto">
            <a:xfrm>
              <a:off x="1729" y="1489"/>
              <a:ext cx="71" cy="297"/>
            </a:xfrm>
            <a:custGeom>
              <a:avLst/>
              <a:gdLst>
                <a:gd name="T0" fmla="*/ 37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7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7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7" y="29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9" name="Freeform 64"/>
            <p:cNvSpPr>
              <a:spLocks/>
            </p:cNvSpPr>
            <p:nvPr/>
          </p:nvSpPr>
          <p:spPr bwMode="auto">
            <a:xfrm>
              <a:off x="1561" y="1150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30 w 235"/>
                <a:gd name="T3" fmla="*/ 0 h 51"/>
                <a:gd name="T4" fmla="*/ 234 w 235"/>
                <a:gd name="T5" fmla="*/ 0 h 51"/>
                <a:gd name="T6" fmla="*/ 183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0" name="Freeform 65"/>
            <p:cNvSpPr>
              <a:spLocks/>
            </p:cNvSpPr>
            <p:nvPr/>
          </p:nvSpPr>
          <p:spPr bwMode="auto">
            <a:xfrm>
              <a:off x="1559" y="1150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1 w 241"/>
                <a:gd name="T3" fmla="*/ 0 h 59"/>
                <a:gd name="T4" fmla="*/ 240 w 241"/>
                <a:gd name="T5" fmla="*/ 0 h 59"/>
                <a:gd name="T6" fmla="*/ 188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1" name="Freeform 66"/>
            <p:cNvSpPr>
              <a:spLocks/>
            </p:cNvSpPr>
            <p:nvPr/>
          </p:nvSpPr>
          <p:spPr bwMode="auto">
            <a:xfrm>
              <a:off x="1730" y="1150"/>
              <a:ext cx="66" cy="291"/>
            </a:xfrm>
            <a:custGeom>
              <a:avLst/>
              <a:gdLst>
                <a:gd name="T0" fmla="*/ 34 w 66"/>
                <a:gd name="T1" fmla="*/ 290 h 291"/>
                <a:gd name="T2" fmla="*/ 0 w 66"/>
                <a:gd name="T3" fmla="*/ 78 h 291"/>
                <a:gd name="T4" fmla="*/ 65 w 66"/>
                <a:gd name="T5" fmla="*/ 0 h 291"/>
                <a:gd name="T6" fmla="*/ 65 w 66"/>
                <a:gd name="T7" fmla="*/ 259 h 291"/>
                <a:gd name="T8" fmla="*/ 34 w 66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91"/>
                <a:gd name="T17" fmla="*/ 66 w 66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91">
                  <a:moveTo>
                    <a:pt x="34" y="290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2" name="Freeform 67"/>
            <p:cNvSpPr>
              <a:spLocks/>
            </p:cNvSpPr>
            <p:nvPr/>
          </p:nvSpPr>
          <p:spPr bwMode="auto">
            <a:xfrm>
              <a:off x="1729" y="1150"/>
              <a:ext cx="71" cy="299"/>
            </a:xfrm>
            <a:custGeom>
              <a:avLst/>
              <a:gdLst>
                <a:gd name="T0" fmla="*/ 37 w 71"/>
                <a:gd name="T1" fmla="*/ 298 h 299"/>
                <a:gd name="T2" fmla="*/ 0 w 71"/>
                <a:gd name="T3" fmla="*/ 81 h 299"/>
                <a:gd name="T4" fmla="*/ 70 w 71"/>
                <a:gd name="T5" fmla="*/ 0 h 299"/>
                <a:gd name="T6" fmla="*/ 70 w 71"/>
                <a:gd name="T7" fmla="*/ 266 h 299"/>
                <a:gd name="T8" fmla="*/ 37 w 71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9"/>
                <a:gd name="T17" fmla="*/ 71 w 71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9">
                  <a:moveTo>
                    <a:pt x="37" y="298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6"/>
                  </a:lnTo>
                  <a:lnTo>
                    <a:pt x="37" y="29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3" name="Freeform 68"/>
            <p:cNvSpPr>
              <a:spLocks/>
            </p:cNvSpPr>
            <p:nvPr/>
          </p:nvSpPr>
          <p:spPr bwMode="auto">
            <a:xfrm>
              <a:off x="1561" y="797"/>
              <a:ext cx="235" cy="48"/>
            </a:xfrm>
            <a:custGeom>
              <a:avLst/>
              <a:gdLst>
                <a:gd name="T0" fmla="*/ 0 w 235"/>
                <a:gd name="T1" fmla="*/ 30 h 48"/>
                <a:gd name="T2" fmla="*/ 30 w 235"/>
                <a:gd name="T3" fmla="*/ 0 h 48"/>
                <a:gd name="T4" fmla="*/ 234 w 235"/>
                <a:gd name="T5" fmla="*/ 0 h 48"/>
                <a:gd name="T6" fmla="*/ 183 w 235"/>
                <a:gd name="T7" fmla="*/ 47 h 48"/>
                <a:gd name="T8" fmla="*/ 0 w 235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0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4" name="Freeform 69"/>
            <p:cNvSpPr>
              <a:spLocks/>
            </p:cNvSpPr>
            <p:nvPr/>
          </p:nvSpPr>
          <p:spPr bwMode="auto">
            <a:xfrm>
              <a:off x="1559" y="797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1 w 241"/>
                <a:gd name="T3" fmla="*/ 0 h 56"/>
                <a:gd name="T4" fmla="*/ 240 w 241"/>
                <a:gd name="T5" fmla="*/ 0 h 56"/>
                <a:gd name="T6" fmla="*/ 188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5" name="Freeform 70"/>
            <p:cNvSpPr>
              <a:spLocks/>
            </p:cNvSpPr>
            <p:nvPr/>
          </p:nvSpPr>
          <p:spPr bwMode="auto">
            <a:xfrm>
              <a:off x="1730" y="797"/>
              <a:ext cx="66" cy="288"/>
            </a:xfrm>
            <a:custGeom>
              <a:avLst/>
              <a:gdLst>
                <a:gd name="T0" fmla="*/ 34 w 66"/>
                <a:gd name="T1" fmla="*/ 287 h 288"/>
                <a:gd name="T2" fmla="*/ 0 w 66"/>
                <a:gd name="T3" fmla="*/ 77 h 288"/>
                <a:gd name="T4" fmla="*/ 65 w 66"/>
                <a:gd name="T5" fmla="*/ 0 h 288"/>
                <a:gd name="T6" fmla="*/ 65 w 66"/>
                <a:gd name="T7" fmla="*/ 256 h 288"/>
                <a:gd name="T8" fmla="*/ 34 w 66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8"/>
                <a:gd name="T17" fmla="*/ 66 w 6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8">
                  <a:moveTo>
                    <a:pt x="34" y="287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6" name="Freeform 71"/>
            <p:cNvSpPr>
              <a:spLocks/>
            </p:cNvSpPr>
            <p:nvPr/>
          </p:nvSpPr>
          <p:spPr bwMode="auto">
            <a:xfrm>
              <a:off x="1729" y="797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7" name="Freeform 72"/>
            <p:cNvSpPr>
              <a:spLocks/>
            </p:cNvSpPr>
            <p:nvPr/>
          </p:nvSpPr>
          <p:spPr bwMode="auto">
            <a:xfrm>
              <a:off x="1778" y="2184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8" name="Freeform 73"/>
            <p:cNvSpPr>
              <a:spLocks/>
            </p:cNvSpPr>
            <p:nvPr/>
          </p:nvSpPr>
          <p:spPr bwMode="auto">
            <a:xfrm>
              <a:off x="1777" y="2184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0 w 238"/>
                <a:gd name="T3" fmla="*/ 0 h 59"/>
                <a:gd name="T4" fmla="*/ 237 w 238"/>
                <a:gd name="T5" fmla="*/ 0 h 59"/>
                <a:gd name="T6" fmla="*/ 187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9" name="Freeform 74"/>
            <p:cNvSpPr>
              <a:spLocks/>
            </p:cNvSpPr>
            <p:nvPr/>
          </p:nvSpPr>
          <p:spPr bwMode="auto">
            <a:xfrm>
              <a:off x="1947" y="2184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0" name="Freeform 75"/>
            <p:cNvSpPr>
              <a:spLocks/>
            </p:cNvSpPr>
            <p:nvPr/>
          </p:nvSpPr>
          <p:spPr bwMode="auto">
            <a:xfrm>
              <a:off x="1946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1" name="Freeform 76"/>
            <p:cNvSpPr>
              <a:spLocks/>
            </p:cNvSpPr>
            <p:nvPr/>
          </p:nvSpPr>
          <p:spPr bwMode="auto">
            <a:xfrm>
              <a:off x="1778" y="1855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2" name="Freeform 77"/>
            <p:cNvSpPr>
              <a:spLocks/>
            </p:cNvSpPr>
            <p:nvPr/>
          </p:nvSpPr>
          <p:spPr bwMode="auto">
            <a:xfrm>
              <a:off x="1777" y="1855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0 w 238"/>
                <a:gd name="T3" fmla="*/ 0 h 56"/>
                <a:gd name="T4" fmla="*/ 237 w 238"/>
                <a:gd name="T5" fmla="*/ 0 h 56"/>
                <a:gd name="T6" fmla="*/ 187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3" name="Freeform 78"/>
            <p:cNvSpPr>
              <a:spLocks/>
            </p:cNvSpPr>
            <p:nvPr/>
          </p:nvSpPr>
          <p:spPr bwMode="auto">
            <a:xfrm>
              <a:off x="1947" y="1855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4" name="Freeform 79"/>
            <p:cNvSpPr>
              <a:spLocks/>
            </p:cNvSpPr>
            <p:nvPr/>
          </p:nvSpPr>
          <p:spPr bwMode="auto">
            <a:xfrm>
              <a:off x="1946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Freeform 80"/>
            <p:cNvSpPr>
              <a:spLocks/>
            </p:cNvSpPr>
            <p:nvPr/>
          </p:nvSpPr>
          <p:spPr bwMode="auto">
            <a:xfrm>
              <a:off x="1778" y="1489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Freeform 81"/>
            <p:cNvSpPr>
              <a:spLocks/>
            </p:cNvSpPr>
            <p:nvPr/>
          </p:nvSpPr>
          <p:spPr bwMode="auto">
            <a:xfrm>
              <a:off x="1777" y="1489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0 w 238"/>
                <a:gd name="T3" fmla="*/ 0 h 57"/>
                <a:gd name="T4" fmla="*/ 237 w 238"/>
                <a:gd name="T5" fmla="*/ 0 h 57"/>
                <a:gd name="T6" fmla="*/ 187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7" name="Freeform 82"/>
            <p:cNvSpPr>
              <a:spLocks/>
            </p:cNvSpPr>
            <p:nvPr/>
          </p:nvSpPr>
          <p:spPr bwMode="auto">
            <a:xfrm>
              <a:off x="1947" y="1489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8" name="Freeform 83"/>
            <p:cNvSpPr>
              <a:spLocks/>
            </p:cNvSpPr>
            <p:nvPr/>
          </p:nvSpPr>
          <p:spPr bwMode="auto">
            <a:xfrm>
              <a:off x="1946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9" name="Freeform 84"/>
            <p:cNvSpPr>
              <a:spLocks/>
            </p:cNvSpPr>
            <p:nvPr/>
          </p:nvSpPr>
          <p:spPr bwMode="auto">
            <a:xfrm>
              <a:off x="1992" y="2184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29 w 235"/>
                <a:gd name="T3" fmla="*/ 0 h 51"/>
                <a:gd name="T4" fmla="*/ 234 w 235"/>
                <a:gd name="T5" fmla="*/ 0 h 51"/>
                <a:gd name="T6" fmla="*/ 185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0" name="Freeform 85"/>
            <p:cNvSpPr>
              <a:spLocks/>
            </p:cNvSpPr>
            <p:nvPr/>
          </p:nvSpPr>
          <p:spPr bwMode="auto">
            <a:xfrm>
              <a:off x="1992" y="2184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9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1" name="Freeform 86"/>
            <p:cNvSpPr>
              <a:spLocks/>
            </p:cNvSpPr>
            <p:nvPr/>
          </p:nvSpPr>
          <p:spPr bwMode="auto">
            <a:xfrm>
              <a:off x="2162" y="2184"/>
              <a:ext cx="65" cy="291"/>
            </a:xfrm>
            <a:custGeom>
              <a:avLst/>
              <a:gdLst>
                <a:gd name="T0" fmla="*/ 34 w 65"/>
                <a:gd name="T1" fmla="*/ 290 h 291"/>
                <a:gd name="T2" fmla="*/ 0 w 65"/>
                <a:gd name="T3" fmla="*/ 78 h 291"/>
                <a:gd name="T4" fmla="*/ 64 w 65"/>
                <a:gd name="T5" fmla="*/ 0 h 291"/>
                <a:gd name="T6" fmla="*/ 64 w 65"/>
                <a:gd name="T7" fmla="*/ 259 h 291"/>
                <a:gd name="T8" fmla="*/ 34 w 65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91"/>
                <a:gd name="T17" fmla="*/ 65 w 65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91">
                  <a:moveTo>
                    <a:pt x="34" y="290"/>
                  </a:moveTo>
                  <a:lnTo>
                    <a:pt x="0" y="78"/>
                  </a:lnTo>
                  <a:lnTo>
                    <a:pt x="64" y="0"/>
                  </a:lnTo>
                  <a:lnTo>
                    <a:pt x="64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2" name="Freeform 87"/>
            <p:cNvSpPr>
              <a:spLocks/>
            </p:cNvSpPr>
            <p:nvPr/>
          </p:nvSpPr>
          <p:spPr bwMode="auto">
            <a:xfrm>
              <a:off x="2161" y="2184"/>
              <a:ext cx="71" cy="298"/>
            </a:xfrm>
            <a:custGeom>
              <a:avLst/>
              <a:gdLst>
                <a:gd name="T0" fmla="*/ 38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8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8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8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3" name="Freeform 88"/>
            <p:cNvSpPr>
              <a:spLocks/>
            </p:cNvSpPr>
            <p:nvPr/>
          </p:nvSpPr>
          <p:spPr bwMode="auto">
            <a:xfrm>
              <a:off x="1992" y="1855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29 w 235"/>
                <a:gd name="T3" fmla="*/ 0 h 50"/>
                <a:gd name="T4" fmla="*/ 234 w 235"/>
                <a:gd name="T5" fmla="*/ 0 h 50"/>
                <a:gd name="T6" fmla="*/ 185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4" name="Freeform 89"/>
            <p:cNvSpPr>
              <a:spLocks/>
            </p:cNvSpPr>
            <p:nvPr/>
          </p:nvSpPr>
          <p:spPr bwMode="auto">
            <a:xfrm>
              <a:off x="1992" y="1855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9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5" name="Freeform 90"/>
            <p:cNvSpPr>
              <a:spLocks/>
            </p:cNvSpPr>
            <p:nvPr/>
          </p:nvSpPr>
          <p:spPr bwMode="auto">
            <a:xfrm>
              <a:off x="2162" y="1855"/>
              <a:ext cx="65" cy="288"/>
            </a:xfrm>
            <a:custGeom>
              <a:avLst/>
              <a:gdLst>
                <a:gd name="T0" fmla="*/ 34 w 65"/>
                <a:gd name="T1" fmla="*/ 287 h 288"/>
                <a:gd name="T2" fmla="*/ 0 w 65"/>
                <a:gd name="T3" fmla="*/ 77 h 288"/>
                <a:gd name="T4" fmla="*/ 64 w 65"/>
                <a:gd name="T5" fmla="*/ 0 h 288"/>
                <a:gd name="T6" fmla="*/ 64 w 65"/>
                <a:gd name="T7" fmla="*/ 256 h 288"/>
                <a:gd name="T8" fmla="*/ 34 w 65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88"/>
                <a:gd name="T17" fmla="*/ 65 w 65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88">
                  <a:moveTo>
                    <a:pt x="34" y="287"/>
                  </a:moveTo>
                  <a:lnTo>
                    <a:pt x="0" y="77"/>
                  </a:lnTo>
                  <a:lnTo>
                    <a:pt x="64" y="0"/>
                  </a:lnTo>
                  <a:lnTo>
                    <a:pt x="64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6" name="Freeform 91"/>
            <p:cNvSpPr>
              <a:spLocks/>
            </p:cNvSpPr>
            <p:nvPr/>
          </p:nvSpPr>
          <p:spPr bwMode="auto">
            <a:xfrm>
              <a:off x="2161" y="1855"/>
              <a:ext cx="71" cy="296"/>
            </a:xfrm>
            <a:custGeom>
              <a:avLst/>
              <a:gdLst>
                <a:gd name="T0" fmla="*/ 38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8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8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8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7" name="Freeform 92"/>
            <p:cNvSpPr>
              <a:spLocks/>
            </p:cNvSpPr>
            <p:nvPr/>
          </p:nvSpPr>
          <p:spPr bwMode="auto">
            <a:xfrm>
              <a:off x="1992" y="1489"/>
              <a:ext cx="235" cy="48"/>
            </a:xfrm>
            <a:custGeom>
              <a:avLst/>
              <a:gdLst>
                <a:gd name="T0" fmla="*/ 0 w 235"/>
                <a:gd name="T1" fmla="*/ 31 h 48"/>
                <a:gd name="T2" fmla="*/ 29 w 235"/>
                <a:gd name="T3" fmla="*/ 0 h 48"/>
                <a:gd name="T4" fmla="*/ 234 w 235"/>
                <a:gd name="T5" fmla="*/ 0 h 48"/>
                <a:gd name="T6" fmla="*/ 185 w 235"/>
                <a:gd name="T7" fmla="*/ 47 h 48"/>
                <a:gd name="T8" fmla="*/ 0 w 235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8" name="Freeform 93"/>
            <p:cNvSpPr>
              <a:spLocks/>
            </p:cNvSpPr>
            <p:nvPr/>
          </p:nvSpPr>
          <p:spPr bwMode="auto">
            <a:xfrm>
              <a:off x="1992" y="1489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9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9" name="Freeform 94"/>
            <p:cNvSpPr>
              <a:spLocks/>
            </p:cNvSpPr>
            <p:nvPr/>
          </p:nvSpPr>
          <p:spPr bwMode="auto">
            <a:xfrm>
              <a:off x="2162" y="1489"/>
              <a:ext cx="65" cy="289"/>
            </a:xfrm>
            <a:custGeom>
              <a:avLst/>
              <a:gdLst>
                <a:gd name="T0" fmla="*/ 34 w 65"/>
                <a:gd name="T1" fmla="*/ 288 h 289"/>
                <a:gd name="T2" fmla="*/ 0 w 65"/>
                <a:gd name="T3" fmla="*/ 78 h 289"/>
                <a:gd name="T4" fmla="*/ 64 w 65"/>
                <a:gd name="T5" fmla="*/ 0 h 289"/>
                <a:gd name="T6" fmla="*/ 64 w 65"/>
                <a:gd name="T7" fmla="*/ 257 h 289"/>
                <a:gd name="T8" fmla="*/ 34 w 65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89"/>
                <a:gd name="T17" fmla="*/ 65 w 6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89">
                  <a:moveTo>
                    <a:pt x="34" y="288"/>
                  </a:moveTo>
                  <a:lnTo>
                    <a:pt x="0" y="78"/>
                  </a:lnTo>
                  <a:lnTo>
                    <a:pt x="64" y="0"/>
                  </a:lnTo>
                  <a:lnTo>
                    <a:pt x="64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0" name="Freeform 95"/>
            <p:cNvSpPr>
              <a:spLocks/>
            </p:cNvSpPr>
            <p:nvPr/>
          </p:nvSpPr>
          <p:spPr bwMode="auto">
            <a:xfrm>
              <a:off x="2161" y="1489"/>
              <a:ext cx="71" cy="297"/>
            </a:xfrm>
            <a:custGeom>
              <a:avLst/>
              <a:gdLst>
                <a:gd name="T0" fmla="*/ 38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8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8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8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1" name="Freeform 96"/>
            <p:cNvSpPr>
              <a:spLocks/>
            </p:cNvSpPr>
            <p:nvPr/>
          </p:nvSpPr>
          <p:spPr bwMode="auto">
            <a:xfrm>
              <a:off x="2209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2" name="Freeform 97"/>
            <p:cNvSpPr>
              <a:spLocks/>
            </p:cNvSpPr>
            <p:nvPr/>
          </p:nvSpPr>
          <p:spPr bwMode="auto">
            <a:xfrm>
              <a:off x="2208" y="2184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3" name="Freeform 98"/>
            <p:cNvSpPr>
              <a:spLocks/>
            </p:cNvSpPr>
            <p:nvPr/>
          </p:nvSpPr>
          <p:spPr bwMode="auto">
            <a:xfrm>
              <a:off x="2380" y="2184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4" name="Freeform 99"/>
            <p:cNvSpPr>
              <a:spLocks/>
            </p:cNvSpPr>
            <p:nvPr/>
          </p:nvSpPr>
          <p:spPr bwMode="auto">
            <a:xfrm>
              <a:off x="2379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5" name="Freeform 100"/>
            <p:cNvSpPr>
              <a:spLocks/>
            </p:cNvSpPr>
            <p:nvPr/>
          </p:nvSpPr>
          <p:spPr bwMode="auto">
            <a:xfrm>
              <a:off x="2209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6" name="Freeform 101"/>
            <p:cNvSpPr>
              <a:spLocks/>
            </p:cNvSpPr>
            <p:nvPr/>
          </p:nvSpPr>
          <p:spPr bwMode="auto">
            <a:xfrm>
              <a:off x="2208" y="1855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7" name="Freeform 102"/>
            <p:cNvSpPr>
              <a:spLocks/>
            </p:cNvSpPr>
            <p:nvPr/>
          </p:nvSpPr>
          <p:spPr bwMode="auto">
            <a:xfrm>
              <a:off x="2380" y="1855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8" name="Freeform 103"/>
            <p:cNvSpPr>
              <a:spLocks/>
            </p:cNvSpPr>
            <p:nvPr/>
          </p:nvSpPr>
          <p:spPr bwMode="auto">
            <a:xfrm>
              <a:off x="2379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9" name="Freeform 104"/>
            <p:cNvSpPr>
              <a:spLocks/>
            </p:cNvSpPr>
            <p:nvPr/>
          </p:nvSpPr>
          <p:spPr bwMode="auto">
            <a:xfrm>
              <a:off x="2209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0" name="Freeform 105"/>
            <p:cNvSpPr>
              <a:spLocks/>
            </p:cNvSpPr>
            <p:nvPr/>
          </p:nvSpPr>
          <p:spPr bwMode="auto">
            <a:xfrm>
              <a:off x="2208" y="1489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1" name="Freeform 106"/>
            <p:cNvSpPr>
              <a:spLocks/>
            </p:cNvSpPr>
            <p:nvPr/>
          </p:nvSpPr>
          <p:spPr bwMode="auto">
            <a:xfrm>
              <a:off x="2380" y="1489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2" name="Freeform 107"/>
            <p:cNvSpPr>
              <a:spLocks/>
            </p:cNvSpPr>
            <p:nvPr/>
          </p:nvSpPr>
          <p:spPr bwMode="auto">
            <a:xfrm>
              <a:off x="2379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3" name="Freeform 108"/>
            <p:cNvSpPr>
              <a:spLocks/>
            </p:cNvSpPr>
            <p:nvPr/>
          </p:nvSpPr>
          <p:spPr bwMode="auto">
            <a:xfrm>
              <a:off x="2425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4" name="Freeform 109"/>
            <p:cNvSpPr>
              <a:spLocks/>
            </p:cNvSpPr>
            <p:nvPr/>
          </p:nvSpPr>
          <p:spPr bwMode="auto">
            <a:xfrm>
              <a:off x="2424" y="2184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0 w 241"/>
                <a:gd name="T3" fmla="*/ 0 h 59"/>
                <a:gd name="T4" fmla="*/ 240 w 241"/>
                <a:gd name="T5" fmla="*/ 0 h 59"/>
                <a:gd name="T6" fmla="*/ 190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5" name="Freeform 110"/>
            <p:cNvSpPr>
              <a:spLocks/>
            </p:cNvSpPr>
            <p:nvPr/>
          </p:nvSpPr>
          <p:spPr bwMode="auto">
            <a:xfrm>
              <a:off x="2595" y="2184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6" name="Freeform 111"/>
            <p:cNvSpPr>
              <a:spLocks/>
            </p:cNvSpPr>
            <p:nvPr/>
          </p:nvSpPr>
          <p:spPr bwMode="auto">
            <a:xfrm>
              <a:off x="2594" y="2184"/>
              <a:ext cx="71" cy="298"/>
            </a:xfrm>
            <a:custGeom>
              <a:avLst/>
              <a:gdLst>
                <a:gd name="T0" fmla="*/ 38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8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8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8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7" name="Freeform 112"/>
            <p:cNvSpPr>
              <a:spLocks/>
            </p:cNvSpPr>
            <p:nvPr/>
          </p:nvSpPr>
          <p:spPr bwMode="auto">
            <a:xfrm>
              <a:off x="2425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4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8" name="Freeform 113"/>
            <p:cNvSpPr>
              <a:spLocks/>
            </p:cNvSpPr>
            <p:nvPr/>
          </p:nvSpPr>
          <p:spPr bwMode="auto">
            <a:xfrm>
              <a:off x="2424" y="1855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0 w 241"/>
                <a:gd name="T3" fmla="*/ 0 h 56"/>
                <a:gd name="T4" fmla="*/ 240 w 241"/>
                <a:gd name="T5" fmla="*/ 0 h 56"/>
                <a:gd name="T6" fmla="*/ 190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09" name="Freeform 114"/>
            <p:cNvSpPr>
              <a:spLocks/>
            </p:cNvSpPr>
            <p:nvPr/>
          </p:nvSpPr>
          <p:spPr bwMode="auto">
            <a:xfrm>
              <a:off x="2595" y="1855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0" name="Freeform 115"/>
            <p:cNvSpPr>
              <a:spLocks/>
            </p:cNvSpPr>
            <p:nvPr/>
          </p:nvSpPr>
          <p:spPr bwMode="auto">
            <a:xfrm>
              <a:off x="2594" y="1855"/>
              <a:ext cx="71" cy="296"/>
            </a:xfrm>
            <a:custGeom>
              <a:avLst/>
              <a:gdLst>
                <a:gd name="T0" fmla="*/ 38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8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8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8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1" name="Freeform 116"/>
            <p:cNvSpPr>
              <a:spLocks/>
            </p:cNvSpPr>
            <p:nvPr/>
          </p:nvSpPr>
          <p:spPr bwMode="auto">
            <a:xfrm>
              <a:off x="2425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2" name="Freeform 117"/>
            <p:cNvSpPr>
              <a:spLocks/>
            </p:cNvSpPr>
            <p:nvPr/>
          </p:nvSpPr>
          <p:spPr bwMode="auto">
            <a:xfrm>
              <a:off x="2424" y="1489"/>
              <a:ext cx="241" cy="57"/>
            </a:xfrm>
            <a:custGeom>
              <a:avLst/>
              <a:gdLst>
                <a:gd name="T0" fmla="*/ 0 w 241"/>
                <a:gd name="T1" fmla="*/ 37 h 57"/>
                <a:gd name="T2" fmla="*/ 30 w 241"/>
                <a:gd name="T3" fmla="*/ 0 h 57"/>
                <a:gd name="T4" fmla="*/ 240 w 241"/>
                <a:gd name="T5" fmla="*/ 0 h 57"/>
                <a:gd name="T6" fmla="*/ 190 w 241"/>
                <a:gd name="T7" fmla="*/ 56 h 57"/>
                <a:gd name="T8" fmla="*/ 0 w 241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7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3" name="Freeform 118"/>
            <p:cNvSpPr>
              <a:spLocks/>
            </p:cNvSpPr>
            <p:nvPr/>
          </p:nvSpPr>
          <p:spPr bwMode="auto">
            <a:xfrm>
              <a:off x="2595" y="1489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4" name="Freeform 119"/>
            <p:cNvSpPr>
              <a:spLocks/>
            </p:cNvSpPr>
            <p:nvPr/>
          </p:nvSpPr>
          <p:spPr bwMode="auto">
            <a:xfrm>
              <a:off x="2594" y="1489"/>
              <a:ext cx="71" cy="297"/>
            </a:xfrm>
            <a:custGeom>
              <a:avLst/>
              <a:gdLst>
                <a:gd name="T0" fmla="*/ 38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8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8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8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5" name="Freeform 120"/>
            <p:cNvSpPr>
              <a:spLocks/>
            </p:cNvSpPr>
            <p:nvPr/>
          </p:nvSpPr>
          <p:spPr bwMode="auto">
            <a:xfrm>
              <a:off x="2648" y="2184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6" name="Freeform 121"/>
            <p:cNvSpPr>
              <a:spLocks/>
            </p:cNvSpPr>
            <p:nvPr/>
          </p:nvSpPr>
          <p:spPr bwMode="auto">
            <a:xfrm>
              <a:off x="2647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7" name="Freeform 122"/>
            <p:cNvSpPr>
              <a:spLocks/>
            </p:cNvSpPr>
            <p:nvPr/>
          </p:nvSpPr>
          <p:spPr bwMode="auto">
            <a:xfrm>
              <a:off x="2816" y="2184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8" name="Freeform 123"/>
            <p:cNvSpPr>
              <a:spLocks/>
            </p:cNvSpPr>
            <p:nvPr/>
          </p:nvSpPr>
          <p:spPr bwMode="auto">
            <a:xfrm>
              <a:off x="2815" y="2184"/>
              <a:ext cx="71" cy="298"/>
            </a:xfrm>
            <a:custGeom>
              <a:avLst/>
              <a:gdLst>
                <a:gd name="T0" fmla="*/ 37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7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7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9" name="Freeform 124"/>
            <p:cNvSpPr>
              <a:spLocks/>
            </p:cNvSpPr>
            <p:nvPr/>
          </p:nvSpPr>
          <p:spPr bwMode="auto">
            <a:xfrm>
              <a:off x="2648" y="1855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0" name="Freeform 125"/>
            <p:cNvSpPr>
              <a:spLocks/>
            </p:cNvSpPr>
            <p:nvPr/>
          </p:nvSpPr>
          <p:spPr bwMode="auto">
            <a:xfrm>
              <a:off x="2647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1" name="Freeform 126"/>
            <p:cNvSpPr>
              <a:spLocks/>
            </p:cNvSpPr>
            <p:nvPr/>
          </p:nvSpPr>
          <p:spPr bwMode="auto">
            <a:xfrm>
              <a:off x="2816" y="1855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2" name="Freeform 127"/>
            <p:cNvSpPr>
              <a:spLocks/>
            </p:cNvSpPr>
            <p:nvPr/>
          </p:nvSpPr>
          <p:spPr bwMode="auto">
            <a:xfrm>
              <a:off x="2815" y="1855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3" name="Freeform 128"/>
            <p:cNvSpPr>
              <a:spLocks/>
            </p:cNvSpPr>
            <p:nvPr/>
          </p:nvSpPr>
          <p:spPr bwMode="auto">
            <a:xfrm>
              <a:off x="2648" y="1489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4" name="Freeform 129"/>
            <p:cNvSpPr>
              <a:spLocks/>
            </p:cNvSpPr>
            <p:nvPr/>
          </p:nvSpPr>
          <p:spPr bwMode="auto">
            <a:xfrm>
              <a:off x="2647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5" name="Freeform 130"/>
            <p:cNvSpPr>
              <a:spLocks/>
            </p:cNvSpPr>
            <p:nvPr/>
          </p:nvSpPr>
          <p:spPr bwMode="auto">
            <a:xfrm>
              <a:off x="2816" y="1489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6" name="Freeform 131"/>
            <p:cNvSpPr>
              <a:spLocks/>
            </p:cNvSpPr>
            <p:nvPr/>
          </p:nvSpPr>
          <p:spPr bwMode="auto">
            <a:xfrm>
              <a:off x="2815" y="1489"/>
              <a:ext cx="71" cy="297"/>
            </a:xfrm>
            <a:custGeom>
              <a:avLst/>
              <a:gdLst>
                <a:gd name="T0" fmla="*/ 37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7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7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7" name="Freeform 132"/>
            <p:cNvSpPr>
              <a:spLocks/>
            </p:cNvSpPr>
            <p:nvPr/>
          </p:nvSpPr>
          <p:spPr bwMode="auto">
            <a:xfrm>
              <a:off x="2868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30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8" name="Freeform 133"/>
            <p:cNvSpPr>
              <a:spLocks/>
            </p:cNvSpPr>
            <p:nvPr/>
          </p:nvSpPr>
          <p:spPr bwMode="auto">
            <a:xfrm>
              <a:off x="2867" y="2184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1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29" name="Freeform 134"/>
            <p:cNvSpPr>
              <a:spLocks/>
            </p:cNvSpPr>
            <p:nvPr/>
          </p:nvSpPr>
          <p:spPr bwMode="auto">
            <a:xfrm>
              <a:off x="3039" y="2184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0" name="Freeform 135"/>
            <p:cNvSpPr>
              <a:spLocks/>
            </p:cNvSpPr>
            <p:nvPr/>
          </p:nvSpPr>
          <p:spPr bwMode="auto">
            <a:xfrm>
              <a:off x="3038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1" name="Freeform 136"/>
            <p:cNvSpPr>
              <a:spLocks/>
            </p:cNvSpPr>
            <p:nvPr/>
          </p:nvSpPr>
          <p:spPr bwMode="auto">
            <a:xfrm>
              <a:off x="2868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30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2" name="Freeform 137"/>
            <p:cNvSpPr>
              <a:spLocks/>
            </p:cNvSpPr>
            <p:nvPr/>
          </p:nvSpPr>
          <p:spPr bwMode="auto">
            <a:xfrm>
              <a:off x="2867" y="1855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1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3" name="Freeform 138"/>
            <p:cNvSpPr>
              <a:spLocks/>
            </p:cNvSpPr>
            <p:nvPr/>
          </p:nvSpPr>
          <p:spPr bwMode="auto">
            <a:xfrm>
              <a:off x="3039" y="1855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4" name="Freeform 139"/>
            <p:cNvSpPr>
              <a:spLocks/>
            </p:cNvSpPr>
            <p:nvPr/>
          </p:nvSpPr>
          <p:spPr bwMode="auto">
            <a:xfrm>
              <a:off x="3038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5" name="Freeform 140"/>
            <p:cNvSpPr>
              <a:spLocks/>
            </p:cNvSpPr>
            <p:nvPr/>
          </p:nvSpPr>
          <p:spPr bwMode="auto">
            <a:xfrm>
              <a:off x="2868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30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6" name="Freeform 141"/>
            <p:cNvSpPr>
              <a:spLocks/>
            </p:cNvSpPr>
            <p:nvPr/>
          </p:nvSpPr>
          <p:spPr bwMode="auto">
            <a:xfrm>
              <a:off x="2867" y="1489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1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7" name="Freeform 142"/>
            <p:cNvSpPr>
              <a:spLocks/>
            </p:cNvSpPr>
            <p:nvPr/>
          </p:nvSpPr>
          <p:spPr bwMode="auto">
            <a:xfrm>
              <a:off x="3039" y="1489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8" name="Freeform 143"/>
            <p:cNvSpPr>
              <a:spLocks/>
            </p:cNvSpPr>
            <p:nvPr/>
          </p:nvSpPr>
          <p:spPr bwMode="auto">
            <a:xfrm>
              <a:off x="3038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39" name="Freeform 144"/>
            <p:cNvSpPr>
              <a:spLocks/>
            </p:cNvSpPr>
            <p:nvPr/>
          </p:nvSpPr>
          <p:spPr bwMode="auto">
            <a:xfrm>
              <a:off x="3084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30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0" name="Freeform 145"/>
            <p:cNvSpPr>
              <a:spLocks/>
            </p:cNvSpPr>
            <p:nvPr/>
          </p:nvSpPr>
          <p:spPr bwMode="auto">
            <a:xfrm>
              <a:off x="3083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1" name="Freeform 146"/>
            <p:cNvSpPr>
              <a:spLocks/>
            </p:cNvSpPr>
            <p:nvPr/>
          </p:nvSpPr>
          <p:spPr bwMode="auto">
            <a:xfrm>
              <a:off x="3254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2" name="Freeform 147"/>
            <p:cNvSpPr>
              <a:spLocks/>
            </p:cNvSpPr>
            <p:nvPr/>
          </p:nvSpPr>
          <p:spPr bwMode="auto">
            <a:xfrm>
              <a:off x="3254" y="2184"/>
              <a:ext cx="68" cy="298"/>
            </a:xfrm>
            <a:custGeom>
              <a:avLst/>
              <a:gdLst>
                <a:gd name="T0" fmla="*/ 36 w 68"/>
                <a:gd name="T1" fmla="*/ 297 h 298"/>
                <a:gd name="T2" fmla="*/ 0 w 68"/>
                <a:gd name="T3" fmla="*/ 81 h 298"/>
                <a:gd name="T4" fmla="*/ 67 w 68"/>
                <a:gd name="T5" fmla="*/ 0 h 298"/>
                <a:gd name="T6" fmla="*/ 67 w 68"/>
                <a:gd name="T7" fmla="*/ 265 h 298"/>
                <a:gd name="T8" fmla="*/ 36 w 68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8"/>
                <a:gd name="T17" fmla="*/ 68 w 6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8">
                  <a:moveTo>
                    <a:pt x="36" y="297"/>
                  </a:moveTo>
                  <a:lnTo>
                    <a:pt x="0" y="81"/>
                  </a:lnTo>
                  <a:lnTo>
                    <a:pt x="67" y="0"/>
                  </a:lnTo>
                  <a:lnTo>
                    <a:pt x="67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3" name="Freeform 148"/>
            <p:cNvSpPr>
              <a:spLocks/>
            </p:cNvSpPr>
            <p:nvPr/>
          </p:nvSpPr>
          <p:spPr bwMode="auto">
            <a:xfrm>
              <a:off x="3084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30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4" name="Freeform 149"/>
            <p:cNvSpPr>
              <a:spLocks/>
            </p:cNvSpPr>
            <p:nvPr/>
          </p:nvSpPr>
          <p:spPr bwMode="auto">
            <a:xfrm>
              <a:off x="3083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5" name="Freeform 150"/>
            <p:cNvSpPr>
              <a:spLocks/>
            </p:cNvSpPr>
            <p:nvPr/>
          </p:nvSpPr>
          <p:spPr bwMode="auto">
            <a:xfrm>
              <a:off x="3254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6" name="Freeform 151"/>
            <p:cNvSpPr>
              <a:spLocks/>
            </p:cNvSpPr>
            <p:nvPr/>
          </p:nvSpPr>
          <p:spPr bwMode="auto">
            <a:xfrm>
              <a:off x="3254" y="1855"/>
              <a:ext cx="68" cy="296"/>
            </a:xfrm>
            <a:custGeom>
              <a:avLst/>
              <a:gdLst>
                <a:gd name="T0" fmla="*/ 36 w 68"/>
                <a:gd name="T1" fmla="*/ 295 h 296"/>
                <a:gd name="T2" fmla="*/ 0 w 68"/>
                <a:gd name="T3" fmla="*/ 79 h 296"/>
                <a:gd name="T4" fmla="*/ 67 w 68"/>
                <a:gd name="T5" fmla="*/ 0 h 296"/>
                <a:gd name="T6" fmla="*/ 67 w 68"/>
                <a:gd name="T7" fmla="*/ 263 h 296"/>
                <a:gd name="T8" fmla="*/ 36 w 68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6"/>
                <a:gd name="T17" fmla="*/ 68 w 68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6">
                  <a:moveTo>
                    <a:pt x="36" y="295"/>
                  </a:moveTo>
                  <a:lnTo>
                    <a:pt x="0" y="79"/>
                  </a:lnTo>
                  <a:lnTo>
                    <a:pt x="67" y="0"/>
                  </a:lnTo>
                  <a:lnTo>
                    <a:pt x="67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7" name="Freeform 152"/>
            <p:cNvSpPr>
              <a:spLocks/>
            </p:cNvSpPr>
            <p:nvPr/>
          </p:nvSpPr>
          <p:spPr bwMode="auto">
            <a:xfrm>
              <a:off x="3084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30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8" name="Freeform 153"/>
            <p:cNvSpPr>
              <a:spLocks/>
            </p:cNvSpPr>
            <p:nvPr/>
          </p:nvSpPr>
          <p:spPr bwMode="auto">
            <a:xfrm>
              <a:off x="3083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49" name="Freeform 154"/>
            <p:cNvSpPr>
              <a:spLocks/>
            </p:cNvSpPr>
            <p:nvPr/>
          </p:nvSpPr>
          <p:spPr bwMode="auto">
            <a:xfrm>
              <a:off x="3254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0" name="Freeform 155"/>
            <p:cNvSpPr>
              <a:spLocks/>
            </p:cNvSpPr>
            <p:nvPr/>
          </p:nvSpPr>
          <p:spPr bwMode="auto">
            <a:xfrm>
              <a:off x="3254" y="1489"/>
              <a:ext cx="68" cy="297"/>
            </a:xfrm>
            <a:custGeom>
              <a:avLst/>
              <a:gdLst>
                <a:gd name="T0" fmla="*/ 36 w 68"/>
                <a:gd name="T1" fmla="*/ 296 h 297"/>
                <a:gd name="T2" fmla="*/ 0 w 68"/>
                <a:gd name="T3" fmla="*/ 80 h 297"/>
                <a:gd name="T4" fmla="*/ 67 w 68"/>
                <a:gd name="T5" fmla="*/ 0 h 297"/>
                <a:gd name="T6" fmla="*/ 67 w 68"/>
                <a:gd name="T7" fmla="*/ 264 h 297"/>
                <a:gd name="T8" fmla="*/ 36 w 68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7"/>
                <a:gd name="T17" fmla="*/ 68 w 68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7">
                  <a:moveTo>
                    <a:pt x="36" y="296"/>
                  </a:moveTo>
                  <a:lnTo>
                    <a:pt x="0" y="80"/>
                  </a:lnTo>
                  <a:lnTo>
                    <a:pt x="67" y="0"/>
                  </a:lnTo>
                  <a:lnTo>
                    <a:pt x="67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1" name="Freeform 156"/>
            <p:cNvSpPr>
              <a:spLocks/>
            </p:cNvSpPr>
            <p:nvPr/>
          </p:nvSpPr>
          <p:spPr bwMode="auto">
            <a:xfrm>
              <a:off x="3301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2" name="Freeform 157"/>
            <p:cNvSpPr>
              <a:spLocks/>
            </p:cNvSpPr>
            <p:nvPr/>
          </p:nvSpPr>
          <p:spPr bwMode="auto">
            <a:xfrm>
              <a:off x="3300" y="2184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3" name="Freeform 158"/>
            <p:cNvSpPr>
              <a:spLocks/>
            </p:cNvSpPr>
            <p:nvPr/>
          </p:nvSpPr>
          <p:spPr bwMode="auto">
            <a:xfrm>
              <a:off x="3470" y="2184"/>
              <a:ext cx="64" cy="291"/>
            </a:xfrm>
            <a:custGeom>
              <a:avLst/>
              <a:gdLst>
                <a:gd name="T0" fmla="*/ 35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5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5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5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4" name="Freeform 159"/>
            <p:cNvSpPr>
              <a:spLocks/>
            </p:cNvSpPr>
            <p:nvPr/>
          </p:nvSpPr>
          <p:spPr bwMode="auto">
            <a:xfrm>
              <a:off x="3469" y="2184"/>
              <a:ext cx="69" cy="298"/>
            </a:xfrm>
            <a:custGeom>
              <a:avLst/>
              <a:gdLst>
                <a:gd name="T0" fmla="*/ 37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7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7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5" name="Freeform 160"/>
            <p:cNvSpPr>
              <a:spLocks/>
            </p:cNvSpPr>
            <p:nvPr/>
          </p:nvSpPr>
          <p:spPr bwMode="auto">
            <a:xfrm>
              <a:off x="3301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6" name="Freeform 161"/>
            <p:cNvSpPr>
              <a:spLocks/>
            </p:cNvSpPr>
            <p:nvPr/>
          </p:nvSpPr>
          <p:spPr bwMode="auto">
            <a:xfrm>
              <a:off x="3300" y="1855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7" name="Freeform 162"/>
            <p:cNvSpPr>
              <a:spLocks/>
            </p:cNvSpPr>
            <p:nvPr/>
          </p:nvSpPr>
          <p:spPr bwMode="auto">
            <a:xfrm>
              <a:off x="3470" y="1855"/>
              <a:ext cx="64" cy="288"/>
            </a:xfrm>
            <a:custGeom>
              <a:avLst/>
              <a:gdLst>
                <a:gd name="T0" fmla="*/ 35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5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5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5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8" name="Freeform 163"/>
            <p:cNvSpPr>
              <a:spLocks/>
            </p:cNvSpPr>
            <p:nvPr/>
          </p:nvSpPr>
          <p:spPr bwMode="auto">
            <a:xfrm>
              <a:off x="3469" y="1855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59" name="Freeform 164"/>
            <p:cNvSpPr>
              <a:spLocks/>
            </p:cNvSpPr>
            <p:nvPr/>
          </p:nvSpPr>
          <p:spPr bwMode="auto">
            <a:xfrm>
              <a:off x="3301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0" name="Freeform 165"/>
            <p:cNvSpPr>
              <a:spLocks/>
            </p:cNvSpPr>
            <p:nvPr/>
          </p:nvSpPr>
          <p:spPr bwMode="auto">
            <a:xfrm>
              <a:off x="3300" y="1489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1 w 238"/>
                <a:gd name="T3" fmla="*/ 0 h 57"/>
                <a:gd name="T4" fmla="*/ 237 w 238"/>
                <a:gd name="T5" fmla="*/ 0 h 57"/>
                <a:gd name="T6" fmla="*/ 188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1" name="Freeform 166"/>
            <p:cNvSpPr>
              <a:spLocks/>
            </p:cNvSpPr>
            <p:nvPr/>
          </p:nvSpPr>
          <p:spPr bwMode="auto">
            <a:xfrm>
              <a:off x="3470" y="1489"/>
              <a:ext cx="64" cy="289"/>
            </a:xfrm>
            <a:custGeom>
              <a:avLst/>
              <a:gdLst>
                <a:gd name="T0" fmla="*/ 35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5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5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5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2" name="Freeform 167"/>
            <p:cNvSpPr>
              <a:spLocks/>
            </p:cNvSpPr>
            <p:nvPr/>
          </p:nvSpPr>
          <p:spPr bwMode="auto">
            <a:xfrm>
              <a:off x="3469" y="1489"/>
              <a:ext cx="69" cy="297"/>
            </a:xfrm>
            <a:custGeom>
              <a:avLst/>
              <a:gdLst>
                <a:gd name="T0" fmla="*/ 37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7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7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3" name="Freeform 168"/>
            <p:cNvSpPr>
              <a:spLocks/>
            </p:cNvSpPr>
            <p:nvPr/>
          </p:nvSpPr>
          <p:spPr bwMode="auto">
            <a:xfrm>
              <a:off x="3517" y="2184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4" name="Freeform 169"/>
            <p:cNvSpPr>
              <a:spLocks/>
            </p:cNvSpPr>
            <p:nvPr/>
          </p:nvSpPr>
          <p:spPr bwMode="auto">
            <a:xfrm>
              <a:off x="3517" y="2184"/>
              <a:ext cx="237" cy="59"/>
            </a:xfrm>
            <a:custGeom>
              <a:avLst/>
              <a:gdLst>
                <a:gd name="T0" fmla="*/ 0 w 237"/>
                <a:gd name="T1" fmla="*/ 36 h 59"/>
                <a:gd name="T2" fmla="*/ 30 w 237"/>
                <a:gd name="T3" fmla="*/ 0 h 59"/>
                <a:gd name="T4" fmla="*/ 236 w 237"/>
                <a:gd name="T5" fmla="*/ 0 h 59"/>
                <a:gd name="T6" fmla="*/ 187 w 237"/>
                <a:gd name="T7" fmla="*/ 58 h 59"/>
                <a:gd name="T8" fmla="*/ 0 w 237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9"/>
                <a:gd name="T17" fmla="*/ 237 w 23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9">
                  <a:moveTo>
                    <a:pt x="0" y="36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5" name="Freeform 170"/>
            <p:cNvSpPr>
              <a:spLocks/>
            </p:cNvSpPr>
            <p:nvPr/>
          </p:nvSpPr>
          <p:spPr bwMode="auto">
            <a:xfrm>
              <a:off x="3685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6" name="Freeform 171"/>
            <p:cNvSpPr>
              <a:spLocks/>
            </p:cNvSpPr>
            <p:nvPr/>
          </p:nvSpPr>
          <p:spPr bwMode="auto">
            <a:xfrm>
              <a:off x="3684" y="2184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7" name="Freeform 172"/>
            <p:cNvSpPr>
              <a:spLocks/>
            </p:cNvSpPr>
            <p:nvPr/>
          </p:nvSpPr>
          <p:spPr bwMode="auto">
            <a:xfrm>
              <a:off x="3517" y="1855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8" name="Freeform 173"/>
            <p:cNvSpPr>
              <a:spLocks/>
            </p:cNvSpPr>
            <p:nvPr/>
          </p:nvSpPr>
          <p:spPr bwMode="auto">
            <a:xfrm>
              <a:off x="3517" y="1855"/>
              <a:ext cx="237" cy="56"/>
            </a:xfrm>
            <a:custGeom>
              <a:avLst/>
              <a:gdLst>
                <a:gd name="T0" fmla="*/ 0 w 237"/>
                <a:gd name="T1" fmla="*/ 35 h 56"/>
                <a:gd name="T2" fmla="*/ 30 w 237"/>
                <a:gd name="T3" fmla="*/ 0 h 56"/>
                <a:gd name="T4" fmla="*/ 236 w 237"/>
                <a:gd name="T5" fmla="*/ 0 h 56"/>
                <a:gd name="T6" fmla="*/ 187 w 237"/>
                <a:gd name="T7" fmla="*/ 55 h 56"/>
                <a:gd name="T8" fmla="*/ 0 w 237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6"/>
                <a:gd name="T17" fmla="*/ 237 w 237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6">
                  <a:moveTo>
                    <a:pt x="0" y="35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9" name="Freeform 174"/>
            <p:cNvSpPr>
              <a:spLocks/>
            </p:cNvSpPr>
            <p:nvPr/>
          </p:nvSpPr>
          <p:spPr bwMode="auto">
            <a:xfrm>
              <a:off x="3685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0" name="Freeform 175"/>
            <p:cNvSpPr>
              <a:spLocks/>
            </p:cNvSpPr>
            <p:nvPr/>
          </p:nvSpPr>
          <p:spPr bwMode="auto">
            <a:xfrm>
              <a:off x="3684" y="185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1" name="Freeform 176"/>
            <p:cNvSpPr>
              <a:spLocks/>
            </p:cNvSpPr>
            <p:nvPr/>
          </p:nvSpPr>
          <p:spPr bwMode="auto">
            <a:xfrm>
              <a:off x="3517" y="1489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2" name="Freeform 177"/>
            <p:cNvSpPr>
              <a:spLocks/>
            </p:cNvSpPr>
            <p:nvPr/>
          </p:nvSpPr>
          <p:spPr bwMode="auto">
            <a:xfrm>
              <a:off x="3517" y="1489"/>
              <a:ext cx="237" cy="57"/>
            </a:xfrm>
            <a:custGeom>
              <a:avLst/>
              <a:gdLst>
                <a:gd name="T0" fmla="*/ 0 w 237"/>
                <a:gd name="T1" fmla="*/ 37 h 57"/>
                <a:gd name="T2" fmla="*/ 30 w 237"/>
                <a:gd name="T3" fmla="*/ 0 h 57"/>
                <a:gd name="T4" fmla="*/ 236 w 237"/>
                <a:gd name="T5" fmla="*/ 0 h 57"/>
                <a:gd name="T6" fmla="*/ 187 w 237"/>
                <a:gd name="T7" fmla="*/ 56 h 57"/>
                <a:gd name="T8" fmla="*/ 0 w 237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7"/>
                <a:gd name="T17" fmla="*/ 237 w 23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7">
                  <a:moveTo>
                    <a:pt x="0" y="37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3" name="Freeform 178"/>
            <p:cNvSpPr>
              <a:spLocks/>
            </p:cNvSpPr>
            <p:nvPr/>
          </p:nvSpPr>
          <p:spPr bwMode="auto">
            <a:xfrm>
              <a:off x="3685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4" name="Freeform 179"/>
            <p:cNvSpPr>
              <a:spLocks/>
            </p:cNvSpPr>
            <p:nvPr/>
          </p:nvSpPr>
          <p:spPr bwMode="auto">
            <a:xfrm>
              <a:off x="3684" y="148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5" name="Freeform 180"/>
            <p:cNvSpPr>
              <a:spLocks/>
            </p:cNvSpPr>
            <p:nvPr/>
          </p:nvSpPr>
          <p:spPr bwMode="auto">
            <a:xfrm>
              <a:off x="3728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6" name="Freeform 181"/>
            <p:cNvSpPr>
              <a:spLocks/>
            </p:cNvSpPr>
            <p:nvPr/>
          </p:nvSpPr>
          <p:spPr bwMode="auto">
            <a:xfrm>
              <a:off x="3727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7" name="Freeform 182"/>
            <p:cNvSpPr>
              <a:spLocks/>
            </p:cNvSpPr>
            <p:nvPr/>
          </p:nvSpPr>
          <p:spPr bwMode="auto">
            <a:xfrm>
              <a:off x="3897" y="2184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8" name="Freeform 183"/>
            <p:cNvSpPr>
              <a:spLocks/>
            </p:cNvSpPr>
            <p:nvPr/>
          </p:nvSpPr>
          <p:spPr bwMode="auto">
            <a:xfrm>
              <a:off x="3896" y="2184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9" name="Freeform 184"/>
            <p:cNvSpPr>
              <a:spLocks/>
            </p:cNvSpPr>
            <p:nvPr/>
          </p:nvSpPr>
          <p:spPr bwMode="auto">
            <a:xfrm>
              <a:off x="3728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29 w 233"/>
                <a:gd name="T3" fmla="*/ 0 h 50"/>
                <a:gd name="T4" fmla="*/ 232 w 233"/>
                <a:gd name="T5" fmla="*/ 0 h 50"/>
                <a:gd name="T6" fmla="*/ 182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0" name="Freeform 185"/>
            <p:cNvSpPr>
              <a:spLocks/>
            </p:cNvSpPr>
            <p:nvPr/>
          </p:nvSpPr>
          <p:spPr bwMode="auto">
            <a:xfrm>
              <a:off x="3727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1" name="Freeform 186"/>
            <p:cNvSpPr>
              <a:spLocks/>
            </p:cNvSpPr>
            <p:nvPr/>
          </p:nvSpPr>
          <p:spPr bwMode="auto">
            <a:xfrm>
              <a:off x="3897" y="1855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2" name="Freeform 187"/>
            <p:cNvSpPr>
              <a:spLocks/>
            </p:cNvSpPr>
            <p:nvPr/>
          </p:nvSpPr>
          <p:spPr bwMode="auto">
            <a:xfrm>
              <a:off x="3896" y="185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3" name="Freeform 188"/>
            <p:cNvSpPr>
              <a:spLocks/>
            </p:cNvSpPr>
            <p:nvPr/>
          </p:nvSpPr>
          <p:spPr bwMode="auto">
            <a:xfrm>
              <a:off x="3728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29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4" name="Freeform 189"/>
            <p:cNvSpPr>
              <a:spLocks/>
            </p:cNvSpPr>
            <p:nvPr/>
          </p:nvSpPr>
          <p:spPr bwMode="auto">
            <a:xfrm>
              <a:off x="3727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5" name="Freeform 190"/>
            <p:cNvSpPr>
              <a:spLocks/>
            </p:cNvSpPr>
            <p:nvPr/>
          </p:nvSpPr>
          <p:spPr bwMode="auto">
            <a:xfrm>
              <a:off x="3897" y="1489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6" name="Freeform 191"/>
            <p:cNvSpPr>
              <a:spLocks/>
            </p:cNvSpPr>
            <p:nvPr/>
          </p:nvSpPr>
          <p:spPr bwMode="auto">
            <a:xfrm>
              <a:off x="3896" y="148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7" name="Freeform 192"/>
            <p:cNvSpPr>
              <a:spLocks/>
            </p:cNvSpPr>
            <p:nvPr/>
          </p:nvSpPr>
          <p:spPr bwMode="auto">
            <a:xfrm>
              <a:off x="3946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8" name="Freeform 193"/>
            <p:cNvSpPr>
              <a:spLocks/>
            </p:cNvSpPr>
            <p:nvPr/>
          </p:nvSpPr>
          <p:spPr bwMode="auto">
            <a:xfrm>
              <a:off x="3945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9" name="Freeform 194"/>
            <p:cNvSpPr>
              <a:spLocks/>
            </p:cNvSpPr>
            <p:nvPr/>
          </p:nvSpPr>
          <p:spPr bwMode="auto">
            <a:xfrm>
              <a:off x="4115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0" name="Freeform 195"/>
            <p:cNvSpPr>
              <a:spLocks/>
            </p:cNvSpPr>
            <p:nvPr/>
          </p:nvSpPr>
          <p:spPr bwMode="auto">
            <a:xfrm>
              <a:off x="4115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1" name="Freeform 196"/>
            <p:cNvSpPr>
              <a:spLocks/>
            </p:cNvSpPr>
            <p:nvPr/>
          </p:nvSpPr>
          <p:spPr bwMode="auto">
            <a:xfrm>
              <a:off x="3946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29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2" name="Freeform 197"/>
            <p:cNvSpPr>
              <a:spLocks/>
            </p:cNvSpPr>
            <p:nvPr/>
          </p:nvSpPr>
          <p:spPr bwMode="auto">
            <a:xfrm>
              <a:off x="3945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3" name="Freeform 198"/>
            <p:cNvSpPr>
              <a:spLocks/>
            </p:cNvSpPr>
            <p:nvPr/>
          </p:nvSpPr>
          <p:spPr bwMode="auto">
            <a:xfrm>
              <a:off x="4115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4" name="Freeform 199"/>
            <p:cNvSpPr>
              <a:spLocks/>
            </p:cNvSpPr>
            <p:nvPr/>
          </p:nvSpPr>
          <p:spPr bwMode="auto">
            <a:xfrm>
              <a:off x="4115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5" name="Freeform 200"/>
            <p:cNvSpPr>
              <a:spLocks/>
            </p:cNvSpPr>
            <p:nvPr/>
          </p:nvSpPr>
          <p:spPr bwMode="auto">
            <a:xfrm>
              <a:off x="3946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29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6" name="Freeform 201"/>
            <p:cNvSpPr>
              <a:spLocks/>
            </p:cNvSpPr>
            <p:nvPr/>
          </p:nvSpPr>
          <p:spPr bwMode="auto">
            <a:xfrm>
              <a:off x="3945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7" name="Freeform 202"/>
            <p:cNvSpPr>
              <a:spLocks/>
            </p:cNvSpPr>
            <p:nvPr/>
          </p:nvSpPr>
          <p:spPr bwMode="auto">
            <a:xfrm>
              <a:off x="4115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8" name="Freeform 203"/>
            <p:cNvSpPr>
              <a:spLocks/>
            </p:cNvSpPr>
            <p:nvPr/>
          </p:nvSpPr>
          <p:spPr bwMode="auto">
            <a:xfrm>
              <a:off x="4115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9" name="Freeform 204"/>
            <p:cNvSpPr>
              <a:spLocks/>
            </p:cNvSpPr>
            <p:nvPr/>
          </p:nvSpPr>
          <p:spPr bwMode="auto">
            <a:xfrm>
              <a:off x="3946" y="1150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0" name="Freeform 205"/>
            <p:cNvSpPr>
              <a:spLocks/>
            </p:cNvSpPr>
            <p:nvPr/>
          </p:nvSpPr>
          <p:spPr bwMode="auto">
            <a:xfrm>
              <a:off x="3945" y="1150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1" name="Freeform 206"/>
            <p:cNvSpPr>
              <a:spLocks/>
            </p:cNvSpPr>
            <p:nvPr/>
          </p:nvSpPr>
          <p:spPr bwMode="auto">
            <a:xfrm>
              <a:off x="4115" y="115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2" name="Freeform 207"/>
            <p:cNvSpPr>
              <a:spLocks/>
            </p:cNvSpPr>
            <p:nvPr/>
          </p:nvSpPr>
          <p:spPr bwMode="auto">
            <a:xfrm>
              <a:off x="4115" y="1150"/>
              <a:ext cx="69" cy="299"/>
            </a:xfrm>
            <a:custGeom>
              <a:avLst/>
              <a:gdLst>
                <a:gd name="T0" fmla="*/ 36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6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6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3" name="Freeform 208"/>
            <p:cNvSpPr>
              <a:spLocks/>
            </p:cNvSpPr>
            <p:nvPr/>
          </p:nvSpPr>
          <p:spPr bwMode="auto">
            <a:xfrm>
              <a:off x="3946" y="797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29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4" name="Freeform 209"/>
            <p:cNvSpPr>
              <a:spLocks/>
            </p:cNvSpPr>
            <p:nvPr/>
          </p:nvSpPr>
          <p:spPr bwMode="auto">
            <a:xfrm>
              <a:off x="3945" y="797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5" name="Freeform 210"/>
            <p:cNvSpPr>
              <a:spLocks/>
            </p:cNvSpPr>
            <p:nvPr/>
          </p:nvSpPr>
          <p:spPr bwMode="auto">
            <a:xfrm>
              <a:off x="4115" y="797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6" name="Freeform 211"/>
            <p:cNvSpPr>
              <a:spLocks/>
            </p:cNvSpPr>
            <p:nvPr/>
          </p:nvSpPr>
          <p:spPr bwMode="auto">
            <a:xfrm>
              <a:off x="4115" y="797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7" name="Freeform 212"/>
            <p:cNvSpPr>
              <a:spLocks/>
            </p:cNvSpPr>
            <p:nvPr/>
          </p:nvSpPr>
          <p:spPr bwMode="auto">
            <a:xfrm>
              <a:off x="4163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8" name="Freeform 213"/>
            <p:cNvSpPr>
              <a:spLocks/>
            </p:cNvSpPr>
            <p:nvPr/>
          </p:nvSpPr>
          <p:spPr bwMode="auto">
            <a:xfrm>
              <a:off x="4162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9" name="Freeform 214"/>
            <p:cNvSpPr>
              <a:spLocks/>
            </p:cNvSpPr>
            <p:nvPr/>
          </p:nvSpPr>
          <p:spPr bwMode="auto">
            <a:xfrm>
              <a:off x="4332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0" name="Freeform 215"/>
            <p:cNvSpPr>
              <a:spLocks/>
            </p:cNvSpPr>
            <p:nvPr/>
          </p:nvSpPr>
          <p:spPr bwMode="auto">
            <a:xfrm>
              <a:off x="4331" y="2184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1" name="Freeform 216"/>
            <p:cNvSpPr>
              <a:spLocks/>
            </p:cNvSpPr>
            <p:nvPr/>
          </p:nvSpPr>
          <p:spPr bwMode="auto">
            <a:xfrm>
              <a:off x="4163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2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2" name="Freeform 217"/>
            <p:cNvSpPr>
              <a:spLocks/>
            </p:cNvSpPr>
            <p:nvPr/>
          </p:nvSpPr>
          <p:spPr bwMode="auto">
            <a:xfrm>
              <a:off x="4162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3" name="Freeform 218"/>
            <p:cNvSpPr>
              <a:spLocks/>
            </p:cNvSpPr>
            <p:nvPr/>
          </p:nvSpPr>
          <p:spPr bwMode="auto">
            <a:xfrm>
              <a:off x="4332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4" name="Freeform 219"/>
            <p:cNvSpPr>
              <a:spLocks/>
            </p:cNvSpPr>
            <p:nvPr/>
          </p:nvSpPr>
          <p:spPr bwMode="auto">
            <a:xfrm>
              <a:off x="4331" y="185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5" name="Freeform 220"/>
            <p:cNvSpPr>
              <a:spLocks/>
            </p:cNvSpPr>
            <p:nvPr/>
          </p:nvSpPr>
          <p:spPr bwMode="auto">
            <a:xfrm>
              <a:off x="4163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6" name="Freeform 221"/>
            <p:cNvSpPr>
              <a:spLocks/>
            </p:cNvSpPr>
            <p:nvPr/>
          </p:nvSpPr>
          <p:spPr bwMode="auto">
            <a:xfrm>
              <a:off x="4162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7" name="Freeform 222"/>
            <p:cNvSpPr>
              <a:spLocks/>
            </p:cNvSpPr>
            <p:nvPr/>
          </p:nvSpPr>
          <p:spPr bwMode="auto">
            <a:xfrm>
              <a:off x="4332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8" name="Freeform 223"/>
            <p:cNvSpPr>
              <a:spLocks/>
            </p:cNvSpPr>
            <p:nvPr/>
          </p:nvSpPr>
          <p:spPr bwMode="auto">
            <a:xfrm>
              <a:off x="4331" y="148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19" name="Freeform 224"/>
            <p:cNvSpPr>
              <a:spLocks/>
            </p:cNvSpPr>
            <p:nvPr/>
          </p:nvSpPr>
          <p:spPr bwMode="auto">
            <a:xfrm>
              <a:off x="4163" y="1150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0" name="Freeform 225"/>
            <p:cNvSpPr>
              <a:spLocks/>
            </p:cNvSpPr>
            <p:nvPr/>
          </p:nvSpPr>
          <p:spPr bwMode="auto">
            <a:xfrm>
              <a:off x="4162" y="1150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1" name="Freeform 226"/>
            <p:cNvSpPr>
              <a:spLocks/>
            </p:cNvSpPr>
            <p:nvPr/>
          </p:nvSpPr>
          <p:spPr bwMode="auto">
            <a:xfrm>
              <a:off x="4332" y="115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2" name="Freeform 227"/>
            <p:cNvSpPr>
              <a:spLocks/>
            </p:cNvSpPr>
            <p:nvPr/>
          </p:nvSpPr>
          <p:spPr bwMode="auto">
            <a:xfrm>
              <a:off x="4331" y="1150"/>
              <a:ext cx="70" cy="299"/>
            </a:xfrm>
            <a:custGeom>
              <a:avLst/>
              <a:gdLst>
                <a:gd name="T0" fmla="*/ 37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7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7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7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3" name="Freeform 228"/>
            <p:cNvSpPr>
              <a:spLocks/>
            </p:cNvSpPr>
            <p:nvPr/>
          </p:nvSpPr>
          <p:spPr bwMode="auto">
            <a:xfrm>
              <a:off x="4163" y="797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4" name="Freeform 229"/>
            <p:cNvSpPr>
              <a:spLocks/>
            </p:cNvSpPr>
            <p:nvPr/>
          </p:nvSpPr>
          <p:spPr bwMode="auto">
            <a:xfrm>
              <a:off x="4162" y="797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5" name="Freeform 230"/>
            <p:cNvSpPr>
              <a:spLocks/>
            </p:cNvSpPr>
            <p:nvPr/>
          </p:nvSpPr>
          <p:spPr bwMode="auto">
            <a:xfrm>
              <a:off x="4332" y="797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6" name="Freeform 231"/>
            <p:cNvSpPr>
              <a:spLocks/>
            </p:cNvSpPr>
            <p:nvPr/>
          </p:nvSpPr>
          <p:spPr bwMode="auto">
            <a:xfrm>
              <a:off x="4331" y="797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7" name="Freeform 232"/>
            <p:cNvSpPr>
              <a:spLocks/>
            </p:cNvSpPr>
            <p:nvPr/>
          </p:nvSpPr>
          <p:spPr bwMode="auto">
            <a:xfrm>
              <a:off x="4384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8" name="Freeform 233"/>
            <p:cNvSpPr>
              <a:spLocks/>
            </p:cNvSpPr>
            <p:nvPr/>
          </p:nvSpPr>
          <p:spPr bwMode="auto">
            <a:xfrm>
              <a:off x="4383" y="2184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29" name="Freeform 234"/>
            <p:cNvSpPr>
              <a:spLocks/>
            </p:cNvSpPr>
            <p:nvPr/>
          </p:nvSpPr>
          <p:spPr bwMode="auto">
            <a:xfrm>
              <a:off x="4553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0" name="Freeform 235"/>
            <p:cNvSpPr>
              <a:spLocks/>
            </p:cNvSpPr>
            <p:nvPr/>
          </p:nvSpPr>
          <p:spPr bwMode="auto">
            <a:xfrm>
              <a:off x="4552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1" name="Freeform 236"/>
            <p:cNvSpPr>
              <a:spLocks/>
            </p:cNvSpPr>
            <p:nvPr/>
          </p:nvSpPr>
          <p:spPr bwMode="auto">
            <a:xfrm>
              <a:off x="4384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2" name="Freeform 237"/>
            <p:cNvSpPr>
              <a:spLocks/>
            </p:cNvSpPr>
            <p:nvPr/>
          </p:nvSpPr>
          <p:spPr bwMode="auto">
            <a:xfrm>
              <a:off x="4383" y="1855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3" name="Freeform 238"/>
            <p:cNvSpPr>
              <a:spLocks/>
            </p:cNvSpPr>
            <p:nvPr/>
          </p:nvSpPr>
          <p:spPr bwMode="auto">
            <a:xfrm>
              <a:off x="4553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4" name="Freeform 239"/>
            <p:cNvSpPr>
              <a:spLocks/>
            </p:cNvSpPr>
            <p:nvPr/>
          </p:nvSpPr>
          <p:spPr bwMode="auto">
            <a:xfrm>
              <a:off x="4552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5" name="Freeform 240"/>
            <p:cNvSpPr>
              <a:spLocks/>
            </p:cNvSpPr>
            <p:nvPr/>
          </p:nvSpPr>
          <p:spPr bwMode="auto">
            <a:xfrm>
              <a:off x="4384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6" name="Freeform 241"/>
            <p:cNvSpPr>
              <a:spLocks/>
            </p:cNvSpPr>
            <p:nvPr/>
          </p:nvSpPr>
          <p:spPr bwMode="auto">
            <a:xfrm>
              <a:off x="4383" y="1489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1 w 238"/>
                <a:gd name="T3" fmla="*/ 0 h 57"/>
                <a:gd name="T4" fmla="*/ 237 w 238"/>
                <a:gd name="T5" fmla="*/ 0 h 57"/>
                <a:gd name="T6" fmla="*/ 188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7" name="Freeform 242"/>
            <p:cNvSpPr>
              <a:spLocks/>
            </p:cNvSpPr>
            <p:nvPr/>
          </p:nvSpPr>
          <p:spPr bwMode="auto">
            <a:xfrm>
              <a:off x="4553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8" name="Freeform 243"/>
            <p:cNvSpPr>
              <a:spLocks/>
            </p:cNvSpPr>
            <p:nvPr/>
          </p:nvSpPr>
          <p:spPr bwMode="auto">
            <a:xfrm>
              <a:off x="4552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39" name="Freeform 244"/>
            <p:cNvSpPr>
              <a:spLocks/>
            </p:cNvSpPr>
            <p:nvPr/>
          </p:nvSpPr>
          <p:spPr bwMode="auto">
            <a:xfrm>
              <a:off x="4384" y="1150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0" name="Freeform 245"/>
            <p:cNvSpPr>
              <a:spLocks/>
            </p:cNvSpPr>
            <p:nvPr/>
          </p:nvSpPr>
          <p:spPr bwMode="auto">
            <a:xfrm>
              <a:off x="4383" y="1150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1" name="Freeform 246"/>
            <p:cNvSpPr>
              <a:spLocks/>
            </p:cNvSpPr>
            <p:nvPr/>
          </p:nvSpPr>
          <p:spPr bwMode="auto">
            <a:xfrm>
              <a:off x="4553" y="115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2" name="Freeform 247"/>
            <p:cNvSpPr>
              <a:spLocks/>
            </p:cNvSpPr>
            <p:nvPr/>
          </p:nvSpPr>
          <p:spPr bwMode="auto">
            <a:xfrm>
              <a:off x="4552" y="1150"/>
              <a:ext cx="69" cy="299"/>
            </a:xfrm>
            <a:custGeom>
              <a:avLst/>
              <a:gdLst>
                <a:gd name="T0" fmla="*/ 36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6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6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3" name="Freeform 248"/>
            <p:cNvSpPr>
              <a:spLocks/>
            </p:cNvSpPr>
            <p:nvPr/>
          </p:nvSpPr>
          <p:spPr bwMode="auto">
            <a:xfrm>
              <a:off x="4384" y="797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4" name="Freeform 249"/>
            <p:cNvSpPr>
              <a:spLocks/>
            </p:cNvSpPr>
            <p:nvPr/>
          </p:nvSpPr>
          <p:spPr bwMode="auto">
            <a:xfrm>
              <a:off x="4383" y="797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5" name="Freeform 250"/>
            <p:cNvSpPr>
              <a:spLocks/>
            </p:cNvSpPr>
            <p:nvPr/>
          </p:nvSpPr>
          <p:spPr bwMode="auto">
            <a:xfrm>
              <a:off x="4553" y="797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6" name="Freeform 251"/>
            <p:cNvSpPr>
              <a:spLocks/>
            </p:cNvSpPr>
            <p:nvPr/>
          </p:nvSpPr>
          <p:spPr bwMode="auto">
            <a:xfrm>
              <a:off x="4552" y="797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7" name="Freeform 252"/>
            <p:cNvSpPr>
              <a:spLocks/>
            </p:cNvSpPr>
            <p:nvPr/>
          </p:nvSpPr>
          <p:spPr bwMode="auto">
            <a:xfrm>
              <a:off x="4600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8" name="Freeform 253"/>
            <p:cNvSpPr>
              <a:spLocks/>
            </p:cNvSpPr>
            <p:nvPr/>
          </p:nvSpPr>
          <p:spPr bwMode="auto">
            <a:xfrm>
              <a:off x="4599" y="2184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49" name="Freeform 254"/>
            <p:cNvSpPr>
              <a:spLocks/>
            </p:cNvSpPr>
            <p:nvPr/>
          </p:nvSpPr>
          <p:spPr bwMode="auto">
            <a:xfrm>
              <a:off x="4770" y="2184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0" name="Freeform 255"/>
            <p:cNvSpPr>
              <a:spLocks/>
            </p:cNvSpPr>
            <p:nvPr/>
          </p:nvSpPr>
          <p:spPr bwMode="auto">
            <a:xfrm>
              <a:off x="4769" y="2184"/>
              <a:ext cx="70" cy="298"/>
            </a:xfrm>
            <a:custGeom>
              <a:avLst/>
              <a:gdLst>
                <a:gd name="T0" fmla="*/ 36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6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6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1" name="Freeform 256"/>
            <p:cNvSpPr>
              <a:spLocks/>
            </p:cNvSpPr>
            <p:nvPr/>
          </p:nvSpPr>
          <p:spPr bwMode="auto">
            <a:xfrm>
              <a:off x="4600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2" name="Freeform 257"/>
            <p:cNvSpPr>
              <a:spLocks/>
            </p:cNvSpPr>
            <p:nvPr/>
          </p:nvSpPr>
          <p:spPr bwMode="auto">
            <a:xfrm>
              <a:off x="4599" y="1855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3" name="Freeform 258"/>
            <p:cNvSpPr>
              <a:spLocks/>
            </p:cNvSpPr>
            <p:nvPr/>
          </p:nvSpPr>
          <p:spPr bwMode="auto">
            <a:xfrm>
              <a:off x="4770" y="1855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4" name="Freeform 259"/>
            <p:cNvSpPr>
              <a:spLocks/>
            </p:cNvSpPr>
            <p:nvPr/>
          </p:nvSpPr>
          <p:spPr bwMode="auto">
            <a:xfrm>
              <a:off x="4769" y="1855"/>
              <a:ext cx="70" cy="296"/>
            </a:xfrm>
            <a:custGeom>
              <a:avLst/>
              <a:gdLst>
                <a:gd name="T0" fmla="*/ 36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6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6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5" name="Freeform 260"/>
            <p:cNvSpPr>
              <a:spLocks/>
            </p:cNvSpPr>
            <p:nvPr/>
          </p:nvSpPr>
          <p:spPr bwMode="auto">
            <a:xfrm>
              <a:off x="4600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6" name="Freeform 261"/>
            <p:cNvSpPr>
              <a:spLocks/>
            </p:cNvSpPr>
            <p:nvPr/>
          </p:nvSpPr>
          <p:spPr bwMode="auto">
            <a:xfrm>
              <a:off x="4599" y="1489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7" name="Freeform 262"/>
            <p:cNvSpPr>
              <a:spLocks/>
            </p:cNvSpPr>
            <p:nvPr/>
          </p:nvSpPr>
          <p:spPr bwMode="auto">
            <a:xfrm>
              <a:off x="4770" y="1489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8" name="Freeform 263"/>
            <p:cNvSpPr>
              <a:spLocks/>
            </p:cNvSpPr>
            <p:nvPr/>
          </p:nvSpPr>
          <p:spPr bwMode="auto">
            <a:xfrm>
              <a:off x="4769" y="1489"/>
              <a:ext cx="70" cy="297"/>
            </a:xfrm>
            <a:custGeom>
              <a:avLst/>
              <a:gdLst>
                <a:gd name="T0" fmla="*/ 36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6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6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59" name="Freeform 264"/>
            <p:cNvSpPr>
              <a:spLocks/>
            </p:cNvSpPr>
            <p:nvPr/>
          </p:nvSpPr>
          <p:spPr bwMode="auto">
            <a:xfrm>
              <a:off x="4600" y="1150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0" name="Freeform 265"/>
            <p:cNvSpPr>
              <a:spLocks/>
            </p:cNvSpPr>
            <p:nvPr/>
          </p:nvSpPr>
          <p:spPr bwMode="auto">
            <a:xfrm>
              <a:off x="4599" y="1150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1" name="Freeform 266"/>
            <p:cNvSpPr>
              <a:spLocks/>
            </p:cNvSpPr>
            <p:nvPr/>
          </p:nvSpPr>
          <p:spPr bwMode="auto">
            <a:xfrm>
              <a:off x="4770" y="1150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2" name="Freeform 267"/>
            <p:cNvSpPr>
              <a:spLocks/>
            </p:cNvSpPr>
            <p:nvPr/>
          </p:nvSpPr>
          <p:spPr bwMode="auto">
            <a:xfrm>
              <a:off x="4769" y="1150"/>
              <a:ext cx="70" cy="299"/>
            </a:xfrm>
            <a:custGeom>
              <a:avLst/>
              <a:gdLst>
                <a:gd name="T0" fmla="*/ 36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6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6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3" name="Freeform 268"/>
            <p:cNvSpPr>
              <a:spLocks/>
            </p:cNvSpPr>
            <p:nvPr/>
          </p:nvSpPr>
          <p:spPr bwMode="auto">
            <a:xfrm>
              <a:off x="4600" y="797"/>
              <a:ext cx="234" cy="48"/>
            </a:xfrm>
            <a:custGeom>
              <a:avLst/>
              <a:gdLst>
                <a:gd name="T0" fmla="*/ 0 w 234"/>
                <a:gd name="T1" fmla="*/ 30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0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4" name="Freeform 269"/>
            <p:cNvSpPr>
              <a:spLocks/>
            </p:cNvSpPr>
            <p:nvPr/>
          </p:nvSpPr>
          <p:spPr bwMode="auto">
            <a:xfrm>
              <a:off x="4599" y="797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5" name="Freeform 270"/>
            <p:cNvSpPr>
              <a:spLocks/>
            </p:cNvSpPr>
            <p:nvPr/>
          </p:nvSpPr>
          <p:spPr bwMode="auto">
            <a:xfrm>
              <a:off x="4770" y="797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6" name="Freeform 271"/>
            <p:cNvSpPr>
              <a:spLocks/>
            </p:cNvSpPr>
            <p:nvPr/>
          </p:nvSpPr>
          <p:spPr bwMode="auto">
            <a:xfrm>
              <a:off x="4769" y="797"/>
              <a:ext cx="70" cy="296"/>
            </a:xfrm>
            <a:custGeom>
              <a:avLst/>
              <a:gdLst>
                <a:gd name="T0" fmla="*/ 36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6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6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7" name="Freeform 272"/>
            <p:cNvSpPr>
              <a:spLocks/>
            </p:cNvSpPr>
            <p:nvPr/>
          </p:nvSpPr>
          <p:spPr bwMode="auto">
            <a:xfrm>
              <a:off x="4815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8" name="Freeform 273"/>
            <p:cNvSpPr>
              <a:spLocks/>
            </p:cNvSpPr>
            <p:nvPr/>
          </p:nvSpPr>
          <p:spPr bwMode="auto">
            <a:xfrm>
              <a:off x="4815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69" name="Freeform 274"/>
            <p:cNvSpPr>
              <a:spLocks/>
            </p:cNvSpPr>
            <p:nvPr/>
          </p:nvSpPr>
          <p:spPr bwMode="auto">
            <a:xfrm>
              <a:off x="4986" y="2184"/>
              <a:ext cx="63" cy="291"/>
            </a:xfrm>
            <a:custGeom>
              <a:avLst/>
              <a:gdLst>
                <a:gd name="T0" fmla="*/ 34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4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4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0" name="Freeform 275"/>
            <p:cNvSpPr>
              <a:spLocks/>
            </p:cNvSpPr>
            <p:nvPr/>
          </p:nvSpPr>
          <p:spPr bwMode="auto">
            <a:xfrm>
              <a:off x="4985" y="2184"/>
              <a:ext cx="69" cy="298"/>
            </a:xfrm>
            <a:custGeom>
              <a:avLst/>
              <a:gdLst>
                <a:gd name="T0" fmla="*/ 37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7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7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1" name="Freeform 276"/>
            <p:cNvSpPr>
              <a:spLocks/>
            </p:cNvSpPr>
            <p:nvPr/>
          </p:nvSpPr>
          <p:spPr bwMode="auto">
            <a:xfrm>
              <a:off x="4815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4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2" name="Freeform 277"/>
            <p:cNvSpPr>
              <a:spLocks/>
            </p:cNvSpPr>
            <p:nvPr/>
          </p:nvSpPr>
          <p:spPr bwMode="auto">
            <a:xfrm>
              <a:off x="4815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3" name="Freeform 278"/>
            <p:cNvSpPr>
              <a:spLocks/>
            </p:cNvSpPr>
            <p:nvPr/>
          </p:nvSpPr>
          <p:spPr bwMode="auto">
            <a:xfrm>
              <a:off x="4986" y="1855"/>
              <a:ext cx="63" cy="288"/>
            </a:xfrm>
            <a:custGeom>
              <a:avLst/>
              <a:gdLst>
                <a:gd name="T0" fmla="*/ 34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4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4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4" name="Freeform 279"/>
            <p:cNvSpPr>
              <a:spLocks/>
            </p:cNvSpPr>
            <p:nvPr/>
          </p:nvSpPr>
          <p:spPr bwMode="auto">
            <a:xfrm>
              <a:off x="4985" y="1855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5" name="Freeform 280"/>
            <p:cNvSpPr>
              <a:spLocks/>
            </p:cNvSpPr>
            <p:nvPr/>
          </p:nvSpPr>
          <p:spPr bwMode="auto">
            <a:xfrm>
              <a:off x="4815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6" name="Freeform 281"/>
            <p:cNvSpPr>
              <a:spLocks/>
            </p:cNvSpPr>
            <p:nvPr/>
          </p:nvSpPr>
          <p:spPr bwMode="auto">
            <a:xfrm>
              <a:off x="4815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7" name="Freeform 282"/>
            <p:cNvSpPr>
              <a:spLocks/>
            </p:cNvSpPr>
            <p:nvPr/>
          </p:nvSpPr>
          <p:spPr bwMode="auto">
            <a:xfrm>
              <a:off x="4986" y="1489"/>
              <a:ext cx="63" cy="289"/>
            </a:xfrm>
            <a:custGeom>
              <a:avLst/>
              <a:gdLst>
                <a:gd name="T0" fmla="*/ 34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4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4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8" name="Freeform 283"/>
            <p:cNvSpPr>
              <a:spLocks/>
            </p:cNvSpPr>
            <p:nvPr/>
          </p:nvSpPr>
          <p:spPr bwMode="auto">
            <a:xfrm>
              <a:off x="4985" y="1489"/>
              <a:ext cx="69" cy="297"/>
            </a:xfrm>
            <a:custGeom>
              <a:avLst/>
              <a:gdLst>
                <a:gd name="T0" fmla="*/ 37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7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7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79" name="Freeform 284"/>
            <p:cNvSpPr>
              <a:spLocks/>
            </p:cNvSpPr>
            <p:nvPr/>
          </p:nvSpPr>
          <p:spPr bwMode="auto">
            <a:xfrm>
              <a:off x="4815" y="1150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0" name="Freeform 285"/>
            <p:cNvSpPr>
              <a:spLocks/>
            </p:cNvSpPr>
            <p:nvPr/>
          </p:nvSpPr>
          <p:spPr bwMode="auto">
            <a:xfrm>
              <a:off x="4815" y="1150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1" name="Freeform 286"/>
            <p:cNvSpPr>
              <a:spLocks/>
            </p:cNvSpPr>
            <p:nvPr/>
          </p:nvSpPr>
          <p:spPr bwMode="auto">
            <a:xfrm>
              <a:off x="4986" y="1150"/>
              <a:ext cx="63" cy="291"/>
            </a:xfrm>
            <a:custGeom>
              <a:avLst/>
              <a:gdLst>
                <a:gd name="T0" fmla="*/ 34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4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4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2" name="Freeform 287"/>
            <p:cNvSpPr>
              <a:spLocks/>
            </p:cNvSpPr>
            <p:nvPr/>
          </p:nvSpPr>
          <p:spPr bwMode="auto">
            <a:xfrm>
              <a:off x="4985" y="1150"/>
              <a:ext cx="69" cy="299"/>
            </a:xfrm>
            <a:custGeom>
              <a:avLst/>
              <a:gdLst>
                <a:gd name="T0" fmla="*/ 37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7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7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7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3" name="Freeform 288"/>
            <p:cNvSpPr>
              <a:spLocks/>
            </p:cNvSpPr>
            <p:nvPr/>
          </p:nvSpPr>
          <p:spPr bwMode="auto">
            <a:xfrm>
              <a:off x="4815" y="797"/>
              <a:ext cx="234" cy="48"/>
            </a:xfrm>
            <a:custGeom>
              <a:avLst/>
              <a:gdLst>
                <a:gd name="T0" fmla="*/ 0 w 234"/>
                <a:gd name="T1" fmla="*/ 30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0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4" name="Freeform 289"/>
            <p:cNvSpPr>
              <a:spLocks/>
            </p:cNvSpPr>
            <p:nvPr/>
          </p:nvSpPr>
          <p:spPr bwMode="auto">
            <a:xfrm>
              <a:off x="4815" y="797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5" name="Freeform 290"/>
            <p:cNvSpPr>
              <a:spLocks/>
            </p:cNvSpPr>
            <p:nvPr/>
          </p:nvSpPr>
          <p:spPr bwMode="auto">
            <a:xfrm>
              <a:off x="4986" y="797"/>
              <a:ext cx="63" cy="288"/>
            </a:xfrm>
            <a:custGeom>
              <a:avLst/>
              <a:gdLst>
                <a:gd name="T0" fmla="*/ 34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4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4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6" name="Freeform 291"/>
            <p:cNvSpPr>
              <a:spLocks/>
            </p:cNvSpPr>
            <p:nvPr/>
          </p:nvSpPr>
          <p:spPr bwMode="auto">
            <a:xfrm>
              <a:off x="4985" y="797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7" name="Freeform 292"/>
            <p:cNvSpPr>
              <a:spLocks/>
            </p:cNvSpPr>
            <p:nvPr/>
          </p:nvSpPr>
          <p:spPr bwMode="auto">
            <a:xfrm>
              <a:off x="1345" y="2509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8" name="Freeform 293"/>
            <p:cNvSpPr>
              <a:spLocks/>
            </p:cNvSpPr>
            <p:nvPr/>
          </p:nvSpPr>
          <p:spPr bwMode="auto">
            <a:xfrm>
              <a:off x="1344" y="2509"/>
              <a:ext cx="239" cy="57"/>
            </a:xfrm>
            <a:custGeom>
              <a:avLst/>
              <a:gdLst>
                <a:gd name="T0" fmla="*/ 0 w 239"/>
                <a:gd name="T1" fmla="*/ 35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89" name="Freeform 294"/>
            <p:cNvSpPr>
              <a:spLocks/>
            </p:cNvSpPr>
            <p:nvPr/>
          </p:nvSpPr>
          <p:spPr bwMode="auto">
            <a:xfrm>
              <a:off x="1514" y="250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7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0" name="Freeform 295"/>
            <p:cNvSpPr>
              <a:spLocks/>
            </p:cNvSpPr>
            <p:nvPr/>
          </p:nvSpPr>
          <p:spPr bwMode="auto">
            <a:xfrm>
              <a:off x="1513" y="2509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1" name="Freeform 296"/>
            <p:cNvSpPr>
              <a:spLocks/>
            </p:cNvSpPr>
            <p:nvPr/>
          </p:nvSpPr>
          <p:spPr bwMode="auto">
            <a:xfrm>
              <a:off x="1561" y="2509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30 w 235"/>
                <a:gd name="T3" fmla="*/ 0 h 50"/>
                <a:gd name="T4" fmla="*/ 234 w 235"/>
                <a:gd name="T5" fmla="*/ 0 h 50"/>
                <a:gd name="T6" fmla="*/ 183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2" name="Freeform 297"/>
            <p:cNvSpPr>
              <a:spLocks/>
            </p:cNvSpPr>
            <p:nvPr/>
          </p:nvSpPr>
          <p:spPr bwMode="auto">
            <a:xfrm>
              <a:off x="1559" y="2509"/>
              <a:ext cx="241" cy="57"/>
            </a:xfrm>
            <a:custGeom>
              <a:avLst/>
              <a:gdLst>
                <a:gd name="T0" fmla="*/ 0 w 241"/>
                <a:gd name="T1" fmla="*/ 35 h 57"/>
                <a:gd name="T2" fmla="*/ 31 w 241"/>
                <a:gd name="T3" fmla="*/ 0 h 57"/>
                <a:gd name="T4" fmla="*/ 240 w 241"/>
                <a:gd name="T5" fmla="*/ 0 h 57"/>
                <a:gd name="T6" fmla="*/ 188 w 241"/>
                <a:gd name="T7" fmla="*/ 56 h 57"/>
                <a:gd name="T8" fmla="*/ 0 w 241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6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3" name="Freeform 298"/>
            <p:cNvSpPr>
              <a:spLocks/>
            </p:cNvSpPr>
            <p:nvPr/>
          </p:nvSpPr>
          <p:spPr bwMode="auto">
            <a:xfrm>
              <a:off x="1730" y="2509"/>
              <a:ext cx="66" cy="289"/>
            </a:xfrm>
            <a:custGeom>
              <a:avLst/>
              <a:gdLst>
                <a:gd name="T0" fmla="*/ 34 w 66"/>
                <a:gd name="T1" fmla="*/ 288 h 289"/>
                <a:gd name="T2" fmla="*/ 0 w 66"/>
                <a:gd name="T3" fmla="*/ 77 h 289"/>
                <a:gd name="T4" fmla="*/ 65 w 66"/>
                <a:gd name="T5" fmla="*/ 0 h 289"/>
                <a:gd name="T6" fmla="*/ 65 w 66"/>
                <a:gd name="T7" fmla="*/ 257 h 289"/>
                <a:gd name="T8" fmla="*/ 34 w 66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9"/>
                <a:gd name="T17" fmla="*/ 66 w 66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9">
                  <a:moveTo>
                    <a:pt x="34" y="288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4" name="Freeform 299"/>
            <p:cNvSpPr>
              <a:spLocks/>
            </p:cNvSpPr>
            <p:nvPr/>
          </p:nvSpPr>
          <p:spPr bwMode="auto">
            <a:xfrm>
              <a:off x="1729" y="2509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5" name="Freeform 300"/>
            <p:cNvSpPr>
              <a:spLocks/>
            </p:cNvSpPr>
            <p:nvPr/>
          </p:nvSpPr>
          <p:spPr bwMode="auto">
            <a:xfrm>
              <a:off x="1778" y="2509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6" name="Freeform 301"/>
            <p:cNvSpPr>
              <a:spLocks/>
            </p:cNvSpPr>
            <p:nvPr/>
          </p:nvSpPr>
          <p:spPr bwMode="auto">
            <a:xfrm>
              <a:off x="1777" y="2509"/>
              <a:ext cx="238" cy="57"/>
            </a:xfrm>
            <a:custGeom>
              <a:avLst/>
              <a:gdLst>
                <a:gd name="T0" fmla="*/ 0 w 238"/>
                <a:gd name="T1" fmla="*/ 35 h 57"/>
                <a:gd name="T2" fmla="*/ 30 w 238"/>
                <a:gd name="T3" fmla="*/ 0 h 57"/>
                <a:gd name="T4" fmla="*/ 237 w 238"/>
                <a:gd name="T5" fmla="*/ 0 h 57"/>
                <a:gd name="T6" fmla="*/ 187 w 238"/>
                <a:gd name="T7" fmla="*/ 56 h 57"/>
                <a:gd name="T8" fmla="*/ 0 w 238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5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6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7" name="Freeform 302"/>
            <p:cNvSpPr>
              <a:spLocks/>
            </p:cNvSpPr>
            <p:nvPr/>
          </p:nvSpPr>
          <p:spPr bwMode="auto">
            <a:xfrm>
              <a:off x="1947" y="2509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7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8" name="Freeform 303"/>
            <p:cNvSpPr>
              <a:spLocks/>
            </p:cNvSpPr>
            <p:nvPr/>
          </p:nvSpPr>
          <p:spPr bwMode="auto">
            <a:xfrm>
              <a:off x="1946" y="2509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99" name="Freeform 304"/>
            <p:cNvSpPr>
              <a:spLocks/>
            </p:cNvSpPr>
            <p:nvPr/>
          </p:nvSpPr>
          <p:spPr bwMode="auto">
            <a:xfrm>
              <a:off x="2645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20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20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0" name="Freeform 305"/>
            <p:cNvSpPr>
              <a:spLocks/>
            </p:cNvSpPr>
            <p:nvPr/>
          </p:nvSpPr>
          <p:spPr bwMode="auto">
            <a:xfrm>
              <a:off x="2644" y="3020"/>
              <a:ext cx="159" cy="39"/>
            </a:xfrm>
            <a:custGeom>
              <a:avLst/>
              <a:gdLst>
                <a:gd name="T0" fmla="*/ 0 w 159"/>
                <a:gd name="T1" fmla="*/ 24 h 39"/>
                <a:gd name="T2" fmla="*/ 20 w 159"/>
                <a:gd name="T3" fmla="*/ 0 h 39"/>
                <a:gd name="T4" fmla="*/ 158 w 159"/>
                <a:gd name="T5" fmla="*/ 0 h 39"/>
                <a:gd name="T6" fmla="*/ 125 w 159"/>
                <a:gd name="T7" fmla="*/ 38 h 39"/>
                <a:gd name="T8" fmla="*/ 0 w 159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9"/>
                <a:gd name="T17" fmla="*/ 159 w 1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9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5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1" name="Freeform 306"/>
            <p:cNvSpPr>
              <a:spLocks/>
            </p:cNvSpPr>
            <p:nvPr/>
          </p:nvSpPr>
          <p:spPr bwMode="auto">
            <a:xfrm>
              <a:off x="2757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2" name="Freeform 307"/>
            <p:cNvSpPr>
              <a:spLocks/>
            </p:cNvSpPr>
            <p:nvPr/>
          </p:nvSpPr>
          <p:spPr bwMode="auto">
            <a:xfrm>
              <a:off x="2755" y="3020"/>
              <a:ext cx="48" cy="197"/>
            </a:xfrm>
            <a:custGeom>
              <a:avLst/>
              <a:gdLst>
                <a:gd name="T0" fmla="*/ 26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6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6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3" name="Freeform 308"/>
            <p:cNvSpPr>
              <a:spLocks/>
            </p:cNvSpPr>
            <p:nvPr/>
          </p:nvSpPr>
          <p:spPr bwMode="auto">
            <a:xfrm>
              <a:off x="2645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20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20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4" name="Freeform 309"/>
            <p:cNvSpPr>
              <a:spLocks/>
            </p:cNvSpPr>
            <p:nvPr/>
          </p:nvSpPr>
          <p:spPr bwMode="auto">
            <a:xfrm>
              <a:off x="2644" y="2777"/>
              <a:ext cx="159" cy="40"/>
            </a:xfrm>
            <a:custGeom>
              <a:avLst/>
              <a:gdLst>
                <a:gd name="T0" fmla="*/ 0 w 159"/>
                <a:gd name="T1" fmla="*/ 24 h 40"/>
                <a:gd name="T2" fmla="*/ 20 w 159"/>
                <a:gd name="T3" fmla="*/ 0 h 40"/>
                <a:gd name="T4" fmla="*/ 158 w 159"/>
                <a:gd name="T5" fmla="*/ 0 h 40"/>
                <a:gd name="T6" fmla="*/ 125 w 159"/>
                <a:gd name="T7" fmla="*/ 39 h 40"/>
                <a:gd name="T8" fmla="*/ 0 w 159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0"/>
                <a:gd name="T17" fmla="*/ 159 w 1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0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5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5" name="Freeform 310"/>
            <p:cNvSpPr>
              <a:spLocks/>
            </p:cNvSpPr>
            <p:nvPr/>
          </p:nvSpPr>
          <p:spPr bwMode="auto">
            <a:xfrm>
              <a:off x="2757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6" name="Freeform 311"/>
            <p:cNvSpPr>
              <a:spLocks/>
            </p:cNvSpPr>
            <p:nvPr/>
          </p:nvSpPr>
          <p:spPr bwMode="auto">
            <a:xfrm>
              <a:off x="2755" y="2777"/>
              <a:ext cx="48" cy="196"/>
            </a:xfrm>
            <a:custGeom>
              <a:avLst/>
              <a:gdLst>
                <a:gd name="T0" fmla="*/ 26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6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6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7" name="Freeform 312"/>
            <p:cNvSpPr>
              <a:spLocks/>
            </p:cNvSpPr>
            <p:nvPr/>
          </p:nvSpPr>
          <p:spPr bwMode="auto">
            <a:xfrm>
              <a:off x="2789" y="3020"/>
              <a:ext cx="152" cy="30"/>
            </a:xfrm>
            <a:custGeom>
              <a:avLst/>
              <a:gdLst>
                <a:gd name="T0" fmla="*/ 0 w 152"/>
                <a:gd name="T1" fmla="*/ 18 h 30"/>
                <a:gd name="T2" fmla="*/ 18 w 152"/>
                <a:gd name="T3" fmla="*/ 0 h 30"/>
                <a:gd name="T4" fmla="*/ 151 w 152"/>
                <a:gd name="T5" fmla="*/ 0 h 30"/>
                <a:gd name="T6" fmla="*/ 119 w 152"/>
                <a:gd name="T7" fmla="*/ 29 h 30"/>
                <a:gd name="T8" fmla="*/ 0 w 152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0"/>
                <a:gd name="T17" fmla="*/ 152 w 1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0">
                  <a:moveTo>
                    <a:pt x="0" y="18"/>
                  </a:moveTo>
                  <a:lnTo>
                    <a:pt x="18" y="0"/>
                  </a:lnTo>
                  <a:lnTo>
                    <a:pt x="151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8" name="Freeform 313"/>
            <p:cNvSpPr>
              <a:spLocks/>
            </p:cNvSpPr>
            <p:nvPr/>
          </p:nvSpPr>
          <p:spPr bwMode="auto">
            <a:xfrm>
              <a:off x="2788" y="3020"/>
              <a:ext cx="157" cy="39"/>
            </a:xfrm>
            <a:custGeom>
              <a:avLst/>
              <a:gdLst>
                <a:gd name="T0" fmla="*/ 0 w 157"/>
                <a:gd name="T1" fmla="*/ 24 h 39"/>
                <a:gd name="T2" fmla="*/ 19 w 157"/>
                <a:gd name="T3" fmla="*/ 0 h 39"/>
                <a:gd name="T4" fmla="*/ 156 w 157"/>
                <a:gd name="T5" fmla="*/ 0 h 39"/>
                <a:gd name="T6" fmla="*/ 123 w 157"/>
                <a:gd name="T7" fmla="*/ 38 h 39"/>
                <a:gd name="T8" fmla="*/ 0 w 157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39"/>
                <a:gd name="T17" fmla="*/ 157 w 15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39">
                  <a:moveTo>
                    <a:pt x="0" y="24"/>
                  </a:moveTo>
                  <a:lnTo>
                    <a:pt x="19" y="0"/>
                  </a:lnTo>
                  <a:lnTo>
                    <a:pt x="156" y="0"/>
                  </a:lnTo>
                  <a:lnTo>
                    <a:pt x="123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09" name="Freeform 314"/>
            <p:cNvSpPr>
              <a:spLocks/>
            </p:cNvSpPr>
            <p:nvPr/>
          </p:nvSpPr>
          <p:spPr bwMode="auto">
            <a:xfrm>
              <a:off x="2900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0" name="Freeform 315"/>
            <p:cNvSpPr>
              <a:spLocks/>
            </p:cNvSpPr>
            <p:nvPr/>
          </p:nvSpPr>
          <p:spPr bwMode="auto">
            <a:xfrm>
              <a:off x="2899" y="3020"/>
              <a:ext cx="46" cy="197"/>
            </a:xfrm>
            <a:custGeom>
              <a:avLst/>
              <a:gdLst>
                <a:gd name="T0" fmla="*/ 24 w 46"/>
                <a:gd name="T1" fmla="*/ 196 h 197"/>
                <a:gd name="T2" fmla="*/ 0 w 46"/>
                <a:gd name="T3" fmla="*/ 54 h 197"/>
                <a:gd name="T4" fmla="*/ 45 w 46"/>
                <a:gd name="T5" fmla="*/ 0 h 197"/>
                <a:gd name="T6" fmla="*/ 45 w 46"/>
                <a:gd name="T7" fmla="*/ 174 h 197"/>
                <a:gd name="T8" fmla="*/ 24 w 46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7"/>
                <a:gd name="T17" fmla="*/ 46 w 46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7">
                  <a:moveTo>
                    <a:pt x="24" y="196"/>
                  </a:moveTo>
                  <a:lnTo>
                    <a:pt x="0" y="54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1" name="Freeform 316"/>
            <p:cNvSpPr>
              <a:spLocks/>
            </p:cNvSpPr>
            <p:nvPr/>
          </p:nvSpPr>
          <p:spPr bwMode="auto">
            <a:xfrm>
              <a:off x="2789" y="2777"/>
              <a:ext cx="152" cy="33"/>
            </a:xfrm>
            <a:custGeom>
              <a:avLst/>
              <a:gdLst>
                <a:gd name="T0" fmla="*/ 0 w 152"/>
                <a:gd name="T1" fmla="*/ 20 h 33"/>
                <a:gd name="T2" fmla="*/ 18 w 152"/>
                <a:gd name="T3" fmla="*/ 0 h 33"/>
                <a:gd name="T4" fmla="*/ 151 w 152"/>
                <a:gd name="T5" fmla="*/ 0 h 33"/>
                <a:gd name="T6" fmla="*/ 119 w 152"/>
                <a:gd name="T7" fmla="*/ 32 h 33"/>
                <a:gd name="T8" fmla="*/ 0 w 152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3"/>
                <a:gd name="T17" fmla="*/ 152 w 1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3">
                  <a:moveTo>
                    <a:pt x="0" y="20"/>
                  </a:moveTo>
                  <a:lnTo>
                    <a:pt x="18" y="0"/>
                  </a:lnTo>
                  <a:lnTo>
                    <a:pt x="151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2" name="Freeform 317"/>
            <p:cNvSpPr>
              <a:spLocks/>
            </p:cNvSpPr>
            <p:nvPr/>
          </p:nvSpPr>
          <p:spPr bwMode="auto">
            <a:xfrm>
              <a:off x="2788" y="2777"/>
              <a:ext cx="157" cy="40"/>
            </a:xfrm>
            <a:custGeom>
              <a:avLst/>
              <a:gdLst>
                <a:gd name="T0" fmla="*/ 0 w 157"/>
                <a:gd name="T1" fmla="*/ 24 h 40"/>
                <a:gd name="T2" fmla="*/ 19 w 157"/>
                <a:gd name="T3" fmla="*/ 0 h 40"/>
                <a:gd name="T4" fmla="*/ 156 w 157"/>
                <a:gd name="T5" fmla="*/ 0 h 40"/>
                <a:gd name="T6" fmla="*/ 123 w 157"/>
                <a:gd name="T7" fmla="*/ 39 h 40"/>
                <a:gd name="T8" fmla="*/ 0 w 157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0"/>
                <a:gd name="T17" fmla="*/ 157 w 15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0">
                  <a:moveTo>
                    <a:pt x="0" y="24"/>
                  </a:moveTo>
                  <a:lnTo>
                    <a:pt x="19" y="0"/>
                  </a:lnTo>
                  <a:lnTo>
                    <a:pt x="156" y="0"/>
                  </a:lnTo>
                  <a:lnTo>
                    <a:pt x="123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3" name="Freeform 318"/>
            <p:cNvSpPr>
              <a:spLocks/>
            </p:cNvSpPr>
            <p:nvPr/>
          </p:nvSpPr>
          <p:spPr bwMode="auto">
            <a:xfrm>
              <a:off x="2900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4" name="Freeform 319"/>
            <p:cNvSpPr>
              <a:spLocks/>
            </p:cNvSpPr>
            <p:nvPr/>
          </p:nvSpPr>
          <p:spPr bwMode="auto">
            <a:xfrm>
              <a:off x="2899" y="2777"/>
              <a:ext cx="46" cy="196"/>
            </a:xfrm>
            <a:custGeom>
              <a:avLst/>
              <a:gdLst>
                <a:gd name="T0" fmla="*/ 24 w 46"/>
                <a:gd name="T1" fmla="*/ 195 h 196"/>
                <a:gd name="T2" fmla="*/ 0 w 46"/>
                <a:gd name="T3" fmla="*/ 53 h 196"/>
                <a:gd name="T4" fmla="*/ 45 w 46"/>
                <a:gd name="T5" fmla="*/ 0 h 196"/>
                <a:gd name="T6" fmla="*/ 45 w 46"/>
                <a:gd name="T7" fmla="*/ 174 h 196"/>
                <a:gd name="T8" fmla="*/ 24 w 46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6"/>
                <a:gd name="T17" fmla="*/ 46 w 46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6">
                  <a:moveTo>
                    <a:pt x="24" y="195"/>
                  </a:moveTo>
                  <a:lnTo>
                    <a:pt x="0" y="53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5" name="Freeform 320"/>
            <p:cNvSpPr>
              <a:spLocks/>
            </p:cNvSpPr>
            <p:nvPr/>
          </p:nvSpPr>
          <p:spPr bwMode="auto">
            <a:xfrm>
              <a:off x="2931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6" name="Freeform 321"/>
            <p:cNvSpPr>
              <a:spLocks/>
            </p:cNvSpPr>
            <p:nvPr/>
          </p:nvSpPr>
          <p:spPr bwMode="auto">
            <a:xfrm>
              <a:off x="2929" y="3020"/>
              <a:ext cx="160" cy="39"/>
            </a:xfrm>
            <a:custGeom>
              <a:avLst/>
              <a:gdLst>
                <a:gd name="T0" fmla="*/ 0 w 160"/>
                <a:gd name="T1" fmla="*/ 24 h 39"/>
                <a:gd name="T2" fmla="*/ 20 w 160"/>
                <a:gd name="T3" fmla="*/ 0 h 39"/>
                <a:gd name="T4" fmla="*/ 159 w 160"/>
                <a:gd name="T5" fmla="*/ 0 h 39"/>
                <a:gd name="T6" fmla="*/ 125 w 160"/>
                <a:gd name="T7" fmla="*/ 38 h 39"/>
                <a:gd name="T8" fmla="*/ 0 w 160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39"/>
                <a:gd name="T17" fmla="*/ 160 w 1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39">
                  <a:moveTo>
                    <a:pt x="0" y="24"/>
                  </a:moveTo>
                  <a:lnTo>
                    <a:pt x="20" y="0"/>
                  </a:lnTo>
                  <a:lnTo>
                    <a:pt x="159" y="0"/>
                  </a:lnTo>
                  <a:lnTo>
                    <a:pt x="125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7" name="Freeform 322"/>
            <p:cNvSpPr>
              <a:spLocks/>
            </p:cNvSpPr>
            <p:nvPr/>
          </p:nvSpPr>
          <p:spPr bwMode="auto">
            <a:xfrm>
              <a:off x="3043" y="3020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8" name="Freeform 323"/>
            <p:cNvSpPr>
              <a:spLocks/>
            </p:cNvSpPr>
            <p:nvPr/>
          </p:nvSpPr>
          <p:spPr bwMode="auto">
            <a:xfrm>
              <a:off x="3041" y="3020"/>
              <a:ext cx="48" cy="197"/>
            </a:xfrm>
            <a:custGeom>
              <a:avLst/>
              <a:gdLst>
                <a:gd name="T0" fmla="*/ 25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5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5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19" name="Freeform 324"/>
            <p:cNvSpPr>
              <a:spLocks/>
            </p:cNvSpPr>
            <p:nvPr/>
          </p:nvSpPr>
          <p:spPr bwMode="auto">
            <a:xfrm>
              <a:off x="2931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0" name="Freeform 325"/>
            <p:cNvSpPr>
              <a:spLocks/>
            </p:cNvSpPr>
            <p:nvPr/>
          </p:nvSpPr>
          <p:spPr bwMode="auto">
            <a:xfrm>
              <a:off x="2929" y="2777"/>
              <a:ext cx="160" cy="40"/>
            </a:xfrm>
            <a:custGeom>
              <a:avLst/>
              <a:gdLst>
                <a:gd name="T0" fmla="*/ 0 w 160"/>
                <a:gd name="T1" fmla="*/ 24 h 40"/>
                <a:gd name="T2" fmla="*/ 20 w 160"/>
                <a:gd name="T3" fmla="*/ 0 h 40"/>
                <a:gd name="T4" fmla="*/ 159 w 160"/>
                <a:gd name="T5" fmla="*/ 0 h 40"/>
                <a:gd name="T6" fmla="*/ 125 w 160"/>
                <a:gd name="T7" fmla="*/ 39 h 40"/>
                <a:gd name="T8" fmla="*/ 0 w 16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0"/>
                <a:gd name="T17" fmla="*/ 160 w 16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0">
                  <a:moveTo>
                    <a:pt x="0" y="24"/>
                  </a:moveTo>
                  <a:lnTo>
                    <a:pt x="20" y="0"/>
                  </a:lnTo>
                  <a:lnTo>
                    <a:pt x="159" y="0"/>
                  </a:lnTo>
                  <a:lnTo>
                    <a:pt x="125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1" name="Freeform 326"/>
            <p:cNvSpPr>
              <a:spLocks/>
            </p:cNvSpPr>
            <p:nvPr/>
          </p:nvSpPr>
          <p:spPr bwMode="auto">
            <a:xfrm>
              <a:off x="3043" y="2777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2" name="Freeform 327"/>
            <p:cNvSpPr>
              <a:spLocks/>
            </p:cNvSpPr>
            <p:nvPr/>
          </p:nvSpPr>
          <p:spPr bwMode="auto">
            <a:xfrm>
              <a:off x="3041" y="2777"/>
              <a:ext cx="48" cy="196"/>
            </a:xfrm>
            <a:custGeom>
              <a:avLst/>
              <a:gdLst>
                <a:gd name="T0" fmla="*/ 25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5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5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3" name="Freeform 328"/>
            <p:cNvSpPr>
              <a:spLocks/>
            </p:cNvSpPr>
            <p:nvPr/>
          </p:nvSpPr>
          <p:spPr bwMode="auto">
            <a:xfrm>
              <a:off x="3074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4" name="Freeform 329"/>
            <p:cNvSpPr>
              <a:spLocks/>
            </p:cNvSpPr>
            <p:nvPr/>
          </p:nvSpPr>
          <p:spPr bwMode="auto">
            <a:xfrm>
              <a:off x="3073" y="3020"/>
              <a:ext cx="159" cy="39"/>
            </a:xfrm>
            <a:custGeom>
              <a:avLst/>
              <a:gdLst>
                <a:gd name="T0" fmla="*/ 0 w 159"/>
                <a:gd name="T1" fmla="*/ 24 h 39"/>
                <a:gd name="T2" fmla="*/ 20 w 159"/>
                <a:gd name="T3" fmla="*/ 0 h 39"/>
                <a:gd name="T4" fmla="*/ 158 w 159"/>
                <a:gd name="T5" fmla="*/ 0 h 39"/>
                <a:gd name="T6" fmla="*/ 124 w 159"/>
                <a:gd name="T7" fmla="*/ 38 h 39"/>
                <a:gd name="T8" fmla="*/ 0 w 159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9"/>
                <a:gd name="T17" fmla="*/ 159 w 1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9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5" name="Freeform 330"/>
            <p:cNvSpPr>
              <a:spLocks/>
            </p:cNvSpPr>
            <p:nvPr/>
          </p:nvSpPr>
          <p:spPr bwMode="auto">
            <a:xfrm>
              <a:off x="3186" y="3020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6" name="Freeform 331"/>
            <p:cNvSpPr>
              <a:spLocks/>
            </p:cNvSpPr>
            <p:nvPr/>
          </p:nvSpPr>
          <p:spPr bwMode="auto">
            <a:xfrm>
              <a:off x="3185" y="3020"/>
              <a:ext cx="47" cy="197"/>
            </a:xfrm>
            <a:custGeom>
              <a:avLst/>
              <a:gdLst>
                <a:gd name="T0" fmla="*/ 24 w 47"/>
                <a:gd name="T1" fmla="*/ 196 h 197"/>
                <a:gd name="T2" fmla="*/ 0 w 47"/>
                <a:gd name="T3" fmla="*/ 54 h 197"/>
                <a:gd name="T4" fmla="*/ 46 w 47"/>
                <a:gd name="T5" fmla="*/ 0 h 197"/>
                <a:gd name="T6" fmla="*/ 46 w 47"/>
                <a:gd name="T7" fmla="*/ 174 h 197"/>
                <a:gd name="T8" fmla="*/ 24 w 47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7"/>
                <a:gd name="T17" fmla="*/ 47 w 4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7">
                  <a:moveTo>
                    <a:pt x="24" y="196"/>
                  </a:moveTo>
                  <a:lnTo>
                    <a:pt x="0" y="54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7" name="Freeform 332"/>
            <p:cNvSpPr>
              <a:spLocks/>
            </p:cNvSpPr>
            <p:nvPr/>
          </p:nvSpPr>
          <p:spPr bwMode="auto">
            <a:xfrm>
              <a:off x="3074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8" name="Freeform 333"/>
            <p:cNvSpPr>
              <a:spLocks/>
            </p:cNvSpPr>
            <p:nvPr/>
          </p:nvSpPr>
          <p:spPr bwMode="auto">
            <a:xfrm>
              <a:off x="3073" y="2777"/>
              <a:ext cx="159" cy="40"/>
            </a:xfrm>
            <a:custGeom>
              <a:avLst/>
              <a:gdLst>
                <a:gd name="T0" fmla="*/ 0 w 159"/>
                <a:gd name="T1" fmla="*/ 24 h 40"/>
                <a:gd name="T2" fmla="*/ 20 w 159"/>
                <a:gd name="T3" fmla="*/ 0 h 40"/>
                <a:gd name="T4" fmla="*/ 158 w 159"/>
                <a:gd name="T5" fmla="*/ 0 h 40"/>
                <a:gd name="T6" fmla="*/ 124 w 159"/>
                <a:gd name="T7" fmla="*/ 39 h 40"/>
                <a:gd name="T8" fmla="*/ 0 w 159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0"/>
                <a:gd name="T17" fmla="*/ 159 w 1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0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29" name="Freeform 334"/>
            <p:cNvSpPr>
              <a:spLocks/>
            </p:cNvSpPr>
            <p:nvPr/>
          </p:nvSpPr>
          <p:spPr bwMode="auto">
            <a:xfrm>
              <a:off x="3186" y="2777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0" name="Freeform 335"/>
            <p:cNvSpPr>
              <a:spLocks/>
            </p:cNvSpPr>
            <p:nvPr/>
          </p:nvSpPr>
          <p:spPr bwMode="auto">
            <a:xfrm>
              <a:off x="3185" y="2777"/>
              <a:ext cx="47" cy="196"/>
            </a:xfrm>
            <a:custGeom>
              <a:avLst/>
              <a:gdLst>
                <a:gd name="T0" fmla="*/ 24 w 47"/>
                <a:gd name="T1" fmla="*/ 195 h 196"/>
                <a:gd name="T2" fmla="*/ 0 w 47"/>
                <a:gd name="T3" fmla="*/ 53 h 196"/>
                <a:gd name="T4" fmla="*/ 46 w 47"/>
                <a:gd name="T5" fmla="*/ 0 h 196"/>
                <a:gd name="T6" fmla="*/ 46 w 47"/>
                <a:gd name="T7" fmla="*/ 174 h 196"/>
                <a:gd name="T8" fmla="*/ 24 w 47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6"/>
                <a:gd name="T17" fmla="*/ 47 w 4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6">
                  <a:moveTo>
                    <a:pt x="24" y="195"/>
                  </a:moveTo>
                  <a:lnTo>
                    <a:pt x="0" y="53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1" name="Freeform 336"/>
            <p:cNvSpPr>
              <a:spLocks/>
            </p:cNvSpPr>
            <p:nvPr/>
          </p:nvSpPr>
          <p:spPr bwMode="auto">
            <a:xfrm>
              <a:off x="3217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2" name="Freeform 337"/>
            <p:cNvSpPr>
              <a:spLocks/>
            </p:cNvSpPr>
            <p:nvPr/>
          </p:nvSpPr>
          <p:spPr bwMode="auto">
            <a:xfrm>
              <a:off x="3216" y="3020"/>
              <a:ext cx="159" cy="39"/>
            </a:xfrm>
            <a:custGeom>
              <a:avLst/>
              <a:gdLst>
                <a:gd name="T0" fmla="*/ 0 w 159"/>
                <a:gd name="T1" fmla="*/ 24 h 39"/>
                <a:gd name="T2" fmla="*/ 20 w 159"/>
                <a:gd name="T3" fmla="*/ 0 h 39"/>
                <a:gd name="T4" fmla="*/ 158 w 159"/>
                <a:gd name="T5" fmla="*/ 0 h 39"/>
                <a:gd name="T6" fmla="*/ 124 w 159"/>
                <a:gd name="T7" fmla="*/ 38 h 39"/>
                <a:gd name="T8" fmla="*/ 0 w 159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9"/>
                <a:gd name="T17" fmla="*/ 159 w 1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9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3" name="Freeform 338"/>
            <p:cNvSpPr>
              <a:spLocks/>
            </p:cNvSpPr>
            <p:nvPr/>
          </p:nvSpPr>
          <p:spPr bwMode="auto">
            <a:xfrm>
              <a:off x="3329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4" name="Freeform 339"/>
            <p:cNvSpPr>
              <a:spLocks/>
            </p:cNvSpPr>
            <p:nvPr/>
          </p:nvSpPr>
          <p:spPr bwMode="auto">
            <a:xfrm>
              <a:off x="3327" y="3020"/>
              <a:ext cx="48" cy="197"/>
            </a:xfrm>
            <a:custGeom>
              <a:avLst/>
              <a:gdLst>
                <a:gd name="T0" fmla="*/ 26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6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6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5" name="Freeform 340"/>
            <p:cNvSpPr>
              <a:spLocks/>
            </p:cNvSpPr>
            <p:nvPr/>
          </p:nvSpPr>
          <p:spPr bwMode="auto">
            <a:xfrm>
              <a:off x="3217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6" name="Freeform 341"/>
            <p:cNvSpPr>
              <a:spLocks/>
            </p:cNvSpPr>
            <p:nvPr/>
          </p:nvSpPr>
          <p:spPr bwMode="auto">
            <a:xfrm>
              <a:off x="3216" y="2777"/>
              <a:ext cx="159" cy="40"/>
            </a:xfrm>
            <a:custGeom>
              <a:avLst/>
              <a:gdLst>
                <a:gd name="T0" fmla="*/ 0 w 159"/>
                <a:gd name="T1" fmla="*/ 24 h 40"/>
                <a:gd name="T2" fmla="*/ 20 w 159"/>
                <a:gd name="T3" fmla="*/ 0 h 40"/>
                <a:gd name="T4" fmla="*/ 158 w 159"/>
                <a:gd name="T5" fmla="*/ 0 h 40"/>
                <a:gd name="T6" fmla="*/ 124 w 159"/>
                <a:gd name="T7" fmla="*/ 39 h 40"/>
                <a:gd name="T8" fmla="*/ 0 w 159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0"/>
                <a:gd name="T17" fmla="*/ 159 w 1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0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7" name="Freeform 342"/>
            <p:cNvSpPr>
              <a:spLocks/>
            </p:cNvSpPr>
            <p:nvPr/>
          </p:nvSpPr>
          <p:spPr bwMode="auto">
            <a:xfrm>
              <a:off x="3329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8" name="Freeform 343"/>
            <p:cNvSpPr>
              <a:spLocks/>
            </p:cNvSpPr>
            <p:nvPr/>
          </p:nvSpPr>
          <p:spPr bwMode="auto">
            <a:xfrm>
              <a:off x="3327" y="2777"/>
              <a:ext cx="48" cy="196"/>
            </a:xfrm>
            <a:custGeom>
              <a:avLst/>
              <a:gdLst>
                <a:gd name="T0" fmla="*/ 26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6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6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39" name="Freeform 344"/>
            <p:cNvSpPr>
              <a:spLocks/>
            </p:cNvSpPr>
            <p:nvPr/>
          </p:nvSpPr>
          <p:spPr bwMode="auto">
            <a:xfrm>
              <a:off x="3359" y="3020"/>
              <a:ext cx="154" cy="30"/>
            </a:xfrm>
            <a:custGeom>
              <a:avLst/>
              <a:gdLst>
                <a:gd name="T0" fmla="*/ 0 w 154"/>
                <a:gd name="T1" fmla="*/ 18 h 30"/>
                <a:gd name="T2" fmla="*/ 20 w 154"/>
                <a:gd name="T3" fmla="*/ 0 h 30"/>
                <a:gd name="T4" fmla="*/ 153 w 154"/>
                <a:gd name="T5" fmla="*/ 0 h 30"/>
                <a:gd name="T6" fmla="*/ 121 w 154"/>
                <a:gd name="T7" fmla="*/ 29 h 30"/>
                <a:gd name="T8" fmla="*/ 0 w 154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30"/>
                <a:gd name="T17" fmla="*/ 154 w 15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30">
                  <a:moveTo>
                    <a:pt x="0" y="18"/>
                  </a:moveTo>
                  <a:lnTo>
                    <a:pt x="20" y="0"/>
                  </a:lnTo>
                  <a:lnTo>
                    <a:pt x="153" y="0"/>
                  </a:lnTo>
                  <a:lnTo>
                    <a:pt x="121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0" name="Freeform 345"/>
            <p:cNvSpPr>
              <a:spLocks/>
            </p:cNvSpPr>
            <p:nvPr/>
          </p:nvSpPr>
          <p:spPr bwMode="auto">
            <a:xfrm>
              <a:off x="3358" y="3020"/>
              <a:ext cx="160" cy="39"/>
            </a:xfrm>
            <a:custGeom>
              <a:avLst/>
              <a:gdLst>
                <a:gd name="T0" fmla="*/ 0 w 160"/>
                <a:gd name="T1" fmla="*/ 24 h 39"/>
                <a:gd name="T2" fmla="*/ 21 w 160"/>
                <a:gd name="T3" fmla="*/ 0 h 39"/>
                <a:gd name="T4" fmla="*/ 159 w 160"/>
                <a:gd name="T5" fmla="*/ 0 h 39"/>
                <a:gd name="T6" fmla="*/ 126 w 160"/>
                <a:gd name="T7" fmla="*/ 38 h 39"/>
                <a:gd name="T8" fmla="*/ 0 w 160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39"/>
                <a:gd name="T17" fmla="*/ 160 w 1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39">
                  <a:moveTo>
                    <a:pt x="0" y="24"/>
                  </a:moveTo>
                  <a:lnTo>
                    <a:pt x="21" y="0"/>
                  </a:lnTo>
                  <a:lnTo>
                    <a:pt x="159" y="0"/>
                  </a:lnTo>
                  <a:lnTo>
                    <a:pt x="126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1" name="Freeform 346"/>
            <p:cNvSpPr>
              <a:spLocks/>
            </p:cNvSpPr>
            <p:nvPr/>
          </p:nvSpPr>
          <p:spPr bwMode="auto">
            <a:xfrm>
              <a:off x="3472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2" name="Freeform 347"/>
            <p:cNvSpPr>
              <a:spLocks/>
            </p:cNvSpPr>
            <p:nvPr/>
          </p:nvSpPr>
          <p:spPr bwMode="auto">
            <a:xfrm>
              <a:off x="3471" y="3020"/>
              <a:ext cx="47" cy="197"/>
            </a:xfrm>
            <a:custGeom>
              <a:avLst/>
              <a:gdLst>
                <a:gd name="T0" fmla="*/ 25 w 47"/>
                <a:gd name="T1" fmla="*/ 196 h 197"/>
                <a:gd name="T2" fmla="*/ 0 w 47"/>
                <a:gd name="T3" fmla="*/ 54 h 197"/>
                <a:gd name="T4" fmla="*/ 46 w 47"/>
                <a:gd name="T5" fmla="*/ 0 h 197"/>
                <a:gd name="T6" fmla="*/ 46 w 47"/>
                <a:gd name="T7" fmla="*/ 174 h 197"/>
                <a:gd name="T8" fmla="*/ 25 w 47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7"/>
                <a:gd name="T17" fmla="*/ 47 w 4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7">
                  <a:moveTo>
                    <a:pt x="25" y="196"/>
                  </a:moveTo>
                  <a:lnTo>
                    <a:pt x="0" y="54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3" name="Freeform 348"/>
            <p:cNvSpPr>
              <a:spLocks/>
            </p:cNvSpPr>
            <p:nvPr/>
          </p:nvSpPr>
          <p:spPr bwMode="auto">
            <a:xfrm>
              <a:off x="3359" y="2777"/>
              <a:ext cx="154" cy="33"/>
            </a:xfrm>
            <a:custGeom>
              <a:avLst/>
              <a:gdLst>
                <a:gd name="T0" fmla="*/ 0 w 154"/>
                <a:gd name="T1" fmla="*/ 20 h 33"/>
                <a:gd name="T2" fmla="*/ 20 w 154"/>
                <a:gd name="T3" fmla="*/ 0 h 33"/>
                <a:gd name="T4" fmla="*/ 153 w 154"/>
                <a:gd name="T5" fmla="*/ 0 h 33"/>
                <a:gd name="T6" fmla="*/ 121 w 154"/>
                <a:gd name="T7" fmla="*/ 32 h 33"/>
                <a:gd name="T8" fmla="*/ 0 w 154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33"/>
                <a:gd name="T17" fmla="*/ 154 w 15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33">
                  <a:moveTo>
                    <a:pt x="0" y="20"/>
                  </a:moveTo>
                  <a:lnTo>
                    <a:pt x="20" y="0"/>
                  </a:lnTo>
                  <a:lnTo>
                    <a:pt x="153" y="0"/>
                  </a:lnTo>
                  <a:lnTo>
                    <a:pt x="121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4" name="Freeform 349"/>
            <p:cNvSpPr>
              <a:spLocks/>
            </p:cNvSpPr>
            <p:nvPr/>
          </p:nvSpPr>
          <p:spPr bwMode="auto">
            <a:xfrm>
              <a:off x="3358" y="2777"/>
              <a:ext cx="160" cy="40"/>
            </a:xfrm>
            <a:custGeom>
              <a:avLst/>
              <a:gdLst>
                <a:gd name="T0" fmla="*/ 0 w 160"/>
                <a:gd name="T1" fmla="*/ 24 h 40"/>
                <a:gd name="T2" fmla="*/ 21 w 160"/>
                <a:gd name="T3" fmla="*/ 0 h 40"/>
                <a:gd name="T4" fmla="*/ 159 w 160"/>
                <a:gd name="T5" fmla="*/ 0 h 40"/>
                <a:gd name="T6" fmla="*/ 126 w 160"/>
                <a:gd name="T7" fmla="*/ 39 h 40"/>
                <a:gd name="T8" fmla="*/ 0 w 16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0"/>
                <a:gd name="T17" fmla="*/ 160 w 16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0">
                  <a:moveTo>
                    <a:pt x="0" y="24"/>
                  </a:moveTo>
                  <a:lnTo>
                    <a:pt x="21" y="0"/>
                  </a:lnTo>
                  <a:lnTo>
                    <a:pt x="159" y="0"/>
                  </a:lnTo>
                  <a:lnTo>
                    <a:pt x="126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5" name="Freeform 350"/>
            <p:cNvSpPr>
              <a:spLocks/>
            </p:cNvSpPr>
            <p:nvPr/>
          </p:nvSpPr>
          <p:spPr bwMode="auto">
            <a:xfrm>
              <a:off x="3472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6" name="Freeform 351"/>
            <p:cNvSpPr>
              <a:spLocks/>
            </p:cNvSpPr>
            <p:nvPr/>
          </p:nvSpPr>
          <p:spPr bwMode="auto">
            <a:xfrm>
              <a:off x="3471" y="2777"/>
              <a:ext cx="47" cy="196"/>
            </a:xfrm>
            <a:custGeom>
              <a:avLst/>
              <a:gdLst>
                <a:gd name="T0" fmla="*/ 25 w 47"/>
                <a:gd name="T1" fmla="*/ 195 h 196"/>
                <a:gd name="T2" fmla="*/ 0 w 47"/>
                <a:gd name="T3" fmla="*/ 53 h 196"/>
                <a:gd name="T4" fmla="*/ 46 w 47"/>
                <a:gd name="T5" fmla="*/ 0 h 196"/>
                <a:gd name="T6" fmla="*/ 46 w 47"/>
                <a:gd name="T7" fmla="*/ 174 h 196"/>
                <a:gd name="T8" fmla="*/ 25 w 47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6"/>
                <a:gd name="T17" fmla="*/ 47 w 4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6">
                  <a:moveTo>
                    <a:pt x="25" y="195"/>
                  </a:moveTo>
                  <a:lnTo>
                    <a:pt x="0" y="53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7" name="Freeform 352"/>
            <p:cNvSpPr>
              <a:spLocks/>
            </p:cNvSpPr>
            <p:nvPr/>
          </p:nvSpPr>
          <p:spPr bwMode="auto">
            <a:xfrm>
              <a:off x="3505" y="3020"/>
              <a:ext cx="155" cy="30"/>
            </a:xfrm>
            <a:custGeom>
              <a:avLst/>
              <a:gdLst>
                <a:gd name="T0" fmla="*/ 0 w 155"/>
                <a:gd name="T1" fmla="*/ 18 h 30"/>
                <a:gd name="T2" fmla="*/ 20 w 155"/>
                <a:gd name="T3" fmla="*/ 0 h 30"/>
                <a:gd name="T4" fmla="*/ 154 w 155"/>
                <a:gd name="T5" fmla="*/ 0 h 30"/>
                <a:gd name="T6" fmla="*/ 121 w 155"/>
                <a:gd name="T7" fmla="*/ 29 h 30"/>
                <a:gd name="T8" fmla="*/ 0 w 155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0"/>
                <a:gd name="T17" fmla="*/ 155 w 15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0">
                  <a:moveTo>
                    <a:pt x="0" y="18"/>
                  </a:moveTo>
                  <a:lnTo>
                    <a:pt x="20" y="0"/>
                  </a:lnTo>
                  <a:lnTo>
                    <a:pt x="154" y="0"/>
                  </a:lnTo>
                  <a:lnTo>
                    <a:pt x="121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8" name="Freeform 353"/>
            <p:cNvSpPr>
              <a:spLocks/>
            </p:cNvSpPr>
            <p:nvPr/>
          </p:nvSpPr>
          <p:spPr bwMode="auto">
            <a:xfrm>
              <a:off x="3504" y="3020"/>
              <a:ext cx="161" cy="39"/>
            </a:xfrm>
            <a:custGeom>
              <a:avLst/>
              <a:gdLst>
                <a:gd name="T0" fmla="*/ 0 w 161"/>
                <a:gd name="T1" fmla="*/ 24 h 39"/>
                <a:gd name="T2" fmla="*/ 21 w 161"/>
                <a:gd name="T3" fmla="*/ 0 h 39"/>
                <a:gd name="T4" fmla="*/ 160 w 161"/>
                <a:gd name="T5" fmla="*/ 0 h 39"/>
                <a:gd name="T6" fmla="*/ 126 w 161"/>
                <a:gd name="T7" fmla="*/ 38 h 39"/>
                <a:gd name="T8" fmla="*/ 0 w 161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39"/>
                <a:gd name="T17" fmla="*/ 161 w 16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39">
                  <a:moveTo>
                    <a:pt x="0" y="24"/>
                  </a:moveTo>
                  <a:lnTo>
                    <a:pt x="21" y="0"/>
                  </a:lnTo>
                  <a:lnTo>
                    <a:pt x="160" y="0"/>
                  </a:lnTo>
                  <a:lnTo>
                    <a:pt x="126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49" name="Freeform 354"/>
            <p:cNvSpPr>
              <a:spLocks/>
            </p:cNvSpPr>
            <p:nvPr/>
          </p:nvSpPr>
          <p:spPr bwMode="auto">
            <a:xfrm>
              <a:off x="3618" y="3020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2 h 190"/>
                <a:gd name="T4" fmla="*/ 41 w 42"/>
                <a:gd name="T5" fmla="*/ 0 h 190"/>
                <a:gd name="T6" fmla="*/ 41 w 42"/>
                <a:gd name="T7" fmla="*/ 168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2"/>
                  </a:lnTo>
                  <a:lnTo>
                    <a:pt x="41" y="0"/>
                  </a:lnTo>
                  <a:lnTo>
                    <a:pt x="41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0" name="Freeform 355"/>
            <p:cNvSpPr>
              <a:spLocks/>
            </p:cNvSpPr>
            <p:nvPr/>
          </p:nvSpPr>
          <p:spPr bwMode="auto">
            <a:xfrm>
              <a:off x="3616" y="3020"/>
              <a:ext cx="49" cy="197"/>
            </a:xfrm>
            <a:custGeom>
              <a:avLst/>
              <a:gdLst>
                <a:gd name="T0" fmla="*/ 25 w 49"/>
                <a:gd name="T1" fmla="*/ 196 h 197"/>
                <a:gd name="T2" fmla="*/ 0 w 49"/>
                <a:gd name="T3" fmla="*/ 54 h 197"/>
                <a:gd name="T4" fmla="*/ 48 w 49"/>
                <a:gd name="T5" fmla="*/ 0 h 197"/>
                <a:gd name="T6" fmla="*/ 48 w 49"/>
                <a:gd name="T7" fmla="*/ 174 h 197"/>
                <a:gd name="T8" fmla="*/ 25 w 49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7"/>
                <a:gd name="T17" fmla="*/ 49 w 49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7">
                  <a:moveTo>
                    <a:pt x="25" y="196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1" name="Freeform 356"/>
            <p:cNvSpPr>
              <a:spLocks/>
            </p:cNvSpPr>
            <p:nvPr/>
          </p:nvSpPr>
          <p:spPr bwMode="auto">
            <a:xfrm>
              <a:off x="3505" y="2777"/>
              <a:ext cx="155" cy="33"/>
            </a:xfrm>
            <a:custGeom>
              <a:avLst/>
              <a:gdLst>
                <a:gd name="T0" fmla="*/ 0 w 155"/>
                <a:gd name="T1" fmla="*/ 20 h 33"/>
                <a:gd name="T2" fmla="*/ 20 w 155"/>
                <a:gd name="T3" fmla="*/ 0 h 33"/>
                <a:gd name="T4" fmla="*/ 154 w 155"/>
                <a:gd name="T5" fmla="*/ 0 h 33"/>
                <a:gd name="T6" fmla="*/ 121 w 155"/>
                <a:gd name="T7" fmla="*/ 32 h 33"/>
                <a:gd name="T8" fmla="*/ 0 w 155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3"/>
                <a:gd name="T17" fmla="*/ 155 w 15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3">
                  <a:moveTo>
                    <a:pt x="0" y="20"/>
                  </a:moveTo>
                  <a:lnTo>
                    <a:pt x="20" y="0"/>
                  </a:lnTo>
                  <a:lnTo>
                    <a:pt x="154" y="0"/>
                  </a:lnTo>
                  <a:lnTo>
                    <a:pt x="121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2" name="Freeform 357"/>
            <p:cNvSpPr>
              <a:spLocks/>
            </p:cNvSpPr>
            <p:nvPr/>
          </p:nvSpPr>
          <p:spPr bwMode="auto">
            <a:xfrm>
              <a:off x="3504" y="2777"/>
              <a:ext cx="161" cy="40"/>
            </a:xfrm>
            <a:custGeom>
              <a:avLst/>
              <a:gdLst>
                <a:gd name="T0" fmla="*/ 0 w 161"/>
                <a:gd name="T1" fmla="*/ 24 h 40"/>
                <a:gd name="T2" fmla="*/ 21 w 161"/>
                <a:gd name="T3" fmla="*/ 0 h 40"/>
                <a:gd name="T4" fmla="*/ 160 w 161"/>
                <a:gd name="T5" fmla="*/ 0 h 40"/>
                <a:gd name="T6" fmla="*/ 126 w 161"/>
                <a:gd name="T7" fmla="*/ 39 h 40"/>
                <a:gd name="T8" fmla="*/ 0 w 161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40"/>
                <a:gd name="T17" fmla="*/ 161 w 16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40">
                  <a:moveTo>
                    <a:pt x="0" y="24"/>
                  </a:moveTo>
                  <a:lnTo>
                    <a:pt x="21" y="0"/>
                  </a:lnTo>
                  <a:lnTo>
                    <a:pt x="160" y="0"/>
                  </a:lnTo>
                  <a:lnTo>
                    <a:pt x="126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3" name="Freeform 358"/>
            <p:cNvSpPr>
              <a:spLocks/>
            </p:cNvSpPr>
            <p:nvPr/>
          </p:nvSpPr>
          <p:spPr bwMode="auto">
            <a:xfrm>
              <a:off x="3618" y="2777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1 h 190"/>
                <a:gd name="T4" fmla="*/ 41 w 42"/>
                <a:gd name="T5" fmla="*/ 0 h 190"/>
                <a:gd name="T6" fmla="*/ 41 w 42"/>
                <a:gd name="T7" fmla="*/ 169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1"/>
                  </a:lnTo>
                  <a:lnTo>
                    <a:pt x="41" y="0"/>
                  </a:lnTo>
                  <a:lnTo>
                    <a:pt x="41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4" name="Freeform 359"/>
            <p:cNvSpPr>
              <a:spLocks/>
            </p:cNvSpPr>
            <p:nvPr/>
          </p:nvSpPr>
          <p:spPr bwMode="auto">
            <a:xfrm>
              <a:off x="3616" y="2777"/>
              <a:ext cx="49" cy="196"/>
            </a:xfrm>
            <a:custGeom>
              <a:avLst/>
              <a:gdLst>
                <a:gd name="T0" fmla="*/ 25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4 h 196"/>
                <a:gd name="T8" fmla="*/ 25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5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5" name="Freeform 360"/>
            <p:cNvSpPr>
              <a:spLocks/>
            </p:cNvSpPr>
            <p:nvPr/>
          </p:nvSpPr>
          <p:spPr bwMode="auto">
            <a:xfrm>
              <a:off x="3653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20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20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6" name="Freeform 361"/>
            <p:cNvSpPr>
              <a:spLocks/>
            </p:cNvSpPr>
            <p:nvPr/>
          </p:nvSpPr>
          <p:spPr bwMode="auto">
            <a:xfrm>
              <a:off x="3651" y="3020"/>
              <a:ext cx="160" cy="39"/>
            </a:xfrm>
            <a:custGeom>
              <a:avLst/>
              <a:gdLst>
                <a:gd name="T0" fmla="*/ 0 w 160"/>
                <a:gd name="T1" fmla="*/ 24 h 39"/>
                <a:gd name="T2" fmla="*/ 20 w 160"/>
                <a:gd name="T3" fmla="*/ 0 h 39"/>
                <a:gd name="T4" fmla="*/ 159 w 160"/>
                <a:gd name="T5" fmla="*/ 0 h 39"/>
                <a:gd name="T6" fmla="*/ 126 w 160"/>
                <a:gd name="T7" fmla="*/ 38 h 39"/>
                <a:gd name="T8" fmla="*/ 0 w 160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39"/>
                <a:gd name="T17" fmla="*/ 160 w 1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39">
                  <a:moveTo>
                    <a:pt x="0" y="24"/>
                  </a:moveTo>
                  <a:lnTo>
                    <a:pt x="20" y="0"/>
                  </a:lnTo>
                  <a:lnTo>
                    <a:pt x="159" y="0"/>
                  </a:lnTo>
                  <a:lnTo>
                    <a:pt x="126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7" name="Freeform 362"/>
            <p:cNvSpPr>
              <a:spLocks/>
            </p:cNvSpPr>
            <p:nvPr/>
          </p:nvSpPr>
          <p:spPr bwMode="auto">
            <a:xfrm>
              <a:off x="3764" y="3020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2 h 190"/>
                <a:gd name="T4" fmla="*/ 41 w 42"/>
                <a:gd name="T5" fmla="*/ 0 h 190"/>
                <a:gd name="T6" fmla="*/ 41 w 42"/>
                <a:gd name="T7" fmla="*/ 168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2"/>
                  </a:lnTo>
                  <a:lnTo>
                    <a:pt x="41" y="0"/>
                  </a:lnTo>
                  <a:lnTo>
                    <a:pt x="41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8" name="Freeform 363"/>
            <p:cNvSpPr>
              <a:spLocks/>
            </p:cNvSpPr>
            <p:nvPr/>
          </p:nvSpPr>
          <p:spPr bwMode="auto">
            <a:xfrm>
              <a:off x="3763" y="3020"/>
              <a:ext cx="48" cy="197"/>
            </a:xfrm>
            <a:custGeom>
              <a:avLst/>
              <a:gdLst>
                <a:gd name="T0" fmla="*/ 25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5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5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59" name="Freeform 364"/>
            <p:cNvSpPr>
              <a:spLocks/>
            </p:cNvSpPr>
            <p:nvPr/>
          </p:nvSpPr>
          <p:spPr bwMode="auto">
            <a:xfrm>
              <a:off x="3653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20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20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0" name="Freeform 365"/>
            <p:cNvSpPr>
              <a:spLocks/>
            </p:cNvSpPr>
            <p:nvPr/>
          </p:nvSpPr>
          <p:spPr bwMode="auto">
            <a:xfrm>
              <a:off x="3651" y="2777"/>
              <a:ext cx="160" cy="40"/>
            </a:xfrm>
            <a:custGeom>
              <a:avLst/>
              <a:gdLst>
                <a:gd name="T0" fmla="*/ 0 w 160"/>
                <a:gd name="T1" fmla="*/ 24 h 40"/>
                <a:gd name="T2" fmla="*/ 20 w 160"/>
                <a:gd name="T3" fmla="*/ 0 h 40"/>
                <a:gd name="T4" fmla="*/ 159 w 160"/>
                <a:gd name="T5" fmla="*/ 0 h 40"/>
                <a:gd name="T6" fmla="*/ 126 w 160"/>
                <a:gd name="T7" fmla="*/ 39 h 40"/>
                <a:gd name="T8" fmla="*/ 0 w 16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0"/>
                <a:gd name="T17" fmla="*/ 160 w 16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0">
                  <a:moveTo>
                    <a:pt x="0" y="24"/>
                  </a:moveTo>
                  <a:lnTo>
                    <a:pt x="20" y="0"/>
                  </a:lnTo>
                  <a:lnTo>
                    <a:pt x="159" y="0"/>
                  </a:lnTo>
                  <a:lnTo>
                    <a:pt x="126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1" name="Freeform 366"/>
            <p:cNvSpPr>
              <a:spLocks/>
            </p:cNvSpPr>
            <p:nvPr/>
          </p:nvSpPr>
          <p:spPr bwMode="auto">
            <a:xfrm>
              <a:off x="3764" y="2777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1 h 190"/>
                <a:gd name="T4" fmla="*/ 41 w 42"/>
                <a:gd name="T5" fmla="*/ 0 h 190"/>
                <a:gd name="T6" fmla="*/ 41 w 42"/>
                <a:gd name="T7" fmla="*/ 169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1"/>
                  </a:lnTo>
                  <a:lnTo>
                    <a:pt x="41" y="0"/>
                  </a:lnTo>
                  <a:lnTo>
                    <a:pt x="41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2" name="Freeform 367"/>
            <p:cNvSpPr>
              <a:spLocks/>
            </p:cNvSpPr>
            <p:nvPr/>
          </p:nvSpPr>
          <p:spPr bwMode="auto">
            <a:xfrm>
              <a:off x="3763" y="2777"/>
              <a:ext cx="48" cy="196"/>
            </a:xfrm>
            <a:custGeom>
              <a:avLst/>
              <a:gdLst>
                <a:gd name="T0" fmla="*/ 25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5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5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3" name="Freeform 368"/>
            <p:cNvSpPr>
              <a:spLocks/>
            </p:cNvSpPr>
            <p:nvPr/>
          </p:nvSpPr>
          <p:spPr bwMode="auto">
            <a:xfrm>
              <a:off x="3796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4" name="Freeform 369"/>
            <p:cNvSpPr>
              <a:spLocks/>
            </p:cNvSpPr>
            <p:nvPr/>
          </p:nvSpPr>
          <p:spPr bwMode="auto">
            <a:xfrm>
              <a:off x="3795" y="3020"/>
              <a:ext cx="159" cy="39"/>
            </a:xfrm>
            <a:custGeom>
              <a:avLst/>
              <a:gdLst>
                <a:gd name="T0" fmla="*/ 0 w 159"/>
                <a:gd name="T1" fmla="*/ 24 h 39"/>
                <a:gd name="T2" fmla="*/ 20 w 159"/>
                <a:gd name="T3" fmla="*/ 0 h 39"/>
                <a:gd name="T4" fmla="*/ 158 w 159"/>
                <a:gd name="T5" fmla="*/ 0 h 39"/>
                <a:gd name="T6" fmla="*/ 124 w 159"/>
                <a:gd name="T7" fmla="*/ 38 h 39"/>
                <a:gd name="T8" fmla="*/ 0 w 159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9"/>
                <a:gd name="T17" fmla="*/ 159 w 1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9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5" name="Freeform 370"/>
            <p:cNvSpPr>
              <a:spLocks/>
            </p:cNvSpPr>
            <p:nvPr/>
          </p:nvSpPr>
          <p:spPr bwMode="auto">
            <a:xfrm>
              <a:off x="3908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6" name="Freeform 371"/>
            <p:cNvSpPr>
              <a:spLocks/>
            </p:cNvSpPr>
            <p:nvPr/>
          </p:nvSpPr>
          <p:spPr bwMode="auto">
            <a:xfrm>
              <a:off x="3906" y="3020"/>
              <a:ext cx="48" cy="197"/>
            </a:xfrm>
            <a:custGeom>
              <a:avLst/>
              <a:gdLst>
                <a:gd name="T0" fmla="*/ 26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6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6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7" name="Freeform 372"/>
            <p:cNvSpPr>
              <a:spLocks/>
            </p:cNvSpPr>
            <p:nvPr/>
          </p:nvSpPr>
          <p:spPr bwMode="auto">
            <a:xfrm>
              <a:off x="3796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8" name="Freeform 373"/>
            <p:cNvSpPr>
              <a:spLocks/>
            </p:cNvSpPr>
            <p:nvPr/>
          </p:nvSpPr>
          <p:spPr bwMode="auto">
            <a:xfrm>
              <a:off x="3795" y="2777"/>
              <a:ext cx="159" cy="40"/>
            </a:xfrm>
            <a:custGeom>
              <a:avLst/>
              <a:gdLst>
                <a:gd name="T0" fmla="*/ 0 w 159"/>
                <a:gd name="T1" fmla="*/ 24 h 40"/>
                <a:gd name="T2" fmla="*/ 20 w 159"/>
                <a:gd name="T3" fmla="*/ 0 h 40"/>
                <a:gd name="T4" fmla="*/ 158 w 159"/>
                <a:gd name="T5" fmla="*/ 0 h 40"/>
                <a:gd name="T6" fmla="*/ 124 w 159"/>
                <a:gd name="T7" fmla="*/ 39 h 40"/>
                <a:gd name="T8" fmla="*/ 0 w 159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0"/>
                <a:gd name="T17" fmla="*/ 159 w 1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0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69" name="Freeform 374"/>
            <p:cNvSpPr>
              <a:spLocks/>
            </p:cNvSpPr>
            <p:nvPr/>
          </p:nvSpPr>
          <p:spPr bwMode="auto">
            <a:xfrm>
              <a:off x="3908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0" name="Freeform 375"/>
            <p:cNvSpPr>
              <a:spLocks/>
            </p:cNvSpPr>
            <p:nvPr/>
          </p:nvSpPr>
          <p:spPr bwMode="auto">
            <a:xfrm>
              <a:off x="3906" y="2777"/>
              <a:ext cx="48" cy="196"/>
            </a:xfrm>
            <a:custGeom>
              <a:avLst/>
              <a:gdLst>
                <a:gd name="T0" fmla="*/ 26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6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6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1" name="Freeform 376"/>
            <p:cNvSpPr>
              <a:spLocks/>
            </p:cNvSpPr>
            <p:nvPr/>
          </p:nvSpPr>
          <p:spPr bwMode="auto">
            <a:xfrm>
              <a:off x="3939" y="3020"/>
              <a:ext cx="152" cy="30"/>
            </a:xfrm>
            <a:custGeom>
              <a:avLst/>
              <a:gdLst>
                <a:gd name="T0" fmla="*/ 0 w 152"/>
                <a:gd name="T1" fmla="*/ 18 h 30"/>
                <a:gd name="T2" fmla="*/ 19 w 152"/>
                <a:gd name="T3" fmla="*/ 0 h 30"/>
                <a:gd name="T4" fmla="*/ 151 w 152"/>
                <a:gd name="T5" fmla="*/ 0 h 30"/>
                <a:gd name="T6" fmla="*/ 119 w 152"/>
                <a:gd name="T7" fmla="*/ 29 h 30"/>
                <a:gd name="T8" fmla="*/ 0 w 152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0"/>
                <a:gd name="T17" fmla="*/ 152 w 1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0">
                  <a:moveTo>
                    <a:pt x="0" y="18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2" name="Freeform 377"/>
            <p:cNvSpPr>
              <a:spLocks/>
            </p:cNvSpPr>
            <p:nvPr/>
          </p:nvSpPr>
          <p:spPr bwMode="auto">
            <a:xfrm>
              <a:off x="3938" y="3020"/>
              <a:ext cx="158" cy="39"/>
            </a:xfrm>
            <a:custGeom>
              <a:avLst/>
              <a:gdLst>
                <a:gd name="T0" fmla="*/ 0 w 158"/>
                <a:gd name="T1" fmla="*/ 24 h 39"/>
                <a:gd name="T2" fmla="*/ 20 w 158"/>
                <a:gd name="T3" fmla="*/ 0 h 39"/>
                <a:gd name="T4" fmla="*/ 157 w 158"/>
                <a:gd name="T5" fmla="*/ 0 h 39"/>
                <a:gd name="T6" fmla="*/ 124 w 158"/>
                <a:gd name="T7" fmla="*/ 38 h 39"/>
                <a:gd name="T8" fmla="*/ 0 w 158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9"/>
                <a:gd name="T17" fmla="*/ 158 w 1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9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3" name="Freeform 378"/>
            <p:cNvSpPr>
              <a:spLocks/>
            </p:cNvSpPr>
            <p:nvPr/>
          </p:nvSpPr>
          <p:spPr bwMode="auto">
            <a:xfrm>
              <a:off x="4051" y="3020"/>
              <a:ext cx="40" cy="190"/>
            </a:xfrm>
            <a:custGeom>
              <a:avLst/>
              <a:gdLst>
                <a:gd name="T0" fmla="*/ 21 w 40"/>
                <a:gd name="T1" fmla="*/ 189 h 190"/>
                <a:gd name="T2" fmla="*/ 0 w 40"/>
                <a:gd name="T3" fmla="*/ 52 h 190"/>
                <a:gd name="T4" fmla="*/ 39 w 40"/>
                <a:gd name="T5" fmla="*/ 0 h 190"/>
                <a:gd name="T6" fmla="*/ 39 w 40"/>
                <a:gd name="T7" fmla="*/ 168 h 190"/>
                <a:gd name="T8" fmla="*/ 21 w 40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0"/>
                <a:gd name="T17" fmla="*/ 40 w 4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0">
                  <a:moveTo>
                    <a:pt x="21" y="189"/>
                  </a:moveTo>
                  <a:lnTo>
                    <a:pt x="0" y="52"/>
                  </a:lnTo>
                  <a:lnTo>
                    <a:pt x="39" y="0"/>
                  </a:lnTo>
                  <a:lnTo>
                    <a:pt x="39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4" name="Freeform 379"/>
            <p:cNvSpPr>
              <a:spLocks/>
            </p:cNvSpPr>
            <p:nvPr/>
          </p:nvSpPr>
          <p:spPr bwMode="auto">
            <a:xfrm>
              <a:off x="4050" y="3020"/>
              <a:ext cx="46" cy="197"/>
            </a:xfrm>
            <a:custGeom>
              <a:avLst/>
              <a:gdLst>
                <a:gd name="T0" fmla="*/ 24 w 46"/>
                <a:gd name="T1" fmla="*/ 196 h 197"/>
                <a:gd name="T2" fmla="*/ 0 w 46"/>
                <a:gd name="T3" fmla="*/ 54 h 197"/>
                <a:gd name="T4" fmla="*/ 45 w 46"/>
                <a:gd name="T5" fmla="*/ 0 h 197"/>
                <a:gd name="T6" fmla="*/ 45 w 46"/>
                <a:gd name="T7" fmla="*/ 174 h 197"/>
                <a:gd name="T8" fmla="*/ 24 w 46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7"/>
                <a:gd name="T17" fmla="*/ 46 w 46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7">
                  <a:moveTo>
                    <a:pt x="24" y="196"/>
                  </a:moveTo>
                  <a:lnTo>
                    <a:pt x="0" y="54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5" name="Freeform 380"/>
            <p:cNvSpPr>
              <a:spLocks/>
            </p:cNvSpPr>
            <p:nvPr/>
          </p:nvSpPr>
          <p:spPr bwMode="auto">
            <a:xfrm>
              <a:off x="3939" y="2777"/>
              <a:ext cx="152" cy="33"/>
            </a:xfrm>
            <a:custGeom>
              <a:avLst/>
              <a:gdLst>
                <a:gd name="T0" fmla="*/ 0 w 152"/>
                <a:gd name="T1" fmla="*/ 20 h 33"/>
                <a:gd name="T2" fmla="*/ 19 w 152"/>
                <a:gd name="T3" fmla="*/ 0 h 33"/>
                <a:gd name="T4" fmla="*/ 151 w 152"/>
                <a:gd name="T5" fmla="*/ 0 h 33"/>
                <a:gd name="T6" fmla="*/ 119 w 152"/>
                <a:gd name="T7" fmla="*/ 32 h 33"/>
                <a:gd name="T8" fmla="*/ 0 w 152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3"/>
                <a:gd name="T17" fmla="*/ 152 w 1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3">
                  <a:moveTo>
                    <a:pt x="0" y="20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6" name="Freeform 381"/>
            <p:cNvSpPr>
              <a:spLocks/>
            </p:cNvSpPr>
            <p:nvPr/>
          </p:nvSpPr>
          <p:spPr bwMode="auto">
            <a:xfrm>
              <a:off x="3938" y="2777"/>
              <a:ext cx="158" cy="40"/>
            </a:xfrm>
            <a:custGeom>
              <a:avLst/>
              <a:gdLst>
                <a:gd name="T0" fmla="*/ 0 w 158"/>
                <a:gd name="T1" fmla="*/ 24 h 40"/>
                <a:gd name="T2" fmla="*/ 20 w 158"/>
                <a:gd name="T3" fmla="*/ 0 h 40"/>
                <a:gd name="T4" fmla="*/ 157 w 158"/>
                <a:gd name="T5" fmla="*/ 0 h 40"/>
                <a:gd name="T6" fmla="*/ 124 w 158"/>
                <a:gd name="T7" fmla="*/ 39 h 40"/>
                <a:gd name="T8" fmla="*/ 0 w 158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0"/>
                <a:gd name="T17" fmla="*/ 158 w 15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0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7" name="Freeform 382"/>
            <p:cNvSpPr>
              <a:spLocks/>
            </p:cNvSpPr>
            <p:nvPr/>
          </p:nvSpPr>
          <p:spPr bwMode="auto">
            <a:xfrm>
              <a:off x="4051" y="2777"/>
              <a:ext cx="40" cy="190"/>
            </a:xfrm>
            <a:custGeom>
              <a:avLst/>
              <a:gdLst>
                <a:gd name="T0" fmla="*/ 21 w 40"/>
                <a:gd name="T1" fmla="*/ 189 h 190"/>
                <a:gd name="T2" fmla="*/ 0 w 40"/>
                <a:gd name="T3" fmla="*/ 51 h 190"/>
                <a:gd name="T4" fmla="*/ 39 w 40"/>
                <a:gd name="T5" fmla="*/ 0 h 190"/>
                <a:gd name="T6" fmla="*/ 39 w 40"/>
                <a:gd name="T7" fmla="*/ 169 h 190"/>
                <a:gd name="T8" fmla="*/ 21 w 40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0"/>
                <a:gd name="T17" fmla="*/ 40 w 4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0">
                  <a:moveTo>
                    <a:pt x="21" y="189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39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8" name="Freeform 383"/>
            <p:cNvSpPr>
              <a:spLocks/>
            </p:cNvSpPr>
            <p:nvPr/>
          </p:nvSpPr>
          <p:spPr bwMode="auto">
            <a:xfrm>
              <a:off x="4050" y="2777"/>
              <a:ext cx="46" cy="196"/>
            </a:xfrm>
            <a:custGeom>
              <a:avLst/>
              <a:gdLst>
                <a:gd name="T0" fmla="*/ 24 w 46"/>
                <a:gd name="T1" fmla="*/ 195 h 196"/>
                <a:gd name="T2" fmla="*/ 0 w 46"/>
                <a:gd name="T3" fmla="*/ 53 h 196"/>
                <a:gd name="T4" fmla="*/ 45 w 46"/>
                <a:gd name="T5" fmla="*/ 0 h 196"/>
                <a:gd name="T6" fmla="*/ 45 w 46"/>
                <a:gd name="T7" fmla="*/ 174 h 196"/>
                <a:gd name="T8" fmla="*/ 24 w 46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6"/>
                <a:gd name="T17" fmla="*/ 46 w 46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6">
                  <a:moveTo>
                    <a:pt x="24" y="195"/>
                  </a:moveTo>
                  <a:lnTo>
                    <a:pt x="0" y="53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79" name="Freeform 384"/>
            <p:cNvSpPr>
              <a:spLocks/>
            </p:cNvSpPr>
            <p:nvPr/>
          </p:nvSpPr>
          <p:spPr bwMode="auto">
            <a:xfrm>
              <a:off x="4082" y="3020"/>
              <a:ext cx="152" cy="30"/>
            </a:xfrm>
            <a:custGeom>
              <a:avLst/>
              <a:gdLst>
                <a:gd name="T0" fmla="*/ 0 w 152"/>
                <a:gd name="T1" fmla="*/ 18 h 30"/>
                <a:gd name="T2" fmla="*/ 19 w 152"/>
                <a:gd name="T3" fmla="*/ 0 h 30"/>
                <a:gd name="T4" fmla="*/ 151 w 152"/>
                <a:gd name="T5" fmla="*/ 0 h 30"/>
                <a:gd name="T6" fmla="*/ 119 w 152"/>
                <a:gd name="T7" fmla="*/ 29 h 30"/>
                <a:gd name="T8" fmla="*/ 0 w 152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0"/>
                <a:gd name="T17" fmla="*/ 152 w 1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0">
                  <a:moveTo>
                    <a:pt x="0" y="18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0" name="Freeform 385"/>
            <p:cNvSpPr>
              <a:spLocks/>
            </p:cNvSpPr>
            <p:nvPr/>
          </p:nvSpPr>
          <p:spPr bwMode="auto">
            <a:xfrm>
              <a:off x="4081" y="3020"/>
              <a:ext cx="158" cy="39"/>
            </a:xfrm>
            <a:custGeom>
              <a:avLst/>
              <a:gdLst>
                <a:gd name="T0" fmla="*/ 0 w 158"/>
                <a:gd name="T1" fmla="*/ 24 h 39"/>
                <a:gd name="T2" fmla="*/ 20 w 158"/>
                <a:gd name="T3" fmla="*/ 0 h 39"/>
                <a:gd name="T4" fmla="*/ 157 w 158"/>
                <a:gd name="T5" fmla="*/ 0 h 39"/>
                <a:gd name="T6" fmla="*/ 124 w 158"/>
                <a:gd name="T7" fmla="*/ 38 h 39"/>
                <a:gd name="T8" fmla="*/ 0 w 158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9"/>
                <a:gd name="T17" fmla="*/ 158 w 1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9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1" name="Freeform 386"/>
            <p:cNvSpPr>
              <a:spLocks/>
            </p:cNvSpPr>
            <p:nvPr/>
          </p:nvSpPr>
          <p:spPr bwMode="auto">
            <a:xfrm>
              <a:off x="4194" y="3020"/>
              <a:ext cx="40" cy="190"/>
            </a:xfrm>
            <a:custGeom>
              <a:avLst/>
              <a:gdLst>
                <a:gd name="T0" fmla="*/ 21 w 40"/>
                <a:gd name="T1" fmla="*/ 189 h 190"/>
                <a:gd name="T2" fmla="*/ 0 w 40"/>
                <a:gd name="T3" fmla="*/ 52 h 190"/>
                <a:gd name="T4" fmla="*/ 39 w 40"/>
                <a:gd name="T5" fmla="*/ 0 h 190"/>
                <a:gd name="T6" fmla="*/ 39 w 40"/>
                <a:gd name="T7" fmla="*/ 168 h 190"/>
                <a:gd name="T8" fmla="*/ 21 w 40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0"/>
                <a:gd name="T17" fmla="*/ 40 w 4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0">
                  <a:moveTo>
                    <a:pt x="21" y="189"/>
                  </a:moveTo>
                  <a:lnTo>
                    <a:pt x="0" y="52"/>
                  </a:lnTo>
                  <a:lnTo>
                    <a:pt x="39" y="0"/>
                  </a:lnTo>
                  <a:lnTo>
                    <a:pt x="39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2" name="Freeform 387"/>
            <p:cNvSpPr>
              <a:spLocks/>
            </p:cNvSpPr>
            <p:nvPr/>
          </p:nvSpPr>
          <p:spPr bwMode="auto">
            <a:xfrm>
              <a:off x="4193" y="3020"/>
              <a:ext cx="46" cy="197"/>
            </a:xfrm>
            <a:custGeom>
              <a:avLst/>
              <a:gdLst>
                <a:gd name="T0" fmla="*/ 24 w 46"/>
                <a:gd name="T1" fmla="*/ 196 h 197"/>
                <a:gd name="T2" fmla="*/ 0 w 46"/>
                <a:gd name="T3" fmla="*/ 54 h 197"/>
                <a:gd name="T4" fmla="*/ 45 w 46"/>
                <a:gd name="T5" fmla="*/ 0 h 197"/>
                <a:gd name="T6" fmla="*/ 45 w 46"/>
                <a:gd name="T7" fmla="*/ 174 h 197"/>
                <a:gd name="T8" fmla="*/ 24 w 46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7"/>
                <a:gd name="T17" fmla="*/ 46 w 46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7">
                  <a:moveTo>
                    <a:pt x="24" y="196"/>
                  </a:moveTo>
                  <a:lnTo>
                    <a:pt x="0" y="54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3" name="Freeform 388"/>
            <p:cNvSpPr>
              <a:spLocks/>
            </p:cNvSpPr>
            <p:nvPr/>
          </p:nvSpPr>
          <p:spPr bwMode="auto">
            <a:xfrm>
              <a:off x="4082" y="2777"/>
              <a:ext cx="152" cy="33"/>
            </a:xfrm>
            <a:custGeom>
              <a:avLst/>
              <a:gdLst>
                <a:gd name="T0" fmla="*/ 0 w 152"/>
                <a:gd name="T1" fmla="*/ 20 h 33"/>
                <a:gd name="T2" fmla="*/ 19 w 152"/>
                <a:gd name="T3" fmla="*/ 0 h 33"/>
                <a:gd name="T4" fmla="*/ 151 w 152"/>
                <a:gd name="T5" fmla="*/ 0 h 33"/>
                <a:gd name="T6" fmla="*/ 119 w 152"/>
                <a:gd name="T7" fmla="*/ 32 h 33"/>
                <a:gd name="T8" fmla="*/ 0 w 152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3"/>
                <a:gd name="T17" fmla="*/ 152 w 1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3">
                  <a:moveTo>
                    <a:pt x="0" y="20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4" name="Freeform 389"/>
            <p:cNvSpPr>
              <a:spLocks/>
            </p:cNvSpPr>
            <p:nvPr/>
          </p:nvSpPr>
          <p:spPr bwMode="auto">
            <a:xfrm>
              <a:off x="4081" y="2777"/>
              <a:ext cx="158" cy="40"/>
            </a:xfrm>
            <a:custGeom>
              <a:avLst/>
              <a:gdLst>
                <a:gd name="T0" fmla="*/ 0 w 158"/>
                <a:gd name="T1" fmla="*/ 24 h 40"/>
                <a:gd name="T2" fmla="*/ 20 w 158"/>
                <a:gd name="T3" fmla="*/ 0 h 40"/>
                <a:gd name="T4" fmla="*/ 157 w 158"/>
                <a:gd name="T5" fmla="*/ 0 h 40"/>
                <a:gd name="T6" fmla="*/ 124 w 158"/>
                <a:gd name="T7" fmla="*/ 39 h 40"/>
                <a:gd name="T8" fmla="*/ 0 w 158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0"/>
                <a:gd name="T17" fmla="*/ 158 w 15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0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5" name="Freeform 390"/>
            <p:cNvSpPr>
              <a:spLocks/>
            </p:cNvSpPr>
            <p:nvPr/>
          </p:nvSpPr>
          <p:spPr bwMode="auto">
            <a:xfrm>
              <a:off x="4194" y="2777"/>
              <a:ext cx="40" cy="190"/>
            </a:xfrm>
            <a:custGeom>
              <a:avLst/>
              <a:gdLst>
                <a:gd name="T0" fmla="*/ 21 w 40"/>
                <a:gd name="T1" fmla="*/ 189 h 190"/>
                <a:gd name="T2" fmla="*/ 0 w 40"/>
                <a:gd name="T3" fmla="*/ 51 h 190"/>
                <a:gd name="T4" fmla="*/ 39 w 40"/>
                <a:gd name="T5" fmla="*/ 0 h 190"/>
                <a:gd name="T6" fmla="*/ 39 w 40"/>
                <a:gd name="T7" fmla="*/ 169 h 190"/>
                <a:gd name="T8" fmla="*/ 21 w 40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0"/>
                <a:gd name="T17" fmla="*/ 40 w 4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0">
                  <a:moveTo>
                    <a:pt x="21" y="189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39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6" name="Freeform 391"/>
            <p:cNvSpPr>
              <a:spLocks/>
            </p:cNvSpPr>
            <p:nvPr/>
          </p:nvSpPr>
          <p:spPr bwMode="auto">
            <a:xfrm>
              <a:off x="4193" y="2777"/>
              <a:ext cx="46" cy="196"/>
            </a:xfrm>
            <a:custGeom>
              <a:avLst/>
              <a:gdLst>
                <a:gd name="T0" fmla="*/ 24 w 46"/>
                <a:gd name="T1" fmla="*/ 195 h 196"/>
                <a:gd name="T2" fmla="*/ 0 w 46"/>
                <a:gd name="T3" fmla="*/ 53 h 196"/>
                <a:gd name="T4" fmla="*/ 45 w 46"/>
                <a:gd name="T5" fmla="*/ 0 h 196"/>
                <a:gd name="T6" fmla="*/ 45 w 46"/>
                <a:gd name="T7" fmla="*/ 174 h 196"/>
                <a:gd name="T8" fmla="*/ 24 w 46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6"/>
                <a:gd name="T17" fmla="*/ 46 w 46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6">
                  <a:moveTo>
                    <a:pt x="24" y="195"/>
                  </a:moveTo>
                  <a:lnTo>
                    <a:pt x="0" y="53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7" name="Freeform 392"/>
            <p:cNvSpPr>
              <a:spLocks/>
            </p:cNvSpPr>
            <p:nvPr/>
          </p:nvSpPr>
          <p:spPr bwMode="auto">
            <a:xfrm>
              <a:off x="4222" y="3020"/>
              <a:ext cx="152" cy="30"/>
            </a:xfrm>
            <a:custGeom>
              <a:avLst/>
              <a:gdLst>
                <a:gd name="T0" fmla="*/ 0 w 152"/>
                <a:gd name="T1" fmla="*/ 18 h 30"/>
                <a:gd name="T2" fmla="*/ 19 w 152"/>
                <a:gd name="T3" fmla="*/ 0 h 30"/>
                <a:gd name="T4" fmla="*/ 151 w 152"/>
                <a:gd name="T5" fmla="*/ 0 h 30"/>
                <a:gd name="T6" fmla="*/ 119 w 152"/>
                <a:gd name="T7" fmla="*/ 29 h 30"/>
                <a:gd name="T8" fmla="*/ 0 w 152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0"/>
                <a:gd name="T17" fmla="*/ 152 w 1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0">
                  <a:moveTo>
                    <a:pt x="0" y="18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8" name="Freeform 393"/>
            <p:cNvSpPr>
              <a:spLocks/>
            </p:cNvSpPr>
            <p:nvPr/>
          </p:nvSpPr>
          <p:spPr bwMode="auto">
            <a:xfrm>
              <a:off x="4221" y="3020"/>
              <a:ext cx="158" cy="39"/>
            </a:xfrm>
            <a:custGeom>
              <a:avLst/>
              <a:gdLst>
                <a:gd name="T0" fmla="*/ 0 w 158"/>
                <a:gd name="T1" fmla="*/ 24 h 39"/>
                <a:gd name="T2" fmla="*/ 20 w 158"/>
                <a:gd name="T3" fmla="*/ 0 h 39"/>
                <a:gd name="T4" fmla="*/ 157 w 158"/>
                <a:gd name="T5" fmla="*/ 0 h 39"/>
                <a:gd name="T6" fmla="*/ 124 w 158"/>
                <a:gd name="T7" fmla="*/ 38 h 39"/>
                <a:gd name="T8" fmla="*/ 0 w 158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9"/>
                <a:gd name="T17" fmla="*/ 158 w 1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9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89" name="Freeform 394"/>
            <p:cNvSpPr>
              <a:spLocks/>
            </p:cNvSpPr>
            <p:nvPr/>
          </p:nvSpPr>
          <p:spPr bwMode="auto">
            <a:xfrm>
              <a:off x="4333" y="3020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0" name="Freeform 395"/>
            <p:cNvSpPr>
              <a:spLocks/>
            </p:cNvSpPr>
            <p:nvPr/>
          </p:nvSpPr>
          <p:spPr bwMode="auto">
            <a:xfrm>
              <a:off x="4331" y="3020"/>
              <a:ext cx="48" cy="197"/>
            </a:xfrm>
            <a:custGeom>
              <a:avLst/>
              <a:gdLst>
                <a:gd name="T0" fmla="*/ 26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6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6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1" name="Freeform 396"/>
            <p:cNvSpPr>
              <a:spLocks/>
            </p:cNvSpPr>
            <p:nvPr/>
          </p:nvSpPr>
          <p:spPr bwMode="auto">
            <a:xfrm>
              <a:off x="4222" y="2777"/>
              <a:ext cx="152" cy="33"/>
            </a:xfrm>
            <a:custGeom>
              <a:avLst/>
              <a:gdLst>
                <a:gd name="T0" fmla="*/ 0 w 152"/>
                <a:gd name="T1" fmla="*/ 20 h 33"/>
                <a:gd name="T2" fmla="*/ 19 w 152"/>
                <a:gd name="T3" fmla="*/ 0 h 33"/>
                <a:gd name="T4" fmla="*/ 151 w 152"/>
                <a:gd name="T5" fmla="*/ 0 h 33"/>
                <a:gd name="T6" fmla="*/ 119 w 152"/>
                <a:gd name="T7" fmla="*/ 32 h 33"/>
                <a:gd name="T8" fmla="*/ 0 w 152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3"/>
                <a:gd name="T17" fmla="*/ 152 w 1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3">
                  <a:moveTo>
                    <a:pt x="0" y="20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2" name="Freeform 397"/>
            <p:cNvSpPr>
              <a:spLocks/>
            </p:cNvSpPr>
            <p:nvPr/>
          </p:nvSpPr>
          <p:spPr bwMode="auto">
            <a:xfrm>
              <a:off x="4221" y="2777"/>
              <a:ext cx="158" cy="40"/>
            </a:xfrm>
            <a:custGeom>
              <a:avLst/>
              <a:gdLst>
                <a:gd name="T0" fmla="*/ 0 w 158"/>
                <a:gd name="T1" fmla="*/ 24 h 40"/>
                <a:gd name="T2" fmla="*/ 20 w 158"/>
                <a:gd name="T3" fmla="*/ 0 h 40"/>
                <a:gd name="T4" fmla="*/ 157 w 158"/>
                <a:gd name="T5" fmla="*/ 0 h 40"/>
                <a:gd name="T6" fmla="*/ 124 w 158"/>
                <a:gd name="T7" fmla="*/ 39 h 40"/>
                <a:gd name="T8" fmla="*/ 0 w 158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0"/>
                <a:gd name="T17" fmla="*/ 158 w 15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0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3" name="Freeform 398"/>
            <p:cNvSpPr>
              <a:spLocks/>
            </p:cNvSpPr>
            <p:nvPr/>
          </p:nvSpPr>
          <p:spPr bwMode="auto">
            <a:xfrm>
              <a:off x="4333" y="2777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4" name="Freeform 399"/>
            <p:cNvSpPr>
              <a:spLocks/>
            </p:cNvSpPr>
            <p:nvPr/>
          </p:nvSpPr>
          <p:spPr bwMode="auto">
            <a:xfrm>
              <a:off x="4331" y="2777"/>
              <a:ext cx="48" cy="196"/>
            </a:xfrm>
            <a:custGeom>
              <a:avLst/>
              <a:gdLst>
                <a:gd name="T0" fmla="*/ 26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6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6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5" name="Freeform 400"/>
            <p:cNvSpPr>
              <a:spLocks/>
            </p:cNvSpPr>
            <p:nvPr/>
          </p:nvSpPr>
          <p:spPr bwMode="auto">
            <a:xfrm>
              <a:off x="4367" y="3020"/>
              <a:ext cx="151" cy="30"/>
            </a:xfrm>
            <a:custGeom>
              <a:avLst/>
              <a:gdLst>
                <a:gd name="T0" fmla="*/ 0 w 151"/>
                <a:gd name="T1" fmla="*/ 18 h 30"/>
                <a:gd name="T2" fmla="*/ 18 w 151"/>
                <a:gd name="T3" fmla="*/ 0 h 30"/>
                <a:gd name="T4" fmla="*/ 150 w 151"/>
                <a:gd name="T5" fmla="*/ 0 h 30"/>
                <a:gd name="T6" fmla="*/ 118 w 151"/>
                <a:gd name="T7" fmla="*/ 29 h 30"/>
                <a:gd name="T8" fmla="*/ 0 w 151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30"/>
                <a:gd name="T17" fmla="*/ 151 w 1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30">
                  <a:moveTo>
                    <a:pt x="0" y="18"/>
                  </a:moveTo>
                  <a:lnTo>
                    <a:pt x="18" y="0"/>
                  </a:lnTo>
                  <a:lnTo>
                    <a:pt x="150" y="0"/>
                  </a:lnTo>
                  <a:lnTo>
                    <a:pt x="118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6" name="Freeform 401"/>
            <p:cNvSpPr>
              <a:spLocks/>
            </p:cNvSpPr>
            <p:nvPr/>
          </p:nvSpPr>
          <p:spPr bwMode="auto">
            <a:xfrm>
              <a:off x="4366" y="3020"/>
              <a:ext cx="157" cy="39"/>
            </a:xfrm>
            <a:custGeom>
              <a:avLst/>
              <a:gdLst>
                <a:gd name="T0" fmla="*/ 0 w 157"/>
                <a:gd name="T1" fmla="*/ 24 h 39"/>
                <a:gd name="T2" fmla="*/ 19 w 157"/>
                <a:gd name="T3" fmla="*/ 0 h 39"/>
                <a:gd name="T4" fmla="*/ 156 w 157"/>
                <a:gd name="T5" fmla="*/ 0 h 39"/>
                <a:gd name="T6" fmla="*/ 123 w 157"/>
                <a:gd name="T7" fmla="*/ 38 h 39"/>
                <a:gd name="T8" fmla="*/ 0 w 157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39"/>
                <a:gd name="T17" fmla="*/ 157 w 15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39">
                  <a:moveTo>
                    <a:pt x="0" y="24"/>
                  </a:moveTo>
                  <a:lnTo>
                    <a:pt x="19" y="0"/>
                  </a:lnTo>
                  <a:lnTo>
                    <a:pt x="156" y="0"/>
                  </a:lnTo>
                  <a:lnTo>
                    <a:pt x="123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7" name="Freeform 402"/>
            <p:cNvSpPr>
              <a:spLocks/>
            </p:cNvSpPr>
            <p:nvPr/>
          </p:nvSpPr>
          <p:spPr bwMode="auto">
            <a:xfrm>
              <a:off x="4477" y="3020"/>
              <a:ext cx="41" cy="190"/>
            </a:xfrm>
            <a:custGeom>
              <a:avLst/>
              <a:gdLst>
                <a:gd name="T0" fmla="*/ 20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0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0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0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8" name="Freeform 403"/>
            <p:cNvSpPr>
              <a:spLocks/>
            </p:cNvSpPr>
            <p:nvPr/>
          </p:nvSpPr>
          <p:spPr bwMode="auto">
            <a:xfrm>
              <a:off x="4476" y="3020"/>
              <a:ext cx="47" cy="197"/>
            </a:xfrm>
            <a:custGeom>
              <a:avLst/>
              <a:gdLst>
                <a:gd name="T0" fmla="*/ 24 w 47"/>
                <a:gd name="T1" fmla="*/ 196 h 197"/>
                <a:gd name="T2" fmla="*/ 0 w 47"/>
                <a:gd name="T3" fmla="*/ 54 h 197"/>
                <a:gd name="T4" fmla="*/ 46 w 47"/>
                <a:gd name="T5" fmla="*/ 0 h 197"/>
                <a:gd name="T6" fmla="*/ 46 w 47"/>
                <a:gd name="T7" fmla="*/ 174 h 197"/>
                <a:gd name="T8" fmla="*/ 24 w 47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7"/>
                <a:gd name="T17" fmla="*/ 47 w 4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7">
                  <a:moveTo>
                    <a:pt x="24" y="196"/>
                  </a:moveTo>
                  <a:lnTo>
                    <a:pt x="0" y="54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99" name="Freeform 404"/>
            <p:cNvSpPr>
              <a:spLocks/>
            </p:cNvSpPr>
            <p:nvPr/>
          </p:nvSpPr>
          <p:spPr bwMode="auto">
            <a:xfrm>
              <a:off x="4367" y="2777"/>
              <a:ext cx="151" cy="33"/>
            </a:xfrm>
            <a:custGeom>
              <a:avLst/>
              <a:gdLst>
                <a:gd name="T0" fmla="*/ 0 w 151"/>
                <a:gd name="T1" fmla="*/ 20 h 33"/>
                <a:gd name="T2" fmla="*/ 18 w 151"/>
                <a:gd name="T3" fmla="*/ 0 h 33"/>
                <a:gd name="T4" fmla="*/ 150 w 151"/>
                <a:gd name="T5" fmla="*/ 0 h 33"/>
                <a:gd name="T6" fmla="*/ 118 w 151"/>
                <a:gd name="T7" fmla="*/ 32 h 33"/>
                <a:gd name="T8" fmla="*/ 0 w 151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33"/>
                <a:gd name="T17" fmla="*/ 151 w 1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33">
                  <a:moveTo>
                    <a:pt x="0" y="20"/>
                  </a:moveTo>
                  <a:lnTo>
                    <a:pt x="18" y="0"/>
                  </a:lnTo>
                  <a:lnTo>
                    <a:pt x="150" y="0"/>
                  </a:lnTo>
                  <a:lnTo>
                    <a:pt x="118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0" name="Freeform 405"/>
            <p:cNvSpPr>
              <a:spLocks/>
            </p:cNvSpPr>
            <p:nvPr/>
          </p:nvSpPr>
          <p:spPr bwMode="auto">
            <a:xfrm>
              <a:off x="4366" y="2777"/>
              <a:ext cx="157" cy="40"/>
            </a:xfrm>
            <a:custGeom>
              <a:avLst/>
              <a:gdLst>
                <a:gd name="T0" fmla="*/ 0 w 157"/>
                <a:gd name="T1" fmla="*/ 24 h 40"/>
                <a:gd name="T2" fmla="*/ 19 w 157"/>
                <a:gd name="T3" fmla="*/ 0 h 40"/>
                <a:gd name="T4" fmla="*/ 156 w 157"/>
                <a:gd name="T5" fmla="*/ 0 h 40"/>
                <a:gd name="T6" fmla="*/ 123 w 157"/>
                <a:gd name="T7" fmla="*/ 39 h 40"/>
                <a:gd name="T8" fmla="*/ 0 w 157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0"/>
                <a:gd name="T17" fmla="*/ 157 w 15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0">
                  <a:moveTo>
                    <a:pt x="0" y="24"/>
                  </a:moveTo>
                  <a:lnTo>
                    <a:pt x="19" y="0"/>
                  </a:lnTo>
                  <a:lnTo>
                    <a:pt x="156" y="0"/>
                  </a:lnTo>
                  <a:lnTo>
                    <a:pt x="123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1" name="Freeform 406"/>
            <p:cNvSpPr>
              <a:spLocks/>
            </p:cNvSpPr>
            <p:nvPr/>
          </p:nvSpPr>
          <p:spPr bwMode="auto">
            <a:xfrm>
              <a:off x="4477" y="2777"/>
              <a:ext cx="41" cy="190"/>
            </a:xfrm>
            <a:custGeom>
              <a:avLst/>
              <a:gdLst>
                <a:gd name="T0" fmla="*/ 20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0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0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0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2" name="Freeform 407"/>
            <p:cNvSpPr>
              <a:spLocks/>
            </p:cNvSpPr>
            <p:nvPr/>
          </p:nvSpPr>
          <p:spPr bwMode="auto">
            <a:xfrm>
              <a:off x="4476" y="2777"/>
              <a:ext cx="47" cy="196"/>
            </a:xfrm>
            <a:custGeom>
              <a:avLst/>
              <a:gdLst>
                <a:gd name="T0" fmla="*/ 24 w 47"/>
                <a:gd name="T1" fmla="*/ 195 h 196"/>
                <a:gd name="T2" fmla="*/ 0 w 47"/>
                <a:gd name="T3" fmla="*/ 53 h 196"/>
                <a:gd name="T4" fmla="*/ 46 w 47"/>
                <a:gd name="T5" fmla="*/ 0 h 196"/>
                <a:gd name="T6" fmla="*/ 46 w 47"/>
                <a:gd name="T7" fmla="*/ 174 h 196"/>
                <a:gd name="T8" fmla="*/ 24 w 47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6"/>
                <a:gd name="T17" fmla="*/ 47 w 4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6">
                  <a:moveTo>
                    <a:pt x="24" y="195"/>
                  </a:moveTo>
                  <a:lnTo>
                    <a:pt x="0" y="53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3" name="Freeform 408"/>
            <p:cNvSpPr>
              <a:spLocks/>
            </p:cNvSpPr>
            <p:nvPr/>
          </p:nvSpPr>
          <p:spPr bwMode="auto">
            <a:xfrm>
              <a:off x="4509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8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8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4" name="Freeform 409"/>
            <p:cNvSpPr>
              <a:spLocks/>
            </p:cNvSpPr>
            <p:nvPr/>
          </p:nvSpPr>
          <p:spPr bwMode="auto">
            <a:xfrm>
              <a:off x="4508" y="3020"/>
              <a:ext cx="158" cy="39"/>
            </a:xfrm>
            <a:custGeom>
              <a:avLst/>
              <a:gdLst>
                <a:gd name="T0" fmla="*/ 0 w 158"/>
                <a:gd name="T1" fmla="*/ 24 h 39"/>
                <a:gd name="T2" fmla="*/ 19 w 158"/>
                <a:gd name="T3" fmla="*/ 0 h 39"/>
                <a:gd name="T4" fmla="*/ 157 w 158"/>
                <a:gd name="T5" fmla="*/ 0 h 39"/>
                <a:gd name="T6" fmla="*/ 123 w 158"/>
                <a:gd name="T7" fmla="*/ 38 h 39"/>
                <a:gd name="T8" fmla="*/ 0 w 158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9"/>
                <a:gd name="T17" fmla="*/ 158 w 1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9">
                  <a:moveTo>
                    <a:pt x="0" y="24"/>
                  </a:moveTo>
                  <a:lnTo>
                    <a:pt x="19" y="0"/>
                  </a:lnTo>
                  <a:lnTo>
                    <a:pt x="157" y="0"/>
                  </a:lnTo>
                  <a:lnTo>
                    <a:pt x="123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5" name="Freeform 410"/>
            <p:cNvSpPr>
              <a:spLocks/>
            </p:cNvSpPr>
            <p:nvPr/>
          </p:nvSpPr>
          <p:spPr bwMode="auto">
            <a:xfrm>
              <a:off x="4620" y="3020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2 h 190"/>
                <a:gd name="T4" fmla="*/ 41 w 42"/>
                <a:gd name="T5" fmla="*/ 0 h 190"/>
                <a:gd name="T6" fmla="*/ 41 w 42"/>
                <a:gd name="T7" fmla="*/ 168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2"/>
                  </a:lnTo>
                  <a:lnTo>
                    <a:pt x="41" y="0"/>
                  </a:lnTo>
                  <a:lnTo>
                    <a:pt x="41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6" name="Freeform 411"/>
            <p:cNvSpPr>
              <a:spLocks/>
            </p:cNvSpPr>
            <p:nvPr/>
          </p:nvSpPr>
          <p:spPr bwMode="auto">
            <a:xfrm>
              <a:off x="4619" y="3020"/>
              <a:ext cx="47" cy="197"/>
            </a:xfrm>
            <a:custGeom>
              <a:avLst/>
              <a:gdLst>
                <a:gd name="T0" fmla="*/ 25 w 47"/>
                <a:gd name="T1" fmla="*/ 196 h 197"/>
                <a:gd name="T2" fmla="*/ 0 w 47"/>
                <a:gd name="T3" fmla="*/ 54 h 197"/>
                <a:gd name="T4" fmla="*/ 46 w 47"/>
                <a:gd name="T5" fmla="*/ 0 h 197"/>
                <a:gd name="T6" fmla="*/ 46 w 47"/>
                <a:gd name="T7" fmla="*/ 174 h 197"/>
                <a:gd name="T8" fmla="*/ 25 w 47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7"/>
                <a:gd name="T17" fmla="*/ 47 w 4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7">
                  <a:moveTo>
                    <a:pt x="25" y="196"/>
                  </a:moveTo>
                  <a:lnTo>
                    <a:pt x="0" y="54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7" name="Freeform 412"/>
            <p:cNvSpPr>
              <a:spLocks/>
            </p:cNvSpPr>
            <p:nvPr/>
          </p:nvSpPr>
          <p:spPr bwMode="auto">
            <a:xfrm>
              <a:off x="4509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8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8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8" name="Freeform 413"/>
            <p:cNvSpPr>
              <a:spLocks/>
            </p:cNvSpPr>
            <p:nvPr/>
          </p:nvSpPr>
          <p:spPr bwMode="auto">
            <a:xfrm>
              <a:off x="4508" y="2777"/>
              <a:ext cx="158" cy="40"/>
            </a:xfrm>
            <a:custGeom>
              <a:avLst/>
              <a:gdLst>
                <a:gd name="T0" fmla="*/ 0 w 158"/>
                <a:gd name="T1" fmla="*/ 24 h 40"/>
                <a:gd name="T2" fmla="*/ 19 w 158"/>
                <a:gd name="T3" fmla="*/ 0 h 40"/>
                <a:gd name="T4" fmla="*/ 157 w 158"/>
                <a:gd name="T5" fmla="*/ 0 h 40"/>
                <a:gd name="T6" fmla="*/ 123 w 158"/>
                <a:gd name="T7" fmla="*/ 39 h 40"/>
                <a:gd name="T8" fmla="*/ 0 w 158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0"/>
                <a:gd name="T17" fmla="*/ 158 w 15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0">
                  <a:moveTo>
                    <a:pt x="0" y="24"/>
                  </a:moveTo>
                  <a:lnTo>
                    <a:pt x="19" y="0"/>
                  </a:lnTo>
                  <a:lnTo>
                    <a:pt x="157" y="0"/>
                  </a:lnTo>
                  <a:lnTo>
                    <a:pt x="123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09" name="Freeform 414"/>
            <p:cNvSpPr>
              <a:spLocks/>
            </p:cNvSpPr>
            <p:nvPr/>
          </p:nvSpPr>
          <p:spPr bwMode="auto">
            <a:xfrm>
              <a:off x="4620" y="2777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1 h 190"/>
                <a:gd name="T4" fmla="*/ 41 w 42"/>
                <a:gd name="T5" fmla="*/ 0 h 190"/>
                <a:gd name="T6" fmla="*/ 41 w 42"/>
                <a:gd name="T7" fmla="*/ 169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1"/>
                  </a:lnTo>
                  <a:lnTo>
                    <a:pt x="41" y="0"/>
                  </a:lnTo>
                  <a:lnTo>
                    <a:pt x="41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0" name="Freeform 415"/>
            <p:cNvSpPr>
              <a:spLocks/>
            </p:cNvSpPr>
            <p:nvPr/>
          </p:nvSpPr>
          <p:spPr bwMode="auto">
            <a:xfrm>
              <a:off x="4619" y="2777"/>
              <a:ext cx="47" cy="196"/>
            </a:xfrm>
            <a:custGeom>
              <a:avLst/>
              <a:gdLst>
                <a:gd name="T0" fmla="*/ 25 w 47"/>
                <a:gd name="T1" fmla="*/ 195 h 196"/>
                <a:gd name="T2" fmla="*/ 0 w 47"/>
                <a:gd name="T3" fmla="*/ 53 h 196"/>
                <a:gd name="T4" fmla="*/ 46 w 47"/>
                <a:gd name="T5" fmla="*/ 0 h 196"/>
                <a:gd name="T6" fmla="*/ 46 w 47"/>
                <a:gd name="T7" fmla="*/ 174 h 196"/>
                <a:gd name="T8" fmla="*/ 25 w 47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6"/>
                <a:gd name="T17" fmla="*/ 47 w 4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6">
                  <a:moveTo>
                    <a:pt x="25" y="195"/>
                  </a:moveTo>
                  <a:lnTo>
                    <a:pt x="0" y="53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1" name="Freeform 416"/>
            <p:cNvSpPr>
              <a:spLocks/>
            </p:cNvSpPr>
            <p:nvPr/>
          </p:nvSpPr>
          <p:spPr bwMode="auto">
            <a:xfrm>
              <a:off x="4656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8 w 153"/>
                <a:gd name="T3" fmla="*/ 0 h 30"/>
                <a:gd name="T4" fmla="*/ 152 w 153"/>
                <a:gd name="T5" fmla="*/ 0 h 30"/>
                <a:gd name="T6" fmla="*/ 118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8" y="0"/>
                  </a:lnTo>
                  <a:lnTo>
                    <a:pt x="152" y="0"/>
                  </a:lnTo>
                  <a:lnTo>
                    <a:pt x="118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2" name="Freeform 417"/>
            <p:cNvSpPr>
              <a:spLocks/>
            </p:cNvSpPr>
            <p:nvPr/>
          </p:nvSpPr>
          <p:spPr bwMode="auto">
            <a:xfrm>
              <a:off x="4654" y="3020"/>
              <a:ext cx="160" cy="39"/>
            </a:xfrm>
            <a:custGeom>
              <a:avLst/>
              <a:gdLst>
                <a:gd name="T0" fmla="*/ 0 w 160"/>
                <a:gd name="T1" fmla="*/ 24 h 39"/>
                <a:gd name="T2" fmla="*/ 19 w 160"/>
                <a:gd name="T3" fmla="*/ 0 h 39"/>
                <a:gd name="T4" fmla="*/ 159 w 160"/>
                <a:gd name="T5" fmla="*/ 0 h 39"/>
                <a:gd name="T6" fmla="*/ 124 w 160"/>
                <a:gd name="T7" fmla="*/ 38 h 39"/>
                <a:gd name="T8" fmla="*/ 0 w 160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39"/>
                <a:gd name="T17" fmla="*/ 160 w 1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39">
                  <a:moveTo>
                    <a:pt x="0" y="24"/>
                  </a:moveTo>
                  <a:lnTo>
                    <a:pt x="19" y="0"/>
                  </a:lnTo>
                  <a:lnTo>
                    <a:pt x="159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3" name="Freeform 418"/>
            <p:cNvSpPr>
              <a:spLocks/>
            </p:cNvSpPr>
            <p:nvPr/>
          </p:nvSpPr>
          <p:spPr bwMode="auto">
            <a:xfrm>
              <a:off x="4766" y="3020"/>
              <a:ext cx="43" cy="190"/>
            </a:xfrm>
            <a:custGeom>
              <a:avLst/>
              <a:gdLst>
                <a:gd name="T0" fmla="*/ 22 w 43"/>
                <a:gd name="T1" fmla="*/ 189 h 190"/>
                <a:gd name="T2" fmla="*/ 0 w 43"/>
                <a:gd name="T3" fmla="*/ 52 h 190"/>
                <a:gd name="T4" fmla="*/ 42 w 43"/>
                <a:gd name="T5" fmla="*/ 0 h 190"/>
                <a:gd name="T6" fmla="*/ 42 w 43"/>
                <a:gd name="T7" fmla="*/ 168 h 190"/>
                <a:gd name="T8" fmla="*/ 22 w 43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90"/>
                <a:gd name="T17" fmla="*/ 43 w 4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90">
                  <a:moveTo>
                    <a:pt x="22" y="189"/>
                  </a:moveTo>
                  <a:lnTo>
                    <a:pt x="0" y="52"/>
                  </a:lnTo>
                  <a:lnTo>
                    <a:pt x="42" y="0"/>
                  </a:lnTo>
                  <a:lnTo>
                    <a:pt x="42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4" name="Freeform 419"/>
            <p:cNvSpPr>
              <a:spLocks/>
            </p:cNvSpPr>
            <p:nvPr/>
          </p:nvSpPr>
          <p:spPr bwMode="auto">
            <a:xfrm>
              <a:off x="4765" y="3020"/>
              <a:ext cx="49" cy="197"/>
            </a:xfrm>
            <a:custGeom>
              <a:avLst/>
              <a:gdLst>
                <a:gd name="T0" fmla="*/ 26 w 49"/>
                <a:gd name="T1" fmla="*/ 196 h 197"/>
                <a:gd name="T2" fmla="*/ 0 w 49"/>
                <a:gd name="T3" fmla="*/ 54 h 197"/>
                <a:gd name="T4" fmla="*/ 48 w 49"/>
                <a:gd name="T5" fmla="*/ 0 h 197"/>
                <a:gd name="T6" fmla="*/ 48 w 49"/>
                <a:gd name="T7" fmla="*/ 174 h 197"/>
                <a:gd name="T8" fmla="*/ 26 w 49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7"/>
                <a:gd name="T17" fmla="*/ 49 w 49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7">
                  <a:moveTo>
                    <a:pt x="26" y="196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5" name="Freeform 420"/>
            <p:cNvSpPr>
              <a:spLocks/>
            </p:cNvSpPr>
            <p:nvPr/>
          </p:nvSpPr>
          <p:spPr bwMode="auto">
            <a:xfrm>
              <a:off x="4656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8 w 153"/>
                <a:gd name="T3" fmla="*/ 0 h 33"/>
                <a:gd name="T4" fmla="*/ 152 w 153"/>
                <a:gd name="T5" fmla="*/ 0 h 33"/>
                <a:gd name="T6" fmla="*/ 118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8" y="0"/>
                  </a:lnTo>
                  <a:lnTo>
                    <a:pt x="152" y="0"/>
                  </a:lnTo>
                  <a:lnTo>
                    <a:pt x="118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6" name="Freeform 421"/>
            <p:cNvSpPr>
              <a:spLocks/>
            </p:cNvSpPr>
            <p:nvPr/>
          </p:nvSpPr>
          <p:spPr bwMode="auto">
            <a:xfrm>
              <a:off x="4654" y="2777"/>
              <a:ext cx="160" cy="40"/>
            </a:xfrm>
            <a:custGeom>
              <a:avLst/>
              <a:gdLst>
                <a:gd name="T0" fmla="*/ 0 w 160"/>
                <a:gd name="T1" fmla="*/ 24 h 40"/>
                <a:gd name="T2" fmla="*/ 19 w 160"/>
                <a:gd name="T3" fmla="*/ 0 h 40"/>
                <a:gd name="T4" fmla="*/ 159 w 160"/>
                <a:gd name="T5" fmla="*/ 0 h 40"/>
                <a:gd name="T6" fmla="*/ 124 w 160"/>
                <a:gd name="T7" fmla="*/ 39 h 40"/>
                <a:gd name="T8" fmla="*/ 0 w 16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0"/>
                <a:gd name="T17" fmla="*/ 160 w 16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0">
                  <a:moveTo>
                    <a:pt x="0" y="24"/>
                  </a:moveTo>
                  <a:lnTo>
                    <a:pt x="19" y="0"/>
                  </a:lnTo>
                  <a:lnTo>
                    <a:pt x="159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7" name="Freeform 422"/>
            <p:cNvSpPr>
              <a:spLocks/>
            </p:cNvSpPr>
            <p:nvPr/>
          </p:nvSpPr>
          <p:spPr bwMode="auto">
            <a:xfrm>
              <a:off x="4766" y="2777"/>
              <a:ext cx="43" cy="190"/>
            </a:xfrm>
            <a:custGeom>
              <a:avLst/>
              <a:gdLst>
                <a:gd name="T0" fmla="*/ 22 w 43"/>
                <a:gd name="T1" fmla="*/ 189 h 190"/>
                <a:gd name="T2" fmla="*/ 0 w 43"/>
                <a:gd name="T3" fmla="*/ 51 h 190"/>
                <a:gd name="T4" fmla="*/ 42 w 43"/>
                <a:gd name="T5" fmla="*/ 0 h 190"/>
                <a:gd name="T6" fmla="*/ 42 w 43"/>
                <a:gd name="T7" fmla="*/ 169 h 190"/>
                <a:gd name="T8" fmla="*/ 22 w 43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90"/>
                <a:gd name="T17" fmla="*/ 43 w 4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90">
                  <a:moveTo>
                    <a:pt x="22" y="189"/>
                  </a:moveTo>
                  <a:lnTo>
                    <a:pt x="0" y="51"/>
                  </a:lnTo>
                  <a:lnTo>
                    <a:pt x="42" y="0"/>
                  </a:lnTo>
                  <a:lnTo>
                    <a:pt x="42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8" name="Freeform 423"/>
            <p:cNvSpPr>
              <a:spLocks/>
            </p:cNvSpPr>
            <p:nvPr/>
          </p:nvSpPr>
          <p:spPr bwMode="auto">
            <a:xfrm>
              <a:off x="4765" y="2777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19" name="Freeform 424"/>
            <p:cNvSpPr>
              <a:spLocks/>
            </p:cNvSpPr>
            <p:nvPr/>
          </p:nvSpPr>
          <p:spPr bwMode="auto">
            <a:xfrm>
              <a:off x="5047" y="2216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0" name="Freeform 425"/>
            <p:cNvSpPr>
              <a:spLocks/>
            </p:cNvSpPr>
            <p:nvPr/>
          </p:nvSpPr>
          <p:spPr bwMode="auto">
            <a:xfrm>
              <a:off x="5046" y="2216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1" name="Freeform 426"/>
            <p:cNvSpPr>
              <a:spLocks/>
            </p:cNvSpPr>
            <p:nvPr/>
          </p:nvSpPr>
          <p:spPr bwMode="auto">
            <a:xfrm>
              <a:off x="5047" y="1884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2" name="Freeform 427"/>
            <p:cNvSpPr>
              <a:spLocks/>
            </p:cNvSpPr>
            <p:nvPr/>
          </p:nvSpPr>
          <p:spPr bwMode="auto">
            <a:xfrm>
              <a:off x="5046" y="1884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3" name="Freeform 428"/>
            <p:cNvSpPr>
              <a:spLocks/>
            </p:cNvSpPr>
            <p:nvPr/>
          </p:nvSpPr>
          <p:spPr bwMode="auto">
            <a:xfrm>
              <a:off x="5047" y="152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4" name="Freeform 429"/>
            <p:cNvSpPr>
              <a:spLocks/>
            </p:cNvSpPr>
            <p:nvPr/>
          </p:nvSpPr>
          <p:spPr bwMode="auto">
            <a:xfrm>
              <a:off x="5046" y="1520"/>
              <a:ext cx="209" cy="258"/>
            </a:xfrm>
            <a:custGeom>
              <a:avLst/>
              <a:gdLst>
                <a:gd name="T0" fmla="*/ 0 w 209"/>
                <a:gd name="T1" fmla="*/ 257 h 258"/>
                <a:gd name="T2" fmla="*/ 0 w 209"/>
                <a:gd name="T3" fmla="*/ 0 h 258"/>
                <a:gd name="T4" fmla="*/ 208 w 209"/>
                <a:gd name="T5" fmla="*/ 0 h 258"/>
                <a:gd name="T6" fmla="*/ 208 w 209"/>
                <a:gd name="T7" fmla="*/ 257 h 258"/>
                <a:gd name="T8" fmla="*/ 0 w 209"/>
                <a:gd name="T9" fmla="*/ 257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8"/>
                <a:gd name="T17" fmla="*/ 209 w 209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8">
                  <a:moveTo>
                    <a:pt x="0" y="257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7"/>
                  </a:lnTo>
                  <a:lnTo>
                    <a:pt x="0" y="25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5" name="Freeform 430"/>
            <p:cNvSpPr>
              <a:spLocks/>
            </p:cNvSpPr>
            <p:nvPr/>
          </p:nvSpPr>
          <p:spPr bwMode="auto">
            <a:xfrm>
              <a:off x="5047" y="1182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6" name="Freeform 431"/>
            <p:cNvSpPr>
              <a:spLocks/>
            </p:cNvSpPr>
            <p:nvPr/>
          </p:nvSpPr>
          <p:spPr bwMode="auto">
            <a:xfrm>
              <a:off x="5046" y="1182"/>
              <a:ext cx="209" cy="260"/>
            </a:xfrm>
            <a:custGeom>
              <a:avLst/>
              <a:gdLst>
                <a:gd name="T0" fmla="*/ 0 w 209"/>
                <a:gd name="T1" fmla="*/ 259 h 260"/>
                <a:gd name="T2" fmla="*/ 0 w 209"/>
                <a:gd name="T3" fmla="*/ 0 h 260"/>
                <a:gd name="T4" fmla="*/ 208 w 209"/>
                <a:gd name="T5" fmla="*/ 0 h 260"/>
                <a:gd name="T6" fmla="*/ 208 w 209"/>
                <a:gd name="T7" fmla="*/ 259 h 260"/>
                <a:gd name="T8" fmla="*/ 0 w 209"/>
                <a:gd name="T9" fmla="*/ 259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0"/>
                <a:gd name="T17" fmla="*/ 209 w 209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0">
                  <a:moveTo>
                    <a:pt x="0" y="259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9"/>
                  </a:lnTo>
                  <a:lnTo>
                    <a:pt x="0" y="25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7" name="Freeform 432"/>
            <p:cNvSpPr>
              <a:spLocks/>
            </p:cNvSpPr>
            <p:nvPr/>
          </p:nvSpPr>
          <p:spPr bwMode="auto">
            <a:xfrm>
              <a:off x="5047" y="826"/>
              <a:ext cx="203" cy="252"/>
            </a:xfrm>
            <a:custGeom>
              <a:avLst/>
              <a:gdLst>
                <a:gd name="T0" fmla="*/ 0 w 203"/>
                <a:gd name="T1" fmla="*/ 251 h 252"/>
                <a:gd name="T2" fmla="*/ 0 w 203"/>
                <a:gd name="T3" fmla="*/ 0 h 252"/>
                <a:gd name="T4" fmla="*/ 202 w 203"/>
                <a:gd name="T5" fmla="*/ 0 h 252"/>
                <a:gd name="T6" fmla="*/ 202 w 203"/>
                <a:gd name="T7" fmla="*/ 251 h 252"/>
                <a:gd name="T8" fmla="*/ 0 w 203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2"/>
                <a:gd name="T17" fmla="*/ 203 w 20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2">
                  <a:moveTo>
                    <a:pt x="0" y="251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1"/>
                  </a:lnTo>
                  <a:lnTo>
                    <a:pt x="0" y="25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8" name="Freeform 433"/>
            <p:cNvSpPr>
              <a:spLocks/>
            </p:cNvSpPr>
            <p:nvPr/>
          </p:nvSpPr>
          <p:spPr bwMode="auto">
            <a:xfrm>
              <a:off x="5046" y="826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29" name="Freeform 434"/>
            <p:cNvSpPr>
              <a:spLocks/>
            </p:cNvSpPr>
            <p:nvPr/>
          </p:nvSpPr>
          <p:spPr bwMode="auto">
            <a:xfrm>
              <a:off x="5047" y="477"/>
              <a:ext cx="203" cy="252"/>
            </a:xfrm>
            <a:custGeom>
              <a:avLst/>
              <a:gdLst>
                <a:gd name="T0" fmla="*/ 0 w 203"/>
                <a:gd name="T1" fmla="*/ 251 h 252"/>
                <a:gd name="T2" fmla="*/ 0 w 203"/>
                <a:gd name="T3" fmla="*/ 0 h 252"/>
                <a:gd name="T4" fmla="*/ 202 w 203"/>
                <a:gd name="T5" fmla="*/ 0 h 252"/>
                <a:gd name="T6" fmla="*/ 202 w 203"/>
                <a:gd name="T7" fmla="*/ 251 h 252"/>
                <a:gd name="T8" fmla="*/ 0 w 203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2"/>
                <a:gd name="T17" fmla="*/ 203 w 20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2">
                  <a:moveTo>
                    <a:pt x="0" y="251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1"/>
                  </a:lnTo>
                  <a:lnTo>
                    <a:pt x="0" y="25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0" name="Freeform 435"/>
            <p:cNvSpPr>
              <a:spLocks/>
            </p:cNvSpPr>
            <p:nvPr/>
          </p:nvSpPr>
          <p:spPr bwMode="auto">
            <a:xfrm>
              <a:off x="5046" y="47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1" name="Freeform 436"/>
            <p:cNvSpPr>
              <a:spLocks/>
            </p:cNvSpPr>
            <p:nvPr/>
          </p:nvSpPr>
          <p:spPr bwMode="auto">
            <a:xfrm>
              <a:off x="1351" y="2220"/>
              <a:ext cx="200" cy="255"/>
            </a:xfrm>
            <a:custGeom>
              <a:avLst/>
              <a:gdLst>
                <a:gd name="T0" fmla="*/ 0 w 200"/>
                <a:gd name="T1" fmla="*/ 254 h 255"/>
                <a:gd name="T2" fmla="*/ 0 w 200"/>
                <a:gd name="T3" fmla="*/ 0 h 255"/>
                <a:gd name="T4" fmla="*/ 199 w 200"/>
                <a:gd name="T5" fmla="*/ 0 h 255"/>
                <a:gd name="T6" fmla="*/ 199 w 200"/>
                <a:gd name="T7" fmla="*/ 254 h 255"/>
                <a:gd name="T8" fmla="*/ 0 w 200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5"/>
                <a:gd name="T17" fmla="*/ 200 w 200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5">
                  <a:moveTo>
                    <a:pt x="0" y="254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4"/>
                  </a:lnTo>
                  <a:lnTo>
                    <a:pt x="0" y="254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2" name="Freeform 437"/>
            <p:cNvSpPr>
              <a:spLocks/>
            </p:cNvSpPr>
            <p:nvPr/>
          </p:nvSpPr>
          <p:spPr bwMode="auto">
            <a:xfrm>
              <a:off x="1349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3" name="Freeform 438"/>
            <p:cNvSpPr>
              <a:spLocks/>
            </p:cNvSpPr>
            <p:nvPr/>
          </p:nvSpPr>
          <p:spPr bwMode="auto">
            <a:xfrm>
              <a:off x="1351" y="1892"/>
              <a:ext cx="200" cy="251"/>
            </a:xfrm>
            <a:custGeom>
              <a:avLst/>
              <a:gdLst>
                <a:gd name="T0" fmla="*/ 0 w 200"/>
                <a:gd name="T1" fmla="*/ 250 h 251"/>
                <a:gd name="T2" fmla="*/ 0 w 200"/>
                <a:gd name="T3" fmla="*/ 0 h 251"/>
                <a:gd name="T4" fmla="*/ 199 w 200"/>
                <a:gd name="T5" fmla="*/ 0 h 251"/>
                <a:gd name="T6" fmla="*/ 199 w 200"/>
                <a:gd name="T7" fmla="*/ 250 h 251"/>
                <a:gd name="T8" fmla="*/ 0 w 200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1"/>
                <a:gd name="T17" fmla="*/ 200 w 200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1">
                  <a:moveTo>
                    <a:pt x="0" y="250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0"/>
                  </a:lnTo>
                  <a:lnTo>
                    <a:pt x="0" y="25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4" name="Freeform 439"/>
            <p:cNvSpPr>
              <a:spLocks/>
            </p:cNvSpPr>
            <p:nvPr/>
          </p:nvSpPr>
          <p:spPr bwMode="auto">
            <a:xfrm>
              <a:off x="1349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5" name="Freeform 440"/>
            <p:cNvSpPr>
              <a:spLocks/>
            </p:cNvSpPr>
            <p:nvPr/>
          </p:nvSpPr>
          <p:spPr bwMode="auto">
            <a:xfrm>
              <a:off x="1351" y="1527"/>
              <a:ext cx="200" cy="251"/>
            </a:xfrm>
            <a:custGeom>
              <a:avLst/>
              <a:gdLst>
                <a:gd name="T0" fmla="*/ 0 w 200"/>
                <a:gd name="T1" fmla="*/ 250 h 251"/>
                <a:gd name="T2" fmla="*/ 0 w 200"/>
                <a:gd name="T3" fmla="*/ 0 h 251"/>
                <a:gd name="T4" fmla="*/ 199 w 200"/>
                <a:gd name="T5" fmla="*/ 0 h 251"/>
                <a:gd name="T6" fmla="*/ 199 w 200"/>
                <a:gd name="T7" fmla="*/ 250 h 251"/>
                <a:gd name="T8" fmla="*/ 0 w 200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1"/>
                <a:gd name="T17" fmla="*/ 200 w 200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1">
                  <a:moveTo>
                    <a:pt x="0" y="250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0"/>
                  </a:lnTo>
                  <a:lnTo>
                    <a:pt x="0" y="25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6" name="Freeform 441"/>
            <p:cNvSpPr>
              <a:spLocks/>
            </p:cNvSpPr>
            <p:nvPr/>
          </p:nvSpPr>
          <p:spPr bwMode="auto">
            <a:xfrm>
              <a:off x="1349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7" name="Freeform 442"/>
            <p:cNvSpPr>
              <a:spLocks/>
            </p:cNvSpPr>
            <p:nvPr/>
          </p:nvSpPr>
          <p:spPr bwMode="auto">
            <a:xfrm>
              <a:off x="1351" y="1187"/>
              <a:ext cx="200" cy="254"/>
            </a:xfrm>
            <a:custGeom>
              <a:avLst/>
              <a:gdLst>
                <a:gd name="T0" fmla="*/ 0 w 200"/>
                <a:gd name="T1" fmla="*/ 253 h 254"/>
                <a:gd name="T2" fmla="*/ 0 w 200"/>
                <a:gd name="T3" fmla="*/ 0 h 254"/>
                <a:gd name="T4" fmla="*/ 199 w 200"/>
                <a:gd name="T5" fmla="*/ 0 h 254"/>
                <a:gd name="T6" fmla="*/ 199 w 200"/>
                <a:gd name="T7" fmla="*/ 253 h 254"/>
                <a:gd name="T8" fmla="*/ 0 w 200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4"/>
                <a:gd name="T17" fmla="*/ 200 w 200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4">
                  <a:moveTo>
                    <a:pt x="0" y="253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3"/>
                  </a:lnTo>
                  <a:lnTo>
                    <a:pt x="0" y="25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8" name="Freeform 443"/>
            <p:cNvSpPr>
              <a:spLocks/>
            </p:cNvSpPr>
            <p:nvPr/>
          </p:nvSpPr>
          <p:spPr bwMode="auto">
            <a:xfrm>
              <a:off x="1349" y="1187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39" name="Freeform 444"/>
            <p:cNvSpPr>
              <a:spLocks/>
            </p:cNvSpPr>
            <p:nvPr/>
          </p:nvSpPr>
          <p:spPr bwMode="auto">
            <a:xfrm>
              <a:off x="1351" y="832"/>
              <a:ext cx="200" cy="253"/>
            </a:xfrm>
            <a:custGeom>
              <a:avLst/>
              <a:gdLst>
                <a:gd name="T0" fmla="*/ 0 w 200"/>
                <a:gd name="T1" fmla="*/ 252 h 253"/>
                <a:gd name="T2" fmla="*/ 0 w 200"/>
                <a:gd name="T3" fmla="*/ 0 h 253"/>
                <a:gd name="T4" fmla="*/ 199 w 200"/>
                <a:gd name="T5" fmla="*/ 0 h 253"/>
                <a:gd name="T6" fmla="*/ 199 w 200"/>
                <a:gd name="T7" fmla="*/ 252 h 253"/>
                <a:gd name="T8" fmla="*/ 0 w 200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3"/>
                <a:gd name="T17" fmla="*/ 200 w 200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3">
                  <a:moveTo>
                    <a:pt x="0" y="252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2"/>
                  </a:lnTo>
                  <a:lnTo>
                    <a:pt x="0" y="25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0" name="Freeform 445"/>
            <p:cNvSpPr>
              <a:spLocks/>
            </p:cNvSpPr>
            <p:nvPr/>
          </p:nvSpPr>
          <p:spPr bwMode="auto">
            <a:xfrm>
              <a:off x="1349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1" name="Freeform 446"/>
            <p:cNvSpPr>
              <a:spLocks/>
            </p:cNvSpPr>
            <p:nvPr/>
          </p:nvSpPr>
          <p:spPr bwMode="auto">
            <a:xfrm>
              <a:off x="1351" y="477"/>
              <a:ext cx="200" cy="252"/>
            </a:xfrm>
            <a:custGeom>
              <a:avLst/>
              <a:gdLst>
                <a:gd name="T0" fmla="*/ 0 w 200"/>
                <a:gd name="T1" fmla="*/ 251 h 252"/>
                <a:gd name="T2" fmla="*/ 0 w 200"/>
                <a:gd name="T3" fmla="*/ 0 h 252"/>
                <a:gd name="T4" fmla="*/ 199 w 200"/>
                <a:gd name="T5" fmla="*/ 0 h 252"/>
                <a:gd name="T6" fmla="*/ 199 w 200"/>
                <a:gd name="T7" fmla="*/ 251 h 252"/>
                <a:gd name="T8" fmla="*/ 0 w 200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2"/>
                <a:gd name="T17" fmla="*/ 200 w 200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2">
                  <a:moveTo>
                    <a:pt x="0" y="25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1"/>
                  </a:lnTo>
                  <a:lnTo>
                    <a:pt x="0" y="25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2" name="Freeform 447"/>
            <p:cNvSpPr>
              <a:spLocks/>
            </p:cNvSpPr>
            <p:nvPr/>
          </p:nvSpPr>
          <p:spPr bwMode="auto">
            <a:xfrm>
              <a:off x="1349" y="47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3" name="Freeform 448"/>
            <p:cNvSpPr>
              <a:spLocks/>
            </p:cNvSpPr>
            <p:nvPr/>
          </p:nvSpPr>
          <p:spPr bwMode="auto">
            <a:xfrm>
              <a:off x="1565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4" name="Freeform 449"/>
            <p:cNvSpPr>
              <a:spLocks/>
            </p:cNvSpPr>
            <p:nvPr/>
          </p:nvSpPr>
          <p:spPr bwMode="auto">
            <a:xfrm>
              <a:off x="1565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5" name="Freeform 450"/>
            <p:cNvSpPr>
              <a:spLocks/>
            </p:cNvSpPr>
            <p:nvPr/>
          </p:nvSpPr>
          <p:spPr bwMode="auto">
            <a:xfrm>
              <a:off x="1565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6" name="Freeform 451"/>
            <p:cNvSpPr>
              <a:spLocks/>
            </p:cNvSpPr>
            <p:nvPr/>
          </p:nvSpPr>
          <p:spPr bwMode="auto">
            <a:xfrm>
              <a:off x="1565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7" name="Freeform 452"/>
            <p:cNvSpPr>
              <a:spLocks/>
            </p:cNvSpPr>
            <p:nvPr/>
          </p:nvSpPr>
          <p:spPr bwMode="auto">
            <a:xfrm>
              <a:off x="1565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8" name="Freeform 453"/>
            <p:cNvSpPr>
              <a:spLocks/>
            </p:cNvSpPr>
            <p:nvPr/>
          </p:nvSpPr>
          <p:spPr bwMode="auto">
            <a:xfrm>
              <a:off x="1565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49" name="Freeform 454"/>
            <p:cNvSpPr>
              <a:spLocks/>
            </p:cNvSpPr>
            <p:nvPr/>
          </p:nvSpPr>
          <p:spPr bwMode="auto">
            <a:xfrm>
              <a:off x="1565" y="1187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0" name="Freeform 455"/>
            <p:cNvSpPr>
              <a:spLocks/>
            </p:cNvSpPr>
            <p:nvPr/>
          </p:nvSpPr>
          <p:spPr bwMode="auto">
            <a:xfrm>
              <a:off x="1565" y="1187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1" name="Freeform 456"/>
            <p:cNvSpPr>
              <a:spLocks/>
            </p:cNvSpPr>
            <p:nvPr/>
          </p:nvSpPr>
          <p:spPr bwMode="auto">
            <a:xfrm>
              <a:off x="1565" y="832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2" name="Freeform 457"/>
            <p:cNvSpPr>
              <a:spLocks/>
            </p:cNvSpPr>
            <p:nvPr/>
          </p:nvSpPr>
          <p:spPr bwMode="auto">
            <a:xfrm>
              <a:off x="1565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3" name="Freeform 458"/>
            <p:cNvSpPr>
              <a:spLocks/>
            </p:cNvSpPr>
            <p:nvPr/>
          </p:nvSpPr>
          <p:spPr bwMode="auto">
            <a:xfrm>
              <a:off x="1783" y="2220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4" name="Freeform 459"/>
            <p:cNvSpPr>
              <a:spLocks/>
            </p:cNvSpPr>
            <p:nvPr/>
          </p:nvSpPr>
          <p:spPr bwMode="auto">
            <a:xfrm>
              <a:off x="1781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5" name="Freeform 460"/>
            <p:cNvSpPr>
              <a:spLocks/>
            </p:cNvSpPr>
            <p:nvPr/>
          </p:nvSpPr>
          <p:spPr bwMode="auto">
            <a:xfrm>
              <a:off x="1783" y="1892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6" name="Freeform 461"/>
            <p:cNvSpPr>
              <a:spLocks/>
            </p:cNvSpPr>
            <p:nvPr/>
          </p:nvSpPr>
          <p:spPr bwMode="auto">
            <a:xfrm>
              <a:off x="1781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7" name="Freeform 462"/>
            <p:cNvSpPr>
              <a:spLocks/>
            </p:cNvSpPr>
            <p:nvPr/>
          </p:nvSpPr>
          <p:spPr bwMode="auto">
            <a:xfrm>
              <a:off x="1783" y="1527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8" name="Freeform 463"/>
            <p:cNvSpPr>
              <a:spLocks/>
            </p:cNvSpPr>
            <p:nvPr/>
          </p:nvSpPr>
          <p:spPr bwMode="auto">
            <a:xfrm>
              <a:off x="1781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59" name="Freeform 464"/>
            <p:cNvSpPr>
              <a:spLocks/>
            </p:cNvSpPr>
            <p:nvPr/>
          </p:nvSpPr>
          <p:spPr bwMode="auto">
            <a:xfrm>
              <a:off x="1997" y="2220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0" name="Freeform 465"/>
            <p:cNvSpPr>
              <a:spLocks/>
            </p:cNvSpPr>
            <p:nvPr/>
          </p:nvSpPr>
          <p:spPr bwMode="auto">
            <a:xfrm>
              <a:off x="1996" y="2220"/>
              <a:ext cx="210" cy="262"/>
            </a:xfrm>
            <a:custGeom>
              <a:avLst/>
              <a:gdLst>
                <a:gd name="T0" fmla="*/ 0 w 210"/>
                <a:gd name="T1" fmla="*/ 261 h 262"/>
                <a:gd name="T2" fmla="*/ 0 w 210"/>
                <a:gd name="T3" fmla="*/ 0 h 262"/>
                <a:gd name="T4" fmla="*/ 209 w 210"/>
                <a:gd name="T5" fmla="*/ 0 h 262"/>
                <a:gd name="T6" fmla="*/ 209 w 210"/>
                <a:gd name="T7" fmla="*/ 261 h 262"/>
                <a:gd name="T8" fmla="*/ 0 w 210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62"/>
                <a:gd name="T17" fmla="*/ 210 w 210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62">
                  <a:moveTo>
                    <a:pt x="0" y="261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1" name="Freeform 466"/>
            <p:cNvSpPr>
              <a:spLocks/>
            </p:cNvSpPr>
            <p:nvPr/>
          </p:nvSpPr>
          <p:spPr bwMode="auto">
            <a:xfrm>
              <a:off x="1997" y="1892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2" name="Freeform 467"/>
            <p:cNvSpPr>
              <a:spLocks/>
            </p:cNvSpPr>
            <p:nvPr/>
          </p:nvSpPr>
          <p:spPr bwMode="auto">
            <a:xfrm>
              <a:off x="1996" y="1892"/>
              <a:ext cx="210" cy="259"/>
            </a:xfrm>
            <a:custGeom>
              <a:avLst/>
              <a:gdLst>
                <a:gd name="T0" fmla="*/ 0 w 210"/>
                <a:gd name="T1" fmla="*/ 258 h 259"/>
                <a:gd name="T2" fmla="*/ 0 w 210"/>
                <a:gd name="T3" fmla="*/ 0 h 259"/>
                <a:gd name="T4" fmla="*/ 209 w 210"/>
                <a:gd name="T5" fmla="*/ 0 h 259"/>
                <a:gd name="T6" fmla="*/ 209 w 210"/>
                <a:gd name="T7" fmla="*/ 258 h 259"/>
                <a:gd name="T8" fmla="*/ 0 w 210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59"/>
                <a:gd name="T17" fmla="*/ 210 w 210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59">
                  <a:moveTo>
                    <a:pt x="0" y="258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3" name="Freeform 468"/>
            <p:cNvSpPr>
              <a:spLocks/>
            </p:cNvSpPr>
            <p:nvPr/>
          </p:nvSpPr>
          <p:spPr bwMode="auto">
            <a:xfrm>
              <a:off x="1997" y="1527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4" name="Freeform 469"/>
            <p:cNvSpPr>
              <a:spLocks/>
            </p:cNvSpPr>
            <p:nvPr/>
          </p:nvSpPr>
          <p:spPr bwMode="auto">
            <a:xfrm>
              <a:off x="1996" y="1527"/>
              <a:ext cx="210" cy="259"/>
            </a:xfrm>
            <a:custGeom>
              <a:avLst/>
              <a:gdLst>
                <a:gd name="T0" fmla="*/ 0 w 210"/>
                <a:gd name="T1" fmla="*/ 258 h 259"/>
                <a:gd name="T2" fmla="*/ 0 w 210"/>
                <a:gd name="T3" fmla="*/ 0 h 259"/>
                <a:gd name="T4" fmla="*/ 209 w 210"/>
                <a:gd name="T5" fmla="*/ 0 h 259"/>
                <a:gd name="T6" fmla="*/ 209 w 210"/>
                <a:gd name="T7" fmla="*/ 258 h 259"/>
                <a:gd name="T8" fmla="*/ 0 w 210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59"/>
                <a:gd name="T17" fmla="*/ 210 w 210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59">
                  <a:moveTo>
                    <a:pt x="0" y="258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5" name="Freeform 470"/>
            <p:cNvSpPr>
              <a:spLocks/>
            </p:cNvSpPr>
            <p:nvPr/>
          </p:nvSpPr>
          <p:spPr bwMode="auto">
            <a:xfrm>
              <a:off x="2214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6" name="Freeform 471"/>
            <p:cNvSpPr>
              <a:spLocks/>
            </p:cNvSpPr>
            <p:nvPr/>
          </p:nvSpPr>
          <p:spPr bwMode="auto">
            <a:xfrm>
              <a:off x="2213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7" name="Freeform 472"/>
            <p:cNvSpPr>
              <a:spLocks/>
            </p:cNvSpPr>
            <p:nvPr/>
          </p:nvSpPr>
          <p:spPr bwMode="auto">
            <a:xfrm>
              <a:off x="2214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8" name="Freeform 473"/>
            <p:cNvSpPr>
              <a:spLocks/>
            </p:cNvSpPr>
            <p:nvPr/>
          </p:nvSpPr>
          <p:spPr bwMode="auto">
            <a:xfrm>
              <a:off x="2213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69" name="Freeform 474"/>
            <p:cNvSpPr>
              <a:spLocks/>
            </p:cNvSpPr>
            <p:nvPr/>
          </p:nvSpPr>
          <p:spPr bwMode="auto">
            <a:xfrm>
              <a:off x="2214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0" name="Freeform 475"/>
            <p:cNvSpPr>
              <a:spLocks/>
            </p:cNvSpPr>
            <p:nvPr/>
          </p:nvSpPr>
          <p:spPr bwMode="auto">
            <a:xfrm>
              <a:off x="2213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1" name="Freeform 476"/>
            <p:cNvSpPr>
              <a:spLocks/>
            </p:cNvSpPr>
            <p:nvPr/>
          </p:nvSpPr>
          <p:spPr bwMode="auto">
            <a:xfrm>
              <a:off x="2430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2" name="Freeform 477"/>
            <p:cNvSpPr>
              <a:spLocks/>
            </p:cNvSpPr>
            <p:nvPr/>
          </p:nvSpPr>
          <p:spPr bwMode="auto">
            <a:xfrm>
              <a:off x="2429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3" name="Freeform 478"/>
            <p:cNvSpPr>
              <a:spLocks/>
            </p:cNvSpPr>
            <p:nvPr/>
          </p:nvSpPr>
          <p:spPr bwMode="auto">
            <a:xfrm>
              <a:off x="2430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4" name="Freeform 479"/>
            <p:cNvSpPr>
              <a:spLocks/>
            </p:cNvSpPr>
            <p:nvPr/>
          </p:nvSpPr>
          <p:spPr bwMode="auto">
            <a:xfrm>
              <a:off x="2429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5" name="Freeform 480"/>
            <p:cNvSpPr>
              <a:spLocks/>
            </p:cNvSpPr>
            <p:nvPr/>
          </p:nvSpPr>
          <p:spPr bwMode="auto">
            <a:xfrm>
              <a:off x="2430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6" name="Freeform 481"/>
            <p:cNvSpPr>
              <a:spLocks/>
            </p:cNvSpPr>
            <p:nvPr/>
          </p:nvSpPr>
          <p:spPr bwMode="auto">
            <a:xfrm>
              <a:off x="2429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7" name="Freeform 482"/>
            <p:cNvSpPr>
              <a:spLocks/>
            </p:cNvSpPr>
            <p:nvPr/>
          </p:nvSpPr>
          <p:spPr bwMode="auto">
            <a:xfrm>
              <a:off x="2652" y="2220"/>
              <a:ext cx="202" cy="255"/>
            </a:xfrm>
            <a:custGeom>
              <a:avLst/>
              <a:gdLst>
                <a:gd name="T0" fmla="*/ 0 w 202"/>
                <a:gd name="T1" fmla="*/ 254 h 255"/>
                <a:gd name="T2" fmla="*/ 0 w 202"/>
                <a:gd name="T3" fmla="*/ 0 h 255"/>
                <a:gd name="T4" fmla="*/ 201 w 202"/>
                <a:gd name="T5" fmla="*/ 0 h 255"/>
                <a:gd name="T6" fmla="*/ 201 w 202"/>
                <a:gd name="T7" fmla="*/ 254 h 255"/>
                <a:gd name="T8" fmla="*/ 0 w 20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5"/>
                <a:gd name="T17" fmla="*/ 202 w 20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5">
                  <a:moveTo>
                    <a:pt x="0" y="254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8" name="Freeform 483"/>
            <p:cNvSpPr>
              <a:spLocks/>
            </p:cNvSpPr>
            <p:nvPr/>
          </p:nvSpPr>
          <p:spPr bwMode="auto">
            <a:xfrm>
              <a:off x="2651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79" name="Freeform 484"/>
            <p:cNvSpPr>
              <a:spLocks/>
            </p:cNvSpPr>
            <p:nvPr/>
          </p:nvSpPr>
          <p:spPr bwMode="auto">
            <a:xfrm>
              <a:off x="2652" y="1892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0" name="Freeform 485"/>
            <p:cNvSpPr>
              <a:spLocks/>
            </p:cNvSpPr>
            <p:nvPr/>
          </p:nvSpPr>
          <p:spPr bwMode="auto">
            <a:xfrm>
              <a:off x="2651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1" name="Freeform 486"/>
            <p:cNvSpPr>
              <a:spLocks/>
            </p:cNvSpPr>
            <p:nvPr/>
          </p:nvSpPr>
          <p:spPr bwMode="auto">
            <a:xfrm>
              <a:off x="2652" y="1527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2" name="Freeform 487"/>
            <p:cNvSpPr>
              <a:spLocks/>
            </p:cNvSpPr>
            <p:nvPr/>
          </p:nvSpPr>
          <p:spPr bwMode="auto">
            <a:xfrm>
              <a:off x="2651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3" name="Freeform 488"/>
            <p:cNvSpPr>
              <a:spLocks/>
            </p:cNvSpPr>
            <p:nvPr/>
          </p:nvSpPr>
          <p:spPr bwMode="auto">
            <a:xfrm>
              <a:off x="2873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4" name="Freeform 489"/>
            <p:cNvSpPr>
              <a:spLocks/>
            </p:cNvSpPr>
            <p:nvPr/>
          </p:nvSpPr>
          <p:spPr bwMode="auto">
            <a:xfrm>
              <a:off x="2872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5" name="Freeform 490"/>
            <p:cNvSpPr>
              <a:spLocks/>
            </p:cNvSpPr>
            <p:nvPr/>
          </p:nvSpPr>
          <p:spPr bwMode="auto">
            <a:xfrm>
              <a:off x="2873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6" name="Freeform 491"/>
            <p:cNvSpPr>
              <a:spLocks/>
            </p:cNvSpPr>
            <p:nvPr/>
          </p:nvSpPr>
          <p:spPr bwMode="auto">
            <a:xfrm>
              <a:off x="2872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7" name="Freeform 492"/>
            <p:cNvSpPr>
              <a:spLocks/>
            </p:cNvSpPr>
            <p:nvPr/>
          </p:nvSpPr>
          <p:spPr bwMode="auto">
            <a:xfrm>
              <a:off x="2873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8" name="Freeform 493"/>
            <p:cNvSpPr>
              <a:spLocks/>
            </p:cNvSpPr>
            <p:nvPr/>
          </p:nvSpPr>
          <p:spPr bwMode="auto">
            <a:xfrm>
              <a:off x="2872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89" name="Freeform 494"/>
            <p:cNvSpPr>
              <a:spLocks/>
            </p:cNvSpPr>
            <p:nvPr/>
          </p:nvSpPr>
          <p:spPr bwMode="auto">
            <a:xfrm>
              <a:off x="3089" y="2220"/>
              <a:ext cx="202" cy="255"/>
            </a:xfrm>
            <a:custGeom>
              <a:avLst/>
              <a:gdLst>
                <a:gd name="T0" fmla="*/ 0 w 202"/>
                <a:gd name="T1" fmla="*/ 254 h 255"/>
                <a:gd name="T2" fmla="*/ 0 w 202"/>
                <a:gd name="T3" fmla="*/ 0 h 255"/>
                <a:gd name="T4" fmla="*/ 201 w 202"/>
                <a:gd name="T5" fmla="*/ 0 h 255"/>
                <a:gd name="T6" fmla="*/ 201 w 202"/>
                <a:gd name="T7" fmla="*/ 254 h 255"/>
                <a:gd name="T8" fmla="*/ 0 w 20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5"/>
                <a:gd name="T17" fmla="*/ 202 w 20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5">
                  <a:moveTo>
                    <a:pt x="0" y="254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0" name="Freeform 495"/>
            <p:cNvSpPr>
              <a:spLocks/>
            </p:cNvSpPr>
            <p:nvPr/>
          </p:nvSpPr>
          <p:spPr bwMode="auto">
            <a:xfrm>
              <a:off x="3088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1" name="Freeform 496"/>
            <p:cNvSpPr>
              <a:spLocks/>
            </p:cNvSpPr>
            <p:nvPr/>
          </p:nvSpPr>
          <p:spPr bwMode="auto">
            <a:xfrm>
              <a:off x="3089" y="1892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2" name="Freeform 497"/>
            <p:cNvSpPr>
              <a:spLocks/>
            </p:cNvSpPr>
            <p:nvPr/>
          </p:nvSpPr>
          <p:spPr bwMode="auto">
            <a:xfrm>
              <a:off x="3088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3" name="Freeform 498"/>
            <p:cNvSpPr>
              <a:spLocks/>
            </p:cNvSpPr>
            <p:nvPr/>
          </p:nvSpPr>
          <p:spPr bwMode="auto">
            <a:xfrm>
              <a:off x="3089" y="1527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4" name="Freeform 499"/>
            <p:cNvSpPr>
              <a:spLocks/>
            </p:cNvSpPr>
            <p:nvPr/>
          </p:nvSpPr>
          <p:spPr bwMode="auto">
            <a:xfrm>
              <a:off x="3088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5" name="Freeform 500"/>
            <p:cNvSpPr>
              <a:spLocks/>
            </p:cNvSpPr>
            <p:nvPr/>
          </p:nvSpPr>
          <p:spPr bwMode="auto">
            <a:xfrm>
              <a:off x="3304" y="2220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6" name="Freeform 501"/>
            <p:cNvSpPr>
              <a:spLocks/>
            </p:cNvSpPr>
            <p:nvPr/>
          </p:nvSpPr>
          <p:spPr bwMode="auto">
            <a:xfrm>
              <a:off x="3304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7" name="Freeform 502"/>
            <p:cNvSpPr>
              <a:spLocks/>
            </p:cNvSpPr>
            <p:nvPr/>
          </p:nvSpPr>
          <p:spPr bwMode="auto">
            <a:xfrm>
              <a:off x="3304" y="1892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8" name="Freeform 503"/>
            <p:cNvSpPr>
              <a:spLocks/>
            </p:cNvSpPr>
            <p:nvPr/>
          </p:nvSpPr>
          <p:spPr bwMode="auto">
            <a:xfrm>
              <a:off x="3304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99" name="Freeform 504"/>
            <p:cNvSpPr>
              <a:spLocks/>
            </p:cNvSpPr>
            <p:nvPr/>
          </p:nvSpPr>
          <p:spPr bwMode="auto">
            <a:xfrm>
              <a:off x="3304" y="1527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0" name="Freeform 505"/>
            <p:cNvSpPr>
              <a:spLocks/>
            </p:cNvSpPr>
            <p:nvPr/>
          </p:nvSpPr>
          <p:spPr bwMode="auto">
            <a:xfrm>
              <a:off x="3304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1" name="Freeform 506"/>
            <p:cNvSpPr>
              <a:spLocks/>
            </p:cNvSpPr>
            <p:nvPr/>
          </p:nvSpPr>
          <p:spPr bwMode="auto">
            <a:xfrm>
              <a:off x="3522" y="2220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2" name="Freeform 507"/>
            <p:cNvSpPr>
              <a:spLocks/>
            </p:cNvSpPr>
            <p:nvPr/>
          </p:nvSpPr>
          <p:spPr bwMode="auto">
            <a:xfrm>
              <a:off x="3520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3" name="Freeform 508"/>
            <p:cNvSpPr>
              <a:spLocks/>
            </p:cNvSpPr>
            <p:nvPr/>
          </p:nvSpPr>
          <p:spPr bwMode="auto">
            <a:xfrm>
              <a:off x="3522" y="1892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4" name="Freeform 509"/>
            <p:cNvSpPr>
              <a:spLocks/>
            </p:cNvSpPr>
            <p:nvPr/>
          </p:nvSpPr>
          <p:spPr bwMode="auto">
            <a:xfrm>
              <a:off x="3520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5" name="Freeform 510"/>
            <p:cNvSpPr>
              <a:spLocks/>
            </p:cNvSpPr>
            <p:nvPr/>
          </p:nvSpPr>
          <p:spPr bwMode="auto">
            <a:xfrm>
              <a:off x="3522" y="1527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6" name="Freeform 511"/>
            <p:cNvSpPr>
              <a:spLocks/>
            </p:cNvSpPr>
            <p:nvPr/>
          </p:nvSpPr>
          <p:spPr bwMode="auto">
            <a:xfrm>
              <a:off x="3520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7" name="Freeform 512"/>
            <p:cNvSpPr>
              <a:spLocks/>
            </p:cNvSpPr>
            <p:nvPr/>
          </p:nvSpPr>
          <p:spPr bwMode="auto">
            <a:xfrm>
              <a:off x="3732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8" name="Freeform 513"/>
            <p:cNvSpPr>
              <a:spLocks/>
            </p:cNvSpPr>
            <p:nvPr/>
          </p:nvSpPr>
          <p:spPr bwMode="auto">
            <a:xfrm>
              <a:off x="3731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09" name="Freeform 514"/>
            <p:cNvSpPr>
              <a:spLocks/>
            </p:cNvSpPr>
            <p:nvPr/>
          </p:nvSpPr>
          <p:spPr bwMode="auto">
            <a:xfrm>
              <a:off x="3732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0" name="Freeform 515"/>
            <p:cNvSpPr>
              <a:spLocks/>
            </p:cNvSpPr>
            <p:nvPr/>
          </p:nvSpPr>
          <p:spPr bwMode="auto">
            <a:xfrm>
              <a:off x="3731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1" name="Freeform 516"/>
            <p:cNvSpPr>
              <a:spLocks/>
            </p:cNvSpPr>
            <p:nvPr/>
          </p:nvSpPr>
          <p:spPr bwMode="auto">
            <a:xfrm>
              <a:off x="3732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2" name="Freeform 517"/>
            <p:cNvSpPr>
              <a:spLocks/>
            </p:cNvSpPr>
            <p:nvPr/>
          </p:nvSpPr>
          <p:spPr bwMode="auto">
            <a:xfrm>
              <a:off x="3731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3" name="Freeform 518"/>
            <p:cNvSpPr>
              <a:spLocks/>
            </p:cNvSpPr>
            <p:nvPr/>
          </p:nvSpPr>
          <p:spPr bwMode="auto">
            <a:xfrm>
              <a:off x="3950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4" name="Freeform 519"/>
            <p:cNvSpPr>
              <a:spLocks/>
            </p:cNvSpPr>
            <p:nvPr/>
          </p:nvSpPr>
          <p:spPr bwMode="auto">
            <a:xfrm>
              <a:off x="3949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5" name="Freeform 520"/>
            <p:cNvSpPr>
              <a:spLocks/>
            </p:cNvSpPr>
            <p:nvPr/>
          </p:nvSpPr>
          <p:spPr bwMode="auto">
            <a:xfrm>
              <a:off x="3950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6" name="Freeform 521"/>
            <p:cNvSpPr>
              <a:spLocks/>
            </p:cNvSpPr>
            <p:nvPr/>
          </p:nvSpPr>
          <p:spPr bwMode="auto">
            <a:xfrm>
              <a:off x="3949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7" name="Freeform 522"/>
            <p:cNvSpPr>
              <a:spLocks/>
            </p:cNvSpPr>
            <p:nvPr/>
          </p:nvSpPr>
          <p:spPr bwMode="auto">
            <a:xfrm>
              <a:off x="3950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8" name="Freeform 523"/>
            <p:cNvSpPr>
              <a:spLocks/>
            </p:cNvSpPr>
            <p:nvPr/>
          </p:nvSpPr>
          <p:spPr bwMode="auto">
            <a:xfrm>
              <a:off x="3949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19" name="Freeform 524"/>
            <p:cNvSpPr>
              <a:spLocks/>
            </p:cNvSpPr>
            <p:nvPr/>
          </p:nvSpPr>
          <p:spPr bwMode="auto">
            <a:xfrm>
              <a:off x="3950" y="1187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0" name="Freeform 525"/>
            <p:cNvSpPr>
              <a:spLocks/>
            </p:cNvSpPr>
            <p:nvPr/>
          </p:nvSpPr>
          <p:spPr bwMode="auto">
            <a:xfrm>
              <a:off x="3949" y="1187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1" name="Freeform 526"/>
            <p:cNvSpPr>
              <a:spLocks/>
            </p:cNvSpPr>
            <p:nvPr/>
          </p:nvSpPr>
          <p:spPr bwMode="auto">
            <a:xfrm>
              <a:off x="3950" y="832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2" name="Freeform 527"/>
            <p:cNvSpPr>
              <a:spLocks/>
            </p:cNvSpPr>
            <p:nvPr/>
          </p:nvSpPr>
          <p:spPr bwMode="auto">
            <a:xfrm>
              <a:off x="3949" y="832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3" name="Freeform 528"/>
            <p:cNvSpPr>
              <a:spLocks/>
            </p:cNvSpPr>
            <p:nvPr/>
          </p:nvSpPr>
          <p:spPr bwMode="auto">
            <a:xfrm>
              <a:off x="4167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4" name="Freeform 529"/>
            <p:cNvSpPr>
              <a:spLocks/>
            </p:cNvSpPr>
            <p:nvPr/>
          </p:nvSpPr>
          <p:spPr bwMode="auto">
            <a:xfrm>
              <a:off x="4166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5" name="Freeform 530"/>
            <p:cNvSpPr>
              <a:spLocks/>
            </p:cNvSpPr>
            <p:nvPr/>
          </p:nvSpPr>
          <p:spPr bwMode="auto">
            <a:xfrm>
              <a:off x="4167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6" name="Freeform 531"/>
            <p:cNvSpPr>
              <a:spLocks/>
            </p:cNvSpPr>
            <p:nvPr/>
          </p:nvSpPr>
          <p:spPr bwMode="auto">
            <a:xfrm>
              <a:off x="4166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7" name="Freeform 532"/>
            <p:cNvSpPr>
              <a:spLocks/>
            </p:cNvSpPr>
            <p:nvPr/>
          </p:nvSpPr>
          <p:spPr bwMode="auto">
            <a:xfrm>
              <a:off x="4167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8" name="Freeform 533"/>
            <p:cNvSpPr>
              <a:spLocks/>
            </p:cNvSpPr>
            <p:nvPr/>
          </p:nvSpPr>
          <p:spPr bwMode="auto">
            <a:xfrm>
              <a:off x="4166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9" name="Freeform 534"/>
            <p:cNvSpPr>
              <a:spLocks/>
            </p:cNvSpPr>
            <p:nvPr/>
          </p:nvSpPr>
          <p:spPr bwMode="auto">
            <a:xfrm>
              <a:off x="4167" y="1187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0" name="Freeform 535"/>
            <p:cNvSpPr>
              <a:spLocks/>
            </p:cNvSpPr>
            <p:nvPr/>
          </p:nvSpPr>
          <p:spPr bwMode="auto">
            <a:xfrm>
              <a:off x="4166" y="1187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1" name="Freeform 536"/>
            <p:cNvSpPr>
              <a:spLocks/>
            </p:cNvSpPr>
            <p:nvPr/>
          </p:nvSpPr>
          <p:spPr bwMode="auto">
            <a:xfrm>
              <a:off x="4167" y="832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2" name="Freeform 537"/>
            <p:cNvSpPr>
              <a:spLocks/>
            </p:cNvSpPr>
            <p:nvPr/>
          </p:nvSpPr>
          <p:spPr bwMode="auto">
            <a:xfrm>
              <a:off x="4166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3" name="Freeform 538"/>
            <p:cNvSpPr>
              <a:spLocks/>
            </p:cNvSpPr>
            <p:nvPr/>
          </p:nvSpPr>
          <p:spPr bwMode="auto">
            <a:xfrm>
              <a:off x="4389" y="2220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4" name="Freeform 539"/>
            <p:cNvSpPr>
              <a:spLocks/>
            </p:cNvSpPr>
            <p:nvPr/>
          </p:nvSpPr>
          <p:spPr bwMode="auto">
            <a:xfrm>
              <a:off x="4387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5" name="Freeform 540"/>
            <p:cNvSpPr>
              <a:spLocks/>
            </p:cNvSpPr>
            <p:nvPr/>
          </p:nvSpPr>
          <p:spPr bwMode="auto">
            <a:xfrm>
              <a:off x="4389" y="1892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6" name="Freeform 541"/>
            <p:cNvSpPr>
              <a:spLocks/>
            </p:cNvSpPr>
            <p:nvPr/>
          </p:nvSpPr>
          <p:spPr bwMode="auto">
            <a:xfrm>
              <a:off x="4387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7" name="Freeform 542"/>
            <p:cNvSpPr>
              <a:spLocks/>
            </p:cNvSpPr>
            <p:nvPr/>
          </p:nvSpPr>
          <p:spPr bwMode="auto">
            <a:xfrm>
              <a:off x="4389" y="1527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8" name="Freeform 543"/>
            <p:cNvSpPr>
              <a:spLocks/>
            </p:cNvSpPr>
            <p:nvPr/>
          </p:nvSpPr>
          <p:spPr bwMode="auto">
            <a:xfrm>
              <a:off x="4387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9" name="Freeform 544"/>
            <p:cNvSpPr>
              <a:spLocks/>
            </p:cNvSpPr>
            <p:nvPr/>
          </p:nvSpPr>
          <p:spPr bwMode="auto">
            <a:xfrm>
              <a:off x="4389" y="1187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0" name="Freeform 545"/>
            <p:cNvSpPr>
              <a:spLocks/>
            </p:cNvSpPr>
            <p:nvPr/>
          </p:nvSpPr>
          <p:spPr bwMode="auto">
            <a:xfrm>
              <a:off x="4389" y="832"/>
              <a:ext cx="201" cy="253"/>
            </a:xfrm>
            <a:custGeom>
              <a:avLst/>
              <a:gdLst>
                <a:gd name="T0" fmla="*/ 0 w 201"/>
                <a:gd name="T1" fmla="*/ 252 h 253"/>
                <a:gd name="T2" fmla="*/ 0 w 201"/>
                <a:gd name="T3" fmla="*/ 0 h 253"/>
                <a:gd name="T4" fmla="*/ 200 w 201"/>
                <a:gd name="T5" fmla="*/ 0 h 253"/>
                <a:gd name="T6" fmla="*/ 200 w 201"/>
                <a:gd name="T7" fmla="*/ 252 h 253"/>
                <a:gd name="T8" fmla="*/ 0 w 201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3"/>
                <a:gd name="T17" fmla="*/ 201 w 201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3">
                  <a:moveTo>
                    <a:pt x="0" y="252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2"/>
                  </a:lnTo>
                  <a:lnTo>
                    <a:pt x="0" y="252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1" name="Freeform 546"/>
            <p:cNvSpPr>
              <a:spLocks/>
            </p:cNvSpPr>
            <p:nvPr/>
          </p:nvSpPr>
          <p:spPr bwMode="auto">
            <a:xfrm>
              <a:off x="4387" y="1190"/>
              <a:ext cx="202" cy="252"/>
            </a:xfrm>
            <a:custGeom>
              <a:avLst/>
              <a:gdLst>
                <a:gd name="T0" fmla="*/ 0 w 202"/>
                <a:gd name="T1" fmla="*/ 251 h 252"/>
                <a:gd name="T2" fmla="*/ 0 w 202"/>
                <a:gd name="T3" fmla="*/ 0 h 252"/>
                <a:gd name="T4" fmla="*/ 201 w 202"/>
                <a:gd name="T5" fmla="*/ 0 h 252"/>
                <a:gd name="T6" fmla="*/ 201 w 202"/>
                <a:gd name="T7" fmla="*/ 251 h 252"/>
                <a:gd name="T8" fmla="*/ 0 w 202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2"/>
                <a:gd name="T17" fmla="*/ 202 w 202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2">
                  <a:moveTo>
                    <a:pt x="0" y="251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1"/>
                  </a:lnTo>
                  <a:lnTo>
                    <a:pt x="0" y="25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2" name="Freeform 547"/>
            <p:cNvSpPr>
              <a:spLocks/>
            </p:cNvSpPr>
            <p:nvPr/>
          </p:nvSpPr>
          <p:spPr bwMode="auto">
            <a:xfrm>
              <a:off x="4387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3" name="Freeform 548"/>
            <p:cNvSpPr>
              <a:spLocks/>
            </p:cNvSpPr>
            <p:nvPr/>
          </p:nvSpPr>
          <p:spPr bwMode="auto">
            <a:xfrm>
              <a:off x="4606" y="2220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4" name="Freeform 549"/>
            <p:cNvSpPr>
              <a:spLocks/>
            </p:cNvSpPr>
            <p:nvPr/>
          </p:nvSpPr>
          <p:spPr bwMode="auto">
            <a:xfrm>
              <a:off x="4604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5" name="Freeform 550"/>
            <p:cNvSpPr>
              <a:spLocks/>
            </p:cNvSpPr>
            <p:nvPr/>
          </p:nvSpPr>
          <p:spPr bwMode="auto">
            <a:xfrm>
              <a:off x="4606" y="1892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6" name="Freeform 551"/>
            <p:cNvSpPr>
              <a:spLocks/>
            </p:cNvSpPr>
            <p:nvPr/>
          </p:nvSpPr>
          <p:spPr bwMode="auto">
            <a:xfrm>
              <a:off x="4604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7" name="Freeform 552"/>
            <p:cNvSpPr>
              <a:spLocks/>
            </p:cNvSpPr>
            <p:nvPr/>
          </p:nvSpPr>
          <p:spPr bwMode="auto">
            <a:xfrm>
              <a:off x="4606" y="1527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8" name="Freeform 553"/>
            <p:cNvSpPr>
              <a:spLocks/>
            </p:cNvSpPr>
            <p:nvPr/>
          </p:nvSpPr>
          <p:spPr bwMode="auto">
            <a:xfrm>
              <a:off x="4604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9" name="Freeform 554"/>
            <p:cNvSpPr>
              <a:spLocks/>
            </p:cNvSpPr>
            <p:nvPr/>
          </p:nvSpPr>
          <p:spPr bwMode="auto">
            <a:xfrm>
              <a:off x="4606" y="1187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0" name="Freeform 555"/>
            <p:cNvSpPr>
              <a:spLocks/>
            </p:cNvSpPr>
            <p:nvPr/>
          </p:nvSpPr>
          <p:spPr bwMode="auto">
            <a:xfrm>
              <a:off x="4604" y="1187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1" name="Freeform 556"/>
            <p:cNvSpPr>
              <a:spLocks/>
            </p:cNvSpPr>
            <p:nvPr/>
          </p:nvSpPr>
          <p:spPr bwMode="auto">
            <a:xfrm>
              <a:off x="4606" y="832"/>
              <a:ext cx="201" cy="253"/>
            </a:xfrm>
            <a:custGeom>
              <a:avLst/>
              <a:gdLst>
                <a:gd name="T0" fmla="*/ 0 w 201"/>
                <a:gd name="T1" fmla="*/ 252 h 253"/>
                <a:gd name="T2" fmla="*/ 0 w 201"/>
                <a:gd name="T3" fmla="*/ 0 h 253"/>
                <a:gd name="T4" fmla="*/ 200 w 201"/>
                <a:gd name="T5" fmla="*/ 0 h 253"/>
                <a:gd name="T6" fmla="*/ 200 w 201"/>
                <a:gd name="T7" fmla="*/ 252 h 253"/>
                <a:gd name="T8" fmla="*/ 0 w 201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3"/>
                <a:gd name="T17" fmla="*/ 201 w 201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3">
                  <a:moveTo>
                    <a:pt x="0" y="252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2"/>
                  </a:lnTo>
                  <a:lnTo>
                    <a:pt x="0" y="25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2" name="Freeform 557"/>
            <p:cNvSpPr>
              <a:spLocks/>
            </p:cNvSpPr>
            <p:nvPr/>
          </p:nvSpPr>
          <p:spPr bwMode="auto">
            <a:xfrm>
              <a:off x="4604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3" name="Freeform 558"/>
            <p:cNvSpPr>
              <a:spLocks/>
            </p:cNvSpPr>
            <p:nvPr/>
          </p:nvSpPr>
          <p:spPr bwMode="auto">
            <a:xfrm>
              <a:off x="4820" y="2220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4" name="Freeform 559"/>
            <p:cNvSpPr>
              <a:spLocks/>
            </p:cNvSpPr>
            <p:nvPr/>
          </p:nvSpPr>
          <p:spPr bwMode="auto">
            <a:xfrm>
              <a:off x="4819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5" name="Freeform 560"/>
            <p:cNvSpPr>
              <a:spLocks/>
            </p:cNvSpPr>
            <p:nvPr/>
          </p:nvSpPr>
          <p:spPr bwMode="auto">
            <a:xfrm>
              <a:off x="4820" y="1892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6" name="Freeform 561"/>
            <p:cNvSpPr>
              <a:spLocks/>
            </p:cNvSpPr>
            <p:nvPr/>
          </p:nvSpPr>
          <p:spPr bwMode="auto">
            <a:xfrm>
              <a:off x="4819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7" name="Freeform 562"/>
            <p:cNvSpPr>
              <a:spLocks/>
            </p:cNvSpPr>
            <p:nvPr/>
          </p:nvSpPr>
          <p:spPr bwMode="auto">
            <a:xfrm>
              <a:off x="4820" y="1527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8" name="Freeform 563"/>
            <p:cNvSpPr>
              <a:spLocks/>
            </p:cNvSpPr>
            <p:nvPr/>
          </p:nvSpPr>
          <p:spPr bwMode="auto">
            <a:xfrm>
              <a:off x="4819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9" name="Freeform 564"/>
            <p:cNvSpPr>
              <a:spLocks/>
            </p:cNvSpPr>
            <p:nvPr/>
          </p:nvSpPr>
          <p:spPr bwMode="auto">
            <a:xfrm>
              <a:off x="4820" y="1187"/>
              <a:ext cx="204" cy="254"/>
            </a:xfrm>
            <a:custGeom>
              <a:avLst/>
              <a:gdLst>
                <a:gd name="T0" fmla="*/ 0 w 204"/>
                <a:gd name="T1" fmla="*/ 253 h 254"/>
                <a:gd name="T2" fmla="*/ 0 w 204"/>
                <a:gd name="T3" fmla="*/ 0 h 254"/>
                <a:gd name="T4" fmla="*/ 203 w 204"/>
                <a:gd name="T5" fmla="*/ 0 h 254"/>
                <a:gd name="T6" fmla="*/ 203 w 204"/>
                <a:gd name="T7" fmla="*/ 253 h 254"/>
                <a:gd name="T8" fmla="*/ 0 w 204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4"/>
                <a:gd name="T17" fmla="*/ 204 w 204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4">
                  <a:moveTo>
                    <a:pt x="0" y="253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3"/>
                  </a:lnTo>
                  <a:lnTo>
                    <a:pt x="0" y="253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0" name="Freeform 565"/>
            <p:cNvSpPr>
              <a:spLocks/>
            </p:cNvSpPr>
            <p:nvPr/>
          </p:nvSpPr>
          <p:spPr bwMode="auto">
            <a:xfrm>
              <a:off x="4819" y="1187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1" name="Freeform 566"/>
            <p:cNvSpPr>
              <a:spLocks/>
            </p:cNvSpPr>
            <p:nvPr/>
          </p:nvSpPr>
          <p:spPr bwMode="auto">
            <a:xfrm>
              <a:off x="4820" y="832"/>
              <a:ext cx="204" cy="253"/>
            </a:xfrm>
            <a:custGeom>
              <a:avLst/>
              <a:gdLst>
                <a:gd name="T0" fmla="*/ 0 w 204"/>
                <a:gd name="T1" fmla="*/ 252 h 253"/>
                <a:gd name="T2" fmla="*/ 0 w 204"/>
                <a:gd name="T3" fmla="*/ 0 h 253"/>
                <a:gd name="T4" fmla="*/ 203 w 204"/>
                <a:gd name="T5" fmla="*/ 0 h 253"/>
                <a:gd name="T6" fmla="*/ 203 w 204"/>
                <a:gd name="T7" fmla="*/ 252 h 253"/>
                <a:gd name="T8" fmla="*/ 0 w 204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3"/>
                <a:gd name="T17" fmla="*/ 204 w 204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3">
                  <a:moveTo>
                    <a:pt x="0" y="252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2"/>
                  </a:lnTo>
                  <a:lnTo>
                    <a:pt x="0" y="25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2" name="Freeform 567"/>
            <p:cNvSpPr>
              <a:spLocks/>
            </p:cNvSpPr>
            <p:nvPr/>
          </p:nvSpPr>
          <p:spPr bwMode="auto">
            <a:xfrm>
              <a:off x="4819" y="832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3" name="Freeform 568"/>
            <p:cNvSpPr>
              <a:spLocks/>
            </p:cNvSpPr>
            <p:nvPr/>
          </p:nvSpPr>
          <p:spPr bwMode="auto">
            <a:xfrm>
              <a:off x="1351" y="2544"/>
              <a:ext cx="200" cy="254"/>
            </a:xfrm>
            <a:custGeom>
              <a:avLst/>
              <a:gdLst>
                <a:gd name="T0" fmla="*/ 0 w 200"/>
                <a:gd name="T1" fmla="*/ 253 h 254"/>
                <a:gd name="T2" fmla="*/ 0 w 200"/>
                <a:gd name="T3" fmla="*/ 0 h 254"/>
                <a:gd name="T4" fmla="*/ 199 w 200"/>
                <a:gd name="T5" fmla="*/ 0 h 254"/>
                <a:gd name="T6" fmla="*/ 199 w 200"/>
                <a:gd name="T7" fmla="*/ 253 h 254"/>
                <a:gd name="T8" fmla="*/ 0 w 200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4"/>
                <a:gd name="T17" fmla="*/ 200 w 200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4">
                  <a:moveTo>
                    <a:pt x="0" y="253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3"/>
                  </a:lnTo>
                  <a:lnTo>
                    <a:pt x="0" y="25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4" name="Freeform 569"/>
            <p:cNvSpPr>
              <a:spLocks/>
            </p:cNvSpPr>
            <p:nvPr/>
          </p:nvSpPr>
          <p:spPr bwMode="auto">
            <a:xfrm>
              <a:off x="1349" y="2544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5" name="Freeform 570"/>
            <p:cNvSpPr>
              <a:spLocks/>
            </p:cNvSpPr>
            <p:nvPr/>
          </p:nvSpPr>
          <p:spPr bwMode="auto">
            <a:xfrm>
              <a:off x="1565" y="2544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6" name="Freeform 571"/>
            <p:cNvSpPr>
              <a:spLocks/>
            </p:cNvSpPr>
            <p:nvPr/>
          </p:nvSpPr>
          <p:spPr bwMode="auto">
            <a:xfrm>
              <a:off x="1565" y="2544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7" name="Freeform 572"/>
            <p:cNvSpPr>
              <a:spLocks/>
            </p:cNvSpPr>
            <p:nvPr/>
          </p:nvSpPr>
          <p:spPr bwMode="auto">
            <a:xfrm>
              <a:off x="1783" y="2544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8" name="Freeform 573"/>
            <p:cNvSpPr>
              <a:spLocks/>
            </p:cNvSpPr>
            <p:nvPr/>
          </p:nvSpPr>
          <p:spPr bwMode="auto">
            <a:xfrm>
              <a:off x="1781" y="2544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69" name="Freeform 574"/>
            <p:cNvSpPr>
              <a:spLocks/>
            </p:cNvSpPr>
            <p:nvPr/>
          </p:nvSpPr>
          <p:spPr bwMode="auto">
            <a:xfrm>
              <a:off x="2648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0" name="Freeform 575"/>
            <p:cNvSpPr>
              <a:spLocks/>
            </p:cNvSpPr>
            <p:nvPr/>
          </p:nvSpPr>
          <p:spPr bwMode="auto">
            <a:xfrm>
              <a:off x="2648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1" name="Freeform 576"/>
            <p:cNvSpPr>
              <a:spLocks/>
            </p:cNvSpPr>
            <p:nvPr/>
          </p:nvSpPr>
          <p:spPr bwMode="auto">
            <a:xfrm>
              <a:off x="2648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2" name="Freeform 577"/>
            <p:cNvSpPr>
              <a:spLocks/>
            </p:cNvSpPr>
            <p:nvPr/>
          </p:nvSpPr>
          <p:spPr bwMode="auto">
            <a:xfrm>
              <a:off x="2648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3" name="Freeform 578"/>
            <p:cNvSpPr>
              <a:spLocks/>
            </p:cNvSpPr>
            <p:nvPr/>
          </p:nvSpPr>
          <p:spPr bwMode="auto">
            <a:xfrm>
              <a:off x="2792" y="3043"/>
              <a:ext cx="131" cy="167"/>
            </a:xfrm>
            <a:custGeom>
              <a:avLst/>
              <a:gdLst>
                <a:gd name="T0" fmla="*/ 0 w 131"/>
                <a:gd name="T1" fmla="*/ 166 h 167"/>
                <a:gd name="T2" fmla="*/ 0 w 131"/>
                <a:gd name="T3" fmla="*/ 0 h 167"/>
                <a:gd name="T4" fmla="*/ 130 w 131"/>
                <a:gd name="T5" fmla="*/ 0 h 167"/>
                <a:gd name="T6" fmla="*/ 130 w 131"/>
                <a:gd name="T7" fmla="*/ 166 h 167"/>
                <a:gd name="T8" fmla="*/ 0 w 131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7"/>
                <a:gd name="T17" fmla="*/ 131 w 131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7">
                  <a:moveTo>
                    <a:pt x="0" y="166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4" name="Freeform 579"/>
            <p:cNvSpPr>
              <a:spLocks/>
            </p:cNvSpPr>
            <p:nvPr/>
          </p:nvSpPr>
          <p:spPr bwMode="auto">
            <a:xfrm>
              <a:off x="2791" y="3043"/>
              <a:ext cx="137" cy="174"/>
            </a:xfrm>
            <a:custGeom>
              <a:avLst/>
              <a:gdLst>
                <a:gd name="T0" fmla="*/ 0 w 137"/>
                <a:gd name="T1" fmla="*/ 173 h 174"/>
                <a:gd name="T2" fmla="*/ 0 w 137"/>
                <a:gd name="T3" fmla="*/ 0 h 174"/>
                <a:gd name="T4" fmla="*/ 136 w 137"/>
                <a:gd name="T5" fmla="*/ 0 h 174"/>
                <a:gd name="T6" fmla="*/ 136 w 137"/>
                <a:gd name="T7" fmla="*/ 173 h 174"/>
                <a:gd name="T8" fmla="*/ 0 w 137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74"/>
                <a:gd name="T17" fmla="*/ 137 w 13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74">
                  <a:moveTo>
                    <a:pt x="0" y="173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5" name="Freeform 580"/>
            <p:cNvSpPr>
              <a:spLocks/>
            </p:cNvSpPr>
            <p:nvPr/>
          </p:nvSpPr>
          <p:spPr bwMode="auto">
            <a:xfrm>
              <a:off x="2792" y="2803"/>
              <a:ext cx="131" cy="164"/>
            </a:xfrm>
            <a:custGeom>
              <a:avLst/>
              <a:gdLst>
                <a:gd name="T0" fmla="*/ 0 w 131"/>
                <a:gd name="T1" fmla="*/ 163 h 164"/>
                <a:gd name="T2" fmla="*/ 0 w 131"/>
                <a:gd name="T3" fmla="*/ 0 h 164"/>
                <a:gd name="T4" fmla="*/ 130 w 131"/>
                <a:gd name="T5" fmla="*/ 0 h 164"/>
                <a:gd name="T6" fmla="*/ 130 w 131"/>
                <a:gd name="T7" fmla="*/ 163 h 164"/>
                <a:gd name="T8" fmla="*/ 0 w 131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4"/>
                <a:gd name="T17" fmla="*/ 131 w 13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4">
                  <a:moveTo>
                    <a:pt x="0" y="163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6" name="Freeform 581"/>
            <p:cNvSpPr>
              <a:spLocks/>
            </p:cNvSpPr>
            <p:nvPr/>
          </p:nvSpPr>
          <p:spPr bwMode="auto">
            <a:xfrm>
              <a:off x="2791" y="2803"/>
              <a:ext cx="137" cy="170"/>
            </a:xfrm>
            <a:custGeom>
              <a:avLst/>
              <a:gdLst>
                <a:gd name="T0" fmla="*/ 0 w 137"/>
                <a:gd name="T1" fmla="*/ 169 h 170"/>
                <a:gd name="T2" fmla="*/ 0 w 137"/>
                <a:gd name="T3" fmla="*/ 0 h 170"/>
                <a:gd name="T4" fmla="*/ 136 w 137"/>
                <a:gd name="T5" fmla="*/ 0 h 170"/>
                <a:gd name="T6" fmla="*/ 136 w 137"/>
                <a:gd name="T7" fmla="*/ 169 h 170"/>
                <a:gd name="T8" fmla="*/ 0 w 137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70"/>
                <a:gd name="T17" fmla="*/ 137 w 13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70">
                  <a:moveTo>
                    <a:pt x="0" y="169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7" name="Freeform 582"/>
            <p:cNvSpPr>
              <a:spLocks/>
            </p:cNvSpPr>
            <p:nvPr/>
          </p:nvSpPr>
          <p:spPr bwMode="auto">
            <a:xfrm>
              <a:off x="2934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8" name="Freeform 583"/>
            <p:cNvSpPr>
              <a:spLocks/>
            </p:cNvSpPr>
            <p:nvPr/>
          </p:nvSpPr>
          <p:spPr bwMode="auto">
            <a:xfrm>
              <a:off x="2933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79" name="Freeform 584"/>
            <p:cNvSpPr>
              <a:spLocks/>
            </p:cNvSpPr>
            <p:nvPr/>
          </p:nvSpPr>
          <p:spPr bwMode="auto">
            <a:xfrm>
              <a:off x="2934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0" name="Freeform 585"/>
            <p:cNvSpPr>
              <a:spLocks/>
            </p:cNvSpPr>
            <p:nvPr/>
          </p:nvSpPr>
          <p:spPr bwMode="auto">
            <a:xfrm>
              <a:off x="2933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1" name="Freeform 586"/>
            <p:cNvSpPr>
              <a:spLocks/>
            </p:cNvSpPr>
            <p:nvPr/>
          </p:nvSpPr>
          <p:spPr bwMode="auto">
            <a:xfrm>
              <a:off x="3076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2" name="Freeform 587"/>
            <p:cNvSpPr>
              <a:spLocks/>
            </p:cNvSpPr>
            <p:nvPr/>
          </p:nvSpPr>
          <p:spPr bwMode="auto">
            <a:xfrm>
              <a:off x="3075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3" name="Freeform 588"/>
            <p:cNvSpPr>
              <a:spLocks/>
            </p:cNvSpPr>
            <p:nvPr/>
          </p:nvSpPr>
          <p:spPr bwMode="auto">
            <a:xfrm>
              <a:off x="3076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4" name="Freeform 589"/>
            <p:cNvSpPr>
              <a:spLocks/>
            </p:cNvSpPr>
            <p:nvPr/>
          </p:nvSpPr>
          <p:spPr bwMode="auto">
            <a:xfrm>
              <a:off x="3075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5" name="Freeform 590"/>
            <p:cNvSpPr>
              <a:spLocks/>
            </p:cNvSpPr>
            <p:nvPr/>
          </p:nvSpPr>
          <p:spPr bwMode="auto">
            <a:xfrm>
              <a:off x="3221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6" name="Freeform 591"/>
            <p:cNvSpPr>
              <a:spLocks/>
            </p:cNvSpPr>
            <p:nvPr/>
          </p:nvSpPr>
          <p:spPr bwMode="auto">
            <a:xfrm>
              <a:off x="3220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7" name="Freeform 592"/>
            <p:cNvSpPr>
              <a:spLocks/>
            </p:cNvSpPr>
            <p:nvPr/>
          </p:nvSpPr>
          <p:spPr bwMode="auto">
            <a:xfrm>
              <a:off x="3221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8" name="Freeform 593"/>
            <p:cNvSpPr>
              <a:spLocks/>
            </p:cNvSpPr>
            <p:nvPr/>
          </p:nvSpPr>
          <p:spPr bwMode="auto">
            <a:xfrm>
              <a:off x="3220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89" name="Freeform 594"/>
            <p:cNvSpPr>
              <a:spLocks/>
            </p:cNvSpPr>
            <p:nvPr/>
          </p:nvSpPr>
          <p:spPr bwMode="auto">
            <a:xfrm>
              <a:off x="3363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0" name="Freeform 595"/>
            <p:cNvSpPr>
              <a:spLocks/>
            </p:cNvSpPr>
            <p:nvPr/>
          </p:nvSpPr>
          <p:spPr bwMode="auto">
            <a:xfrm>
              <a:off x="3362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1" name="Freeform 596"/>
            <p:cNvSpPr>
              <a:spLocks/>
            </p:cNvSpPr>
            <p:nvPr/>
          </p:nvSpPr>
          <p:spPr bwMode="auto">
            <a:xfrm>
              <a:off x="3363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2" name="Freeform 597"/>
            <p:cNvSpPr>
              <a:spLocks/>
            </p:cNvSpPr>
            <p:nvPr/>
          </p:nvSpPr>
          <p:spPr bwMode="auto">
            <a:xfrm>
              <a:off x="3362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3" name="Freeform 598"/>
            <p:cNvSpPr>
              <a:spLocks/>
            </p:cNvSpPr>
            <p:nvPr/>
          </p:nvSpPr>
          <p:spPr bwMode="auto">
            <a:xfrm>
              <a:off x="3509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4" name="Freeform 599"/>
            <p:cNvSpPr>
              <a:spLocks/>
            </p:cNvSpPr>
            <p:nvPr/>
          </p:nvSpPr>
          <p:spPr bwMode="auto">
            <a:xfrm>
              <a:off x="3508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5" name="Freeform 600"/>
            <p:cNvSpPr>
              <a:spLocks/>
            </p:cNvSpPr>
            <p:nvPr/>
          </p:nvSpPr>
          <p:spPr bwMode="auto">
            <a:xfrm>
              <a:off x="3509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6" name="Freeform 601"/>
            <p:cNvSpPr>
              <a:spLocks/>
            </p:cNvSpPr>
            <p:nvPr/>
          </p:nvSpPr>
          <p:spPr bwMode="auto">
            <a:xfrm>
              <a:off x="3508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7" name="Freeform 602"/>
            <p:cNvSpPr>
              <a:spLocks/>
            </p:cNvSpPr>
            <p:nvPr/>
          </p:nvSpPr>
          <p:spPr bwMode="auto">
            <a:xfrm>
              <a:off x="3656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8" name="Freeform 603"/>
            <p:cNvSpPr>
              <a:spLocks/>
            </p:cNvSpPr>
            <p:nvPr/>
          </p:nvSpPr>
          <p:spPr bwMode="auto">
            <a:xfrm>
              <a:off x="3655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99" name="Freeform 604"/>
            <p:cNvSpPr>
              <a:spLocks/>
            </p:cNvSpPr>
            <p:nvPr/>
          </p:nvSpPr>
          <p:spPr bwMode="auto">
            <a:xfrm>
              <a:off x="3656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0" name="Freeform 605"/>
            <p:cNvSpPr>
              <a:spLocks/>
            </p:cNvSpPr>
            <p:nvPr/>
          </p:nvSpPr>
          <p:spPr bwMode="auto">
            <a:xfrm>
              <a:off x="3655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1" name="Freeform 606"/>
            <p:cNvSpPr>
              <a:spLocks/>
            </p:cNvSpPr>
            <p:nvPr/>
          </p:nvSpPr>
          <p:spPr bwMode="auto">
            <a:xfrm>
              <a:off x="3799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2" name="Freeform 607"/>
            <p:cNvSpPr>
              <a:spLocks/>
            </p:cNvSpPr>
            <p:nvPr/>
          </p:nvSpPr>
          <p:spPr bwMode="auto">
            <a:xfrm>
              <a:off x="3798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3" name="Freeform 608"/>
            <p:cNvSpPr>
              <a:spLocks/>
            </p:cNvSpPr>
            <p:nvPr/>
          </p:nvSpPr>
          <p:spPr bwMode="auto">
            <a:xfrm>
              <a:off x="3799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4" name="Freeform 609"/>
            <p:cNvSpPr>
              <a:spLocks/>
            </p:cNvSpPr>
            <p:nvPr/>
          </p:nvSpPr>
          <p:spPr bwMode="auto">
            <a:xfrm>
              <a:off x="3798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5" name="Freeform 610"/>
            <p:cNvSpPr>
              <a:spLocks/>
            </p:cNvSpPr>
            <p:nvPr/>
          </p:nvSpPr>
          <p:spPr bwMode="auto">
            <a:xfrm>
              <a:off x="3943" y="3043"/>
              <a:ext cx="131" cy="167"/>
            </a:xfrm>
            <a:custGeom>
              <a:avLst/>
              <a:gdLst>
                <a:gd name="T0" fmla="*/ 0 w 131"/>
                <a:gd name="T1" fmla="*/ 166 h 167"/>
                <a:gd name="T2" fmla="*/ 0 w 131"/>
                <a:gd name="T3" fmla="*/ 0 h 167"/>
                <a:gd name="T4" fmla="*/ 130 w 131"/>
                <a:gd name="T5" fmla="*/ 0 h 167"/>
                <a:gd name="T6" fmla="*/ 130 w 131"/>
                <a:gd name="T7" fmla="*/ 166 h 167"/>
                <a:gd name="T8" fmla="*/ 0 w 131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7"/>
                <a:gd name="T17" fmla="*/ 131 w 131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7">
                  <a:moveTo>
                    <a:pt x="0" y="166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6" name="Freeform 611"/>
            <p:cNvSpPr>
              <a:spLocks/>
            </p:cNvSpPr>
            <p:nvPr/>
          </p:nvSpPr>
          <p:spPr bwMode="auto">
            <a:xfrm>
              <a:off x="3942" y="3043"/>
              <a:ext cx="136" cy="174"/>
            </a:xfrm>
            <a:custGeom>
              <a:avLst/>
              <a:gdLst>
                <a:gd name="T0" fmla="*/ 0 w 136"/>
                <a:gd name="T1" fmla="*/ 173 h 174"/>
                <a:gd name="T2" fmla="*/ 0 w 136"/>
                <a:gd name="T3" fmla="*/ 0 h 174"/>
                <a:gd name="T4" fmla="*/ 135 w 136"/>
                <a:gd name="T5" fmla="*/ 0 h 174"/>
                <a:gd name="T6" fmla="*/ 135 w 136"/>
                <a:gd name="T7" fmla="*/ 173 h 174"/>
                <a:gd name="T8" fmla="*/ 0 w 136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74"/>
                <a:gd name="T17" fmla="*/ 136 w 136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74">
                  <a:moveTo>
                    <a:pt x="0" y="173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7" name="Freeform 612"/>
            <p:cNvSpPr>
              <a:spLocks/>
            </p:cNvSpPr>
            <p:nvPr/>
          </p:nvSpPr>
          <p:spPr bwMode="auto">
            <a:xfrm>
              <a:off x="3943" y="2803"/>
              <a:ext cx="131" cy="164"/>
            </a:xfrm>
            <a:custGeom>
              <a:avLst/>
              <a:gdLst>
                <a:gd name="T0" fmla="*/ 0 w 131"/>
                <a:gd name="T1" fmla="*/ 163 h 164"/>
                <a:gd name="T2" fmla="*/ 0 w 131"/>
                <a:gd name="T3" fmla="*/ 0 h 164"/>
                <a:gd name="T4" fmla="*/ 130 w 131"/>
                <a:gd name="T5" fmla="*/ 0 h 164"/>
                <a:gd name="T6" fmla="*/ 130 w 131"/>
                <a:gd name="T7" fmla="*/ 163 h 164"/>
                <a:gd name="T8" fmla="*/ 0 w 131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4"/>
                <a:gd name="T17" fmla="*/ 131 w 13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4">
                  <a:moveTo>
                    <a:pt x="0" y="163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8" name="Freeform 613"/>
            <p:cNvSpPr>
              <a:spLocks/>
            </p:cNvSpPr>
            <p:nvPr/>
          </p:nvSpPr>
          <p:spPr bwMode="auto">
            <a:xfrm>
              <a:off x="3942" y="2803"/>
              <a:ext cx="136" cy="170"/>
            </a:xfrm>
            <a:custGeom>
              <a:avLst/>
              <a:gdLst>
                <a:gd name="T0" fmla="*/ 0 w 136"/>
                <a:gd name="T1" fmla="*/ 169 h 170"/>
                <a:gd name="T2" fmla="*/ 0 w 136"/>
                <a:gd name="T3" fmla="*/ 0 h 170"/>
                <a:gd name="T4" fmla="*/ 135 w 136"/>
                <a:gd name="T5" fmla="*/ 0 h 170"/>
                <a:gd name="T6" fmla="*/ 135 w 136"/>
                <a:gd name="T7" fmla="*/ 169 h 170"/>
                <a:gd name="T8" fmla="*/ 0 w 136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70"/>
                <a:gd name="T17" fmla="*/ 136 w 13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70">
                  <a:moveTo>
                    <a:pt x="0" y="169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09" name="Freeform 614"/>
            <p:cNvSpPr>
              <a:spLocks/>
            </p:cNvSpPr>
            <p:nvPr/>
          </p:nvSpPr>
          <p:spPr bwMode="auto">
            <a:xfrm>
              <a:off x="4084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0" name="Freeform 615"/>
            <p:cNvSpPr>
              <a:spLocks/>
            </p:cNvSpPr>
            <p:nvPr/>
          </p:nvSpPr>
          <p:spPr bwMode="auto">
            <a:xfrm>
              <a:off x="4084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1" name="Freeform 616"/>
            <p:cNvSpPr>
              <a:spLocks/>
            </p:cNvSpPr>
            <p:nvPr/>
          </p:nvSpPr>
          <p:spPr bwMode="auto">
            <a:xfrm>
              <a:off x="4084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2" name="Freeform 617"/>
            <p:cNvSpPr>
              <a:spLocks/>
            </p:cNvSpPr>
            <p:nvPr/>
          </p:nvSpPr>
          <p:spPr bwMode="auto">
            <a:xfrm>
              <a:off x="4084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3" name="Freeform 618"/>
            <p:cNvSpPr>
              <a:spLocks/>
            </p:cNvSpPr>
            <p:nvPr/>
          </p:nvSpPr>
          <p:spPr bwMode="auto">
            <a:xfrm>
              <a:off x="4225" y="3043"/>
              <a:ext cx="131" cy="167"/>
            </a:xfrm>
            <a:custGeom>
              <a:avLst/>
              <a:gdLst>
                <a:gd name="T0" fmla="*/ 0 w 131"/>
                <a:gd name="T1" fmla="*/ 166 h 167"/>
                <a:gd name="T2" fmla="*/ 0 w 131"/>
                <a:gd name="T3" fmla="*/ 0 h 167"/>
                <a:gd name="T4" fmla="*/ 130 w 131"/>
                <a:gd name="T5" fmla="*/ 0 h 167"/>
                <a:gd name="T6" fmla="*/ 130 w 131"/>
                <a:gd name="T7" fmla="*/ 166 h 167"/>
                <a:gd name="T8" fmla="*/ 0 w 131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7"/>
                <a:gd name="T17" fmla="*/ 131 w 131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7">
                  <a:moveTo>
                    <a:pt x="0" y="166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4" name="Freeform 619"/>
            <p:cNvSpPr>
              <a:spLocks/>
            </p:cNvSpPr>
            <p:nvPr/>
          </p:nvSpPr>
          <p:spPr bwMode="auto">
            <a:xfrm>
              <a:off x="4224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5" name="Freeform 620"/>
            <p:cNvSpPr>
              <a:spLocks/>
            </p:cNvSpPr>
            <p:nvPr/>
          </p:nvSpPr>
          <p:spPr bwMode="auto">
            <a:xfrm>
              <a:off x="4225" y="2803"/>
              <a:ext cx="131" cy="164"/>
            </a:xfrm>
            <a:custGeom>
              <a:avLst/>
              <a:gdLst>
                <a:gd name="T0" fmla="*/ 0 w 131"/>
                <a:gd name="T1" fmla="*/ 163 h 164"/>
                <a:gd name="T2" fmla="*/ 0 w 131"/>
                <a:gd name="T3" fmla="*/ 0 h 164"/>
                <a:gd name="T4" fmla="*/ 130 w 131"/>
                <a:gd name="T5" fmla="*/ 0 h 164"/>
                <a:gd name="T6" fmla="*/ 130 w 131"/>
                <a:gd name="T7" fmla="*/ 163 h 164"/>
                <a:gd name="T8" fmla="*/ 0 w 131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4"/>
                <a:gd name="T17" fmla="*/ 131 w 13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4">
                  <a:moveTo>
                    <a:pt x="0" y="163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6" name="Freeform 621"/>
            <p:cNvSpPr>
              <a:spLocks/>
            </p:cNvSpPr>
            <p:nvPr/>
          </p:nvSpPr>
          <p:spPr bwMode="auto">
            <a:xfrm>
              <a:off x="4224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7" name="Freeform 622"/>
            <p:cNvSpPr>
              <a:spLocks/>
            </p:cNvSpPr>
            <p:nvPr/>
          </p:nvSpPr>
          <p:spPr bwMode="auto">
            <a:xfrm>
              <a:off x="4369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8" name="Freeform 623"/>
            <p:cNvSpPr>
              <a:spLocks/>
            </p:cNvSpPr>
            <p:nvPr/>
          </p:nvSpPr>
          <p:spPr bwMode="auto">
            <a:xfrm>
              <a:off x="4368" y="3043"/>
              <a:ext cx="137" cy="174"/>
            </a:xfrm>
            <a:custGeom>
              <a:avLst/>
              <a:gdLst>
                <a:gd name="T0" fmla="*/ 0 w 137"/>
                <a:gd name="T1" fmla="*/ 173 h 174"/>
                <a:gd name="T2" fmla="*/ 0 w 137"/>
                <a:gd name="T3" fmla="*/ 0 h 174"/>
                <a:gd name="T4" fmla="*/ 136 w 137"/>
                <a:gd name="T5" fmla="*/ 0 h 174"/>
                <a:gd name="T6" fmla="*/ 136 w 137"/>
                <a:gd name="T7" fmla="*/ 173 h 174"/>
                <a:gd name="T8" fmla="*/ 0 w 137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74"/>
                <a:gd name="T17" fmla="*/ 137 w 13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74">
                  <a:moveTo>
                    <a:pt x="0" y="173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19" name="Freeform 624"/>
            <p:cNvSpPr>
              <a:spLocks/>
            </p:cNvSpPr>
            <p:nvPr/>
          </p:nvSpPr>
          <p:spPr bwMode="auto">
            <a:xfrm>
              <a:off x="4369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0" name="Freeform 625"/>
            <p:cNvSpPr>
              <a:spLocks/>
            </p:cNvSpPr>
            <p:nvPr/>
          </p:nvSpPr>
          <p:spPr bwMode="auto">
            <a:xfrm>
              <a:off x="4368" y="2803"/>
              <a:ext cx="137" cy="170"/>
            </a:xfrm>
            <a:custGeom>
              <a:avLst/>
              <a:gdLst>
                <a:gd name="T0" fmla="*/ 0 w 137"/>
                <a:gd name="T1" fmla="*/ 169 h 170"/>
                <a:gd name="T2" fmla="*/ 0 w 137"/>
                <a:gd name="T3" fmla="*/ 0 h 170"/>
                <a:gd name="T4" fmla="*/ 136 w 137"/>
                <a:gd name="T5" fmla="*/ 0 h 170"/>
                <a:gd name="T6" fmla="*/ 136 w 137"/>
                <a:gd name="T7" fmla="*/ 169 h 170"/>
                <a:gd name="T8" fmla="*/ 0 w 137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70"/>
                <a:gd name="T17" fmla="*/ 137 w 13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70">
                  <a:moveTo>
                    <a:pt x="0" y="169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1" name="Freeform 626"/>
            <p:cNvSpPr>
              <a:spLocks/>
            </p:cNvSpPr>
            <p:nvPr/>
          </p:nvSpPr>
          <p:spPr bwMode="auto">
            <a:xfrm>
              <a:off x="4512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2" name="Freeform 627"/>
            <p:cNvSpPr>
              <a:spLocks/>
            </p:cNvSpPr>
            <p:nvPr/>
          </p:nvSpPr>
          <p:spPr bwMode="auto">
            <a:xfrm>
              <a:off x="4511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3" name="Freeform 628"/>
            <p:cNvSpPr>
              <a:spLocks/>
            </p:cNvSpPr>
            <p:nvPr/>
          </p:nvSpPr>
          <p:spPr bwMode="auto">
            <a:xfrm>
              <a:off x="4512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4" name="Freeform 629"/>
            <p:cNvSpPr>
              <a:spLocks/>
            </p:cNvSpPr>
            <p:nvPr/>
          </p:nvSpPr>
          <p:spPr bwMode="auto">
            <a:xfrm>
              <a:off x="4511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5" name="Freeform 630"/>
            <p:cNvSpPr>
              <a:spLocks/>
            </p:cNvSpPr>
            <p:nvPr/>
          </p:nvSpPr>
          <p:spPr bwMode="auto">
            <a:xfrm>
              <a:off x="4658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6" name="Freeform 631"/>
            <p:cNvSpPr>
              <a:spLocks/>
            </p:cNvSpPr>
            <p:nvPr/>
          </p:nvSpPr>
          <p:spPr bwMode="auto">
            <a:xfrm>
              <a:off x="4657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7" name="Freeform 632"/>
            <p:cNvSpPr>
              <a:spLocks/>
            </p:cNvSpPr>
            <p:nvPr/>
          </p:nvSpPr>
          <p:spPr bwMode="auto">
            <a:xfrm>
              <a:off x="4658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28" name="Freeform 633"/>
            <p:cNvSpPr>
              <a:spLocks/>
            </p:cNvSpPr>
            <p:nvPr/>
          </p:nvSpPr>
          <p:spPr bwMode="auto">
            <a:xfrm>
              <a:off x="4657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7" name="AutoShape 637"/>
          <p:cNvSpPr>
            <a:spLocks/>
          </p:cNvSpPr>
          <p:nvPr/>
        </p:nvSpPr>
        <p:spPr bwMode="auto">
          <a:xfrm>
            <a:off x="1546225" y="592138"/>
            <a:ext cx="417513" cy="3940175"/>
          </a:xfrm>
          <a:prstGeom prst="leftBrace">
            <a:avLst>
              <a:gd name="adj1" fmla="val 78644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59398" name="Text Box 639"/>
          <p:cNvSpPr txBox="1">
            <a:spLocks noChangeArrowheads="1"/>
          </p:cNvSpPr>
          <p:nvPr/>
        </p:nvSpPr>
        <p:spPr bwMode="auto">
          <a:xfrm>
            <a:off x="538163" y="2298700"/>
            <a:ext cx="1090612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" charset="0"/>
                <a:cs typeface="Tahoma" pitchFamily="34" charset="0"/>
              </a:rPr>
              <a:t>Period Number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603250" y="1116013"/>
            <a:ext cx="8001000" cy="1177925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mtClean="0"/>
              <a:t>The “d” orbitals fill up in levels </a:t>
            </a:r>
            <a:r>
              <a:rPr lang="en-US" altLang="en-US" u="sng" smtClean="0"/>
              <a:t>1 less</a:t>
            </a:r>
            <a:r>
              <a:rPr lang="en-US" altLang="en-US" smtClean="0"/>
              <a:t> than the period number, so the first d is 3d even though it’s in row 4.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752600" y="2286000"/>
            <a:ext cx="6397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7</a:t>
            </a:r>
          </a:p>
          <a:p>
            <a:endParaRPr lang="en-US" altLang="en-US">
              <a:cs typeface="Tahoma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083050" y="2971800"/>
            <a:ext cx="715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3d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3124200" y="3352800"/>
            <a:ext cx="903288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800600" y="3276600"/>
            <a:ext cx="1346200" cy="655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3" name="Group 457"/>
          <p:cNvGrpSpPr>
            <a:grpSpLocks/>
          </p:cNvGrpSpPr>
          <p:nvPr/>
        </p:nvGrpSpPr>
        <p:grpSpPr bwMode="auto">
          <a:xfrm>
            <a:off x="2133600" y="2362200"/>
            <a:ext cx="6249988" cy="3767138"/>
            <a:chOff x="1632" y="1535"/>
            <a:chExt cx="3937" cy="2373"/>
          </a:xfrm>
        </p:grpSpPr>
        <p:sp>
          <p:nvSpPr>
            <p:cNvPr id="60432" name="Freeform 7"/>
            <p:cNvSpPr>
              <a:spLocks/>
            </p:cNvSpPr>
            <p:nvPr/>
          </p:nvSpPr>
          <p:spPr bwMode="auto">
            <a:xfrm>
              <a:off x="5331" y="3281"/>
              <a:ext cx="233" cy="51"/>
            </a:xfrm>
            <a:custGeom>
              <a:avLst/>
              <a:gdLst>
                <a:gd name="T0" fmla="*/ 0 w 233"/>
                <a:gd name="T1" fmla="*/ 32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2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Freeform 8"/>
            <p:cNvSpPr>
              <a:spLocks/>
            </p:cNvSpPr>
            <p:nvPr/>
          </p:nvSpPr>
          <p:spPr bwMode="auto">
            <a:xfrm>
              <a:off x="5330" y="3281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Freeform 9"/>
            <p:cNvSpPr>
              <a:spLocks/>
            </p:cNvSpPr>
            <p:nvPr/>
          </p:nvSpPr>
          <p:spPr bwMode="auto">
            <a:xfrm>
              <a:off x="5500" y="3281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10"/>
            <p:cNvSpPr>
              <a:spLocks/>
            </p:cNvSpPr>
            <p:nvPr/>
          </p:nvSpPr>
          <p:spPr bwMode="auto">
            <a:xfrm>
              <a:off x="5499" y="3281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11"/>
            <p:cNvSpPr>
              <a:spLocks/>
            </p:cNvSpPr>
            <p:nvPr/>
          </p:nvSpPr>
          <p:spPr bwMode="auto">
            <a:xfrm>
              <a:off x="5331" y="2950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12"/>
            <p:cNvSpPr>
              <a:spLocks/>
            </p:cNvSpPr>
            <p:nvPr/>
          </p:nvSpPr>
          <p:spPr bwMode="auto">
            <a:xfrm>
              <a:off x="5330" y="2950"/>
              <a:ext cx="239" cy="58"/>
            </a:xfrm>
            <a:custGeom>
              <a:avLst/>
              <a:gdLst>
                <a:gd name="T0" fmla="*/ 0 w 239"/>
                <a:gd name="T1" fmla="*/ 36 h 58"/>
                <a:gd name="T2" fmla="*/ 30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13"/>
            <p:cNvSpPr>
              <a:spLocks/>
            </p:cNvSpPr>
            <p:nvPr/>
          </p:nvSpPr>
          <p:spPr bwMode="auto">
            <a:xfrm>
              <a:off x="5500" y="2950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7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14"/>
            <p:cNvSpPr>
              <a:spLocks/>
            </p:cNvSpPr>
            <p:nvPr/>
          </p:nvSpPr>
          <p:spPr bwMode="auto">
            <a:xfrm>
              <a:off x="5499" y="2950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79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Freeform 15"/>
            <p:cNvSpPr>
              <a:spLocks/>
            </p:cNvSpPr>
            <p:nvPr/>
          </p:nvSpPr>
          <p:spPr bwMode="auto">
            <a:xfrm>
              <a:off x="5331" y="2585"/>
              <a:ext cx="233" cy="49"/>
            </a:xfrm>
            <a:custGeom>
              <a:avLst/>
              <a:gdLst>
                <a:gd name="T0" fmla="*/ 0 w 233"/>
                <a:gd name="T1" fmla="*/ 32 h 49"/>
                <a:gd name="T2" fmla="*/ 29 w 233"/>
                <a:gd name="T3" fmla="*/ 0 h 49"/>
                <a:gd name="T4" fmla="*/ 232 w 233"/>
                <a:gd name="T5" fmla="*/ 0 h 49"/>
                <a:gd name="T6" fmla="*/ 183 w 233"/>
                <a:gd name="T7" fmla="*/ 48 h 49"/>
                <a:gd name="T8" fmla="*/ 0 w 233"/>
                <a:gd name="T9" fmla="*/ 3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9"/>
                <a:gd name="T17" fmla="*/ 233 w 2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9">
                  <a:moveTo>
                    <a:pt x="0" y="32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8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Freeform 16"/>
            <p:cNvSpPr>
              <a:spLocks/>
            </p:cNvSpPr>
            <p:nvPr/>
          </p:nvSpPr>
          <p:spPr bwMode="auto">
            <a:xfrm>
              <a:off x="5330" y="2585"/>
              <a:ext cx="239" cy="58"/>
            </a:xfrm>
            <a:custGeom>
              <a:avLst/>
              <a:gdLst>
                <a:gd name="T0" fmla="*/ 0 w 239"/>
                <a:gd name="T1" fmla="*/ 37 h 58"/>
                <a:gd name="T2" fmla="*/ 30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Freeform 17"/>
            <p:cNvSpPr>
              <a:spLocks/>
            </p:cNvSpPr>
            <p:nvPr/>
          </p:nvSpPr>
          <p:spPr bwMode="auto">
            <a:xfrm>
              <a:off x="5500" y="2585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9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Freeform 18"/>
            <p:cNvSpPr>
              <a:spLocks/>
            </p:cNvSpPr>
            <p:nvPr/>
          </p:nvSpPr>
          <p:spPr bwMode="auto">
            <a:xfrm>
              <a:off x="5499" y="258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80 h 296"/>
                <a:gd name="T4" fmla="*/ 69 w 70"/>
                <a:gd name="T5" fmla="*/ 0 h 296"/>
                <a:gd name="T6" fmla="*/ 69 w 70"/>
                <a:gd name="T7" fmla="*/ 265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19"/>
            <p:cNvSpPr>
              <a:spLocks/>
            </p:cNvSpPr>
            <p:nvPr/>
          </p:nvSpPr>
          <p:spPr bwMode="auto">
            <a:xfrm>
              <a:off x="5331" y="2248"/>
              <a:ext cx="233" cy="49"/>
            </a:xfrm>
            <a:custGeom>
              <a:avLst/>
              <a:gdLst>
                <a:gd name="T0" fmla="*/ 0 w 233"/>
                <a:gd name="T1" fmla="*/ 31 h 49"/>
                <a:gd name="T2" fmla="*/ 29 w 233"/>
                <a:gd name="T3" fmla="*/ 0 h 49"/>
                <a:gd name="T4" fmla="*/ 232 w 233"/>
                <a:gd name="T5" fmla="*/ 0 h 49"/>
                <a:gd name="T6" fmla="*/ 183 w 233"/>
                <a:gd name="T7" fmla="*/ 48 h 49"/>
                <a:gd name="T8" fmla="*/ 0 w 233"/>
                <a:gd name="T9" fmla="*/ 3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9"/>
                <a:gd name="T17" fmla="*/ 233 w 2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9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8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Freeform 20"/>
            <p:cNvSpPr>
              <a:spLocks/>
            </p:cNvSpPr>
            <p:nvPr/>
          </p:nvSpPr>
          <p:spPr bwMode="auto">
            <a:xfrm>
              <a:off x="5330" y="2248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Freeform 21"/>
            <p:cNvSpPr>
              <a:spLocks/>
            </p:cNvSpPr>
            <p:nvPr/>
          </p:nvSpPr>
          <p:spPr bwMode="auto">
            <a:xfrm>
              <a:off x="5500" y="2248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8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Freeform 22"/>
            <p:cNvSpPr>
              <a:spLocks/>
            </p:cNvSpPr>
            <p:nvPr/>
          </p:nvSpPr>
          <p:spPr bwMode="auto">
            <a:xfrm>
              <a:off x="5499" y="2248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8" name="Freeform 23"/>
            <p:cNvSpPr>
              <a:spLocks/>
            </p:cNvSpPr>
            <p:nvPr/>
          </p:nvSpPr>
          <p:spPr bwMode="auto">
            <a:xfrm>
              <a:off x="5331" y="1890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Freeform 24"/>
            <p:cNvSpPr>
              <a:spLocks/>
            </p:cNvSpPr>
            <p:nvPr/>
          </p:nvSpPr>
          <p:spPr bwMode="auto">
            <a:xfrm>
              <a:off x="5330" y="1890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Freeform 25"/>
            <p:cNvSpPr>
              <a:spLocks/>
            </p:cNvSpPr>
            <p:nvPr/>
          </p:nvSpPr>
          <p:spPr bwMode="auto">
            <a:xfrm>
              <a:off x="5500" y="189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Freeform 26"/>
            <p:cNvSpPr>
              <a:spLocks/>
            </p:cNvSpPr>
            <p:nvPr/>
          </p:nvSpPr>
          <p:spPr bwMode="auto">
            <a:xfrm>
              <a:off x="5499" y="1890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0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Freeform 27"/>
            <p:cNvSpPr>
              <a:spLocks/>
            </p:cNvSpPr>
            <p:nvPr/>
          </p:nvSpPr>
          <p:spPr bwMode="auto">
            <a:xfrm>
              <a:off x="5331" y="1535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Freeform 28"/>
            <p:cNvSpPr>
              <a:spLocks/>
            </p:cNvSpPr>
            <p:nvPr/>
          </p:nvSpPr>
          <p:spPr bwMode="auto">
            <a:xfrm>
              <a:off x="5330" y="1535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Freeform 29"/>
            <p:cNvSpPr>
              <a:spLocks/>
            </p:cNvSpPr>
            <p:nvPr/>
          </p:nvSpPr>
          <p:spPr bwMode="auto">
            <a:xfrm>
              <a:off x="5500" y="1535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Freeform 30"/>
            <p:cNvSpPr>
              <a:spLocks/>
            </p:cNvSpPr>
            <p:nvPr/>
          </p:nvSpPr>
          <p:spPr bwMode="auto">
            <a:xfrm>
              <a:off x="5499" y="1535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Freeform 31"/>
            <p:cNvSpPr>
              <a:spLocks/>
            </p:cNvSpPr>
            <p:nvPr/>
          </p:nvSpPr>
          <p:spPr bwMode="auto">
            <a:xfrm>
              <a:off x="1633" y="3287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Freeform 32"/>
            <p:cNvSpPr>
              <a:spLocks/>
            </p:cNvSpPr>
            <p:nvPr/>
          </p:nvSpPr>
          <p:spPr bwMode="auto">
            <a:xfrm>
              <a:off x="1632" y="3287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Freeform 33"/>
            <p:cNvSpPr>
              <a:spLocks/>
            </p:cNvSpPr>
            <p:nvPr/>
          </p:nvSpPr>
          <p:spPr bwMode="auto">
            <a:xfrm>
              <a:off x="1802" y="3287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9" name="Freeform 34"/>
            <p:cNvSpPr>
              <a:spLocks/>
            </p:cNvSpPr>
            <p:nvPr/>
          </p:nvSpPr>
          <p:spPr bwMode="auto">
            <a:xfrm>
              <a:off x="1801" y="3287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Freeform 35"/>
            <p:cNvSpPr>
              <a:spLocks/>
            </p:cNvSpPr>
            <p:nvPr/>
          </p:nvSpPr>
          <p:spPr bwMode="auto">
            <a:xfrm>
              <a:off x="1633" y="2958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Freeform 36"/>
            <p:cNvSpPr>
              <a:spLocks/>
            </p:cNvSpPr>
            <p:nvPr/>
          </p:nvSpPr>
          <p:spPr bwMode="auto">
            <a:xfrm>
              <a:off x="1632" y="2958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Freeform 37"/>
            <p:cNvSpPr>
              <a:spLocks/>
            </p:cNvSpPr>
            <p:nvPr/>
          </p:nvSpPr>
          <p:spPr bwMode="auto">
            <a:xfrm>
              <a:off x="1802" y="2958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Freeform 38"/>
            <p:cNvSpPr>
              <a:spLocks/>
            </p:cNvSpPr>
            <p:nvPr/>
          </p:nvSpPr>
          <p:spPr bwMode="auto">
            <a:xfrm>
              <a:off x="1801" y="2958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39"/>
            <p:cNvSpPr>
              <a:spLocks/>
            </p:cNvSpPr>
            <p:nvPr/>
          </p:nvSpPr>
          <p:spPr bwMode="auto">
            <a:xfrm>
              <a:off x="1633" y="2592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5" name="Freeform 40"/>
            <p:cNvSpPr>
              <a:spLocks/>
            </p:cNvSpPr>
            <p:nvPr/>
          </p:nvSpPr>
          <p:spPr bwMode="auto">
            <a:xfrm>
              <a:off x="1632" y="2592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6" name="Freeform 41"/>
            <p:cNvSpPr>
              <a:spLocks/>
            </p:cNvSpPr>
            <p:nvPr/>
          </p:nvSpPr>
          <p:spPr bwMode="auto">
            <a:xfrm>
              <a:off x="1802" y="259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7" name="Freeform 42"/>
            <p:cNvSpPr>
              <a:spLocks/>
            </p:cNvSpPr>
            <p:nvPr/>
          </p:nvSpPr>
          <p:spPr bwMode="auto">
            <a:xfrm>
              <a:off x="1801" y="2592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8" name="Freeform 43"/>
            <p:cNvSpPr>
              <a:spLocks/>
            </p:cNvSpPr>
            <p:nvPr/>
          </p:nvSpPr>
          <p:spPr bwMode="auto">
            <a:xfrm>
              <a:off x="1633" y="2253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9" name="Freeform 44"/>
            <p:cNvSpPr>
              <a:spLocks/>
            </p:cNvSpPr>
            <p:nvPr/>
          </p:nvSpPr>
          <p:spPr bwMode="auto">
            <a:xfrm>
              <a:off x="1632" y="2253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0" name="Freeform 45"/>
            <p:cNvSpPr>
              <a:spLocks/>
            </p:cNvSpPr>
            <p:nvPr/>
          </p:nvSpPr>
          <p:spPr bwMode="auto">
            <a:xfrm>
              <a:off x="1802" y="2253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1" name="Freeform 46"/>
            <p:cNvSpPr>
              <a:spLocks/>
            </p:cNvSpPr>
            <p:nvPr/>
          </p:nvSpPr>
          <p:spPr bwMode="auto">
            <a:xfrm>
              <a:off x="1801" y="2253"/>
              <a:ext cx="70" cy="299"/>
            </a:xfrm>
            <a:custGeom>
              <a:avLst/>
              <a:gdLst>
                <a:gd name="T0" fmla="*/ 37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7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7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7" y="29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Freeform 47"/>
            <p:cNvSpPr>
              <a:spLocks/>
            </p:cNvSpPr>
            <p:nvPr/>
          </p:nvSpPr>
          <p:spPr bwMode="auto">
            <a:xfrm>
              <a:off x="1633" y="1900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3" name="Freeform 48"/>
            <p:cNvSpPr>
              <a:spLocks/>
            </p:cNvSpPr>
            <p:nvPr/>
          </p:nvSpPr>
          <p:spPr bwMode="auto">
            <a:xfrm>
              <a:off x="1632" y="1900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4" name="Freeform 49"/>
            <p:cNvSpPr>
              <a:spLocks/>
            </p:cNvSpPr>
            <p:nvPr/>
          </p:nvSpPr>
          <p:spPr bwMode="auto">
            <a:xfrm>
              <a:off x="1802" y="1900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Freeform 50"/>
            <p:cNvSpPr>
              <a:spLocks/>
            </p:cNvSpPr>
            <p:nvPr/>
          </p:nvSpPr>
          <p:spPr bwMode="auto">
            <a:xfrm>
              <a:off x="1801" y="1900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51"/>
            <p:cNvSpPr>
              <a:spLocks/>
            </p:cNvSpPr>
            <p:nvPr/>
          </p:nvSpPr>
          <p:spPr bwMode="auto">
            <a:xfrm>
              <a:off x="1633" y="1542"/>
              <a:ext cx="233" cy="51"/>
            </a:xfrm>
            <a:custGeom>
              <a:avLst/>
              <a:gdLst>
                <a:gd name="T0" fmla="*/ 0 w 233"/>
                <a:gd name="T1" fmla="*/ 32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2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7" name="Freeform 52"/>
            <p:cNvSpPr>
              <a:spLocks/>
            </p:cNvSpPr>
            <p:nvPr/>
          </p:nvSpPr>
          <p:spPr bwMode="auto">
            <a:xfrm>
              <a:off x="1632" y="1542"/>
              <a:ext cx="239" cy="58"/>
            </a:xfrm>
            <a:custGeom>
              <a:avLst/>
              <a:gdLst>
                <a:gd name="T0" fmla="*/ 0 w 239"/>
                <a:gd name="T1" fmla="*/ 36 h 58"/>
                <a:gd name="T2" fmla="*/ 31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Freeform 53"/>
            <p:cNvSpPr>
              <a:spLocks/>
            </p:cNvSpPr>
            <p:nvPr/>
          </p:nvSpPr>
          <p:spPr bwMode="auto">
            <a:xfrm>
              <a:off x="1802" y="1542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8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9" name="Freeform 54"/>
            <p:cNvSpPr>
              <a:spLocks/>
            </p:cNvSpPr>
            <p:nvPr/>
          </p:nvSpPr>
          <p:spPr bwMode="auto">
            <a:xfrm>
              <a:off x="1801" y="1542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0" name="Freeform 55"/>
            <p:cNvSpPr>
              <a:spLocks/>
            </p:cNvSpPr>
            <p:nvPr/>
          </p:nvSpPr>
          <p:spPr bwMode="auto">
            <a:xfrm>
              <a:off x="1849" y="3287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30 w 235"/>
                <a:gd name="T3" fmla="*/ 0 h 51"/>
                <a:gd name="T4" fmla="*/ 234 w 235"/>
                <a:gd name="T5" fmla="*/ 0 h 51"/>
                <a:gd name="T6" fmla="*/ 183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Freeform 56"/>
            <p:cNvSpPr>
              <a:spLocks/>
            </p:cNvSpPr>
            <p:nvPr/>
          </p:nvSpPr>
          <p:spPr bwMode="auto">
            <a:xfrm>
              <a:off x="1847" y="3287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1 w 241"/>
                <a:gd name="T3" fmla="*/ 0 h 59"/>
                <a:gd name="T4" fmla="*/ 240 w 241"/>
                <a:gd name="T5" fmla="*/ 0 h 59"/>
                <a:gd name="T6" fmla="*/ 188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Freeform 57"/>
            <p:cNvSpPr>
              <a:spLocks/>
            </p:cNvSpPr>
            <p:nvPr/>
          </p:nvSpPr>
          <p:spPr bwMode="auto">
            <a:xfrm>
              <a:off x="2018" y="3287"/>
              <a:ext cx="66" cy="291"/>
            </a:xfrm>
            <a:custGeom>
              <a:avLst/>
              <a:gdLst>
                <a:gd name="T0" fmla="*/ 34 w 66"/>
                <a:gd name="T1" fmla="*/ 290 h 291"/>
                <a:gd name="T2" fmla="*/ 0 w 66"/>
                <a:gd name="T3" fmla="*/ 78 h 291"/>
                <a:gd name="T4" fmla="*/ 65 w 66"/>
                <a:gd name="T5" fmla="*/ 0 h 291"/>
                <a:gd name="T6" fmla="*/ 65 w 66"/>
                <a:gd name="T7" fmla="*/ 259 h 291"/>
                <a:gd name="T8" fmla="*/ 34 w 66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91"/>
                <a:gd name="T17" fmla="*/ 66 w 66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91">
                  <a:moveTo>
                    <a:pt x="34" y="290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3" name="Freeform 58"/>
            <p:cNvSpPr>
              <a:spLocks/>
            </p:cNvSpPr>
            <p:nvPr/>
          </p:nvSpPr>
          <p:spPr bwMode="auto">
            <a:xfrm>
              <a:off x="2017" y="3287"/>
              <a:ext cx="71" cy="298"/>
            </a:xfrm>
            <a:custGeom>
              <a:avLst/>
              <a:gdLst>
                <a:gd name="T0" fmla="*/ 37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7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7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7" y="29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4" name="Freeform 59"/>
            <p:cNvSpPr>
              <a:spLocks/>
            </p:cNvSpPr>
            <p:nvPr/>
          </p:nvSpPr>
          <p:spPr bwMode="auto">
            <a:xfrm>
              <a:off x="1849" y="2958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30 w 235"/>
                <a:gd name="T3" fmla="*/ 0 h 50"/>
                <a:gd name="T4" fmla="*/ 234 w 235"/>
                <a:gd name="T5" fmla="*/ 0 h 50"/>
                <a:gd name="T6" fmla="*/ 183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5" name="Freeform 60"/>
            <p:cNvSpPr>
              <a:spLocks/>
            </p:cNvSpPr>
            <p:nvPr/>
          </p:nvSpPr>
          <p:spPr bwMode="auto">
            <a:xfrm>
              <a:off x="1847" y="2958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1 w 241"/>
                <a:gd name="T3" fmla="*/ 0 h 56"/>
                <a:gd name="T4" fmla="*/ 240 w 241"/>
                <a:gd name="T5" fmla="*/ 0 h 56"/>
                <a:gd name="T6" fmla="*/ 188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Freeform 61"/>
            <p:cNvSpPr>
              <a:spLocks/>
            </p:cNvSpPr>
            <p:nvPr/>
          </p:nvSpPr>
          <p:spPr bwMode="auto">
            <a:xfrm>
              <a:off x="2018" y="2958"/>
              <a:ext cx="66" cy="288"/>
            </a:xfrm>
            <a:custGeom>
              <a:avLst/>
              <a:gdLst>
                <a:gd name="T0" fmla="*/ 34 w 66"/>
                <a:gd name="T1" fmla="*/ 287 h 288"/>
                <a:gd name="T2" fmla="*/ 0 w 66"/>
                <a:gd name="T3" fmla="*/ 77 h 288"/>
                <a:gd name="T4" fmla="*/ 65 w 66"/>
                <a:gd name="T5" fmla="*/ 0 h 288"/>
                <a:gd name="T6" fmla="*/ 65 w 66"/>
                <a:gd name="T7" fmla="*/ 256 h 288"/>
                <a:gd name="T8" fmla="*/ 34 w 66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8"/>
                <a:gd name="T17" fmla="*/ 66 w 6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8">
                  <a:moveTo>
                    <a:pt x="34" y="287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Freeform 62"/>
            <p:cNvSpPr>
              <a:spLocks/>
            </p:cNvSpPr>
            <p:nvPr/>
          </p:nvSpPr>
          <p:spPr bwMode="auto">
            <a:xfrm>
              <a:off x="2017" y="2958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8" name="Freeform 63"/>
            <p:cNvSpPr>
              <a:spLocks/>
            </p:cNvSpPr>
            <p:nvPr/>
          </p:nvSpPr>
          <p:spPr bwMode="auto">
            <a:xfrm>
              <a:off x="1849" y="2592"/>
              <a:ext cx="235" cy="48"/>
            </a:xfrm>
            <a:custGeom>
              <a:avLst/>
              <a:gdLst>
                <a:gd name="T0" fmla="*/ 0 w 235"/>
                <a:gd name="T1" fmla="*/ 31 h 48"/>
                <a:gd name="T2" fmla="*/ 30 w 235"/>
                <a:gd name="T3" fmla="*/ 0 h 48"/>
                <a:gd name="T4" fmla="*/ 234 w 235"/>
                <a:gd name="T5" fmla="*/ 0 h 48"/>
                <a:gd name="T6" fmla="*/ 183 w 235"/>
                <a:gd name="T7" fmla="*/ 47 h 48"/>
                <a:gd name="T8" fmla="*/ 0 w 235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9" name="Freeform 64"/>
            <p:cNvSpPr>
              <a:spLocks/>
            </p:cNvSpPr>
            <p:nvPr/>
          </p:nvSpPr>
          <p:spPr bwMode="auto">
            <a:xfrm>
              <a:off x="1847" y="2592"/>
              <a:ext cx="241" cy="57"/>
            </a:xfrm>
            <a:custGeom>
              <a:avLst/>
              <a:gdLst>
                <a:gd name="T0" fmla="*/ 0 w 241"/>
                <a:gd name="T1" fmla="*/ 37 h 57"/>
                <a:gd name="T2" fmla="*/ 31 w 241"/>
                <a:gd name="T3" fmla="*/ 0 h 57"/>
                <a:gd name="T4" fmla="*/ 240 w 241"/>
                <a:gd name="T5" fmla="*/ 0 h 57"/>
                <a:gd name="T6" fmla="*/ 188 w 241"/>
                <a:gd name="T7" fmla="*/ 56 h 57"/>
                <a:gd name="T8" fmla="*/ 0 w 241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7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0" name="Freeform 65"/>
            <p:cNvSpPr>
              <a:spLocks/>
            </p:cNvSpPr>
            <p:nvPr/>
          </p:nvSpPr>
          <p:spPr bwMode="auto">
            <a:xfrm>
              <a:off x="2018" y="2592"/>
              <a:ext cx="66" cy="289"/>
            </a:xfrm>
            <a:custGeom>
              <a:avLst/>
              <a:gdLst>
                <a:gd name="T0" fmla="*/ 34 w 66"/>
                <a:gd name="T1" fmla="*/ 288 h 289"/>
                <a:gd name="T2" fmla="*/ 0 w 66"/>
                <a:gd name="T3" fmla="*/ 78 h 289"/>
                <a:gd name="T4" fmla="*/ 65 w 66"/>
                <a:gd name="T5" fmla="*/ 0 h 289"/>
                <a:gd name="T6" fmla="*/ 65 w 66"/>
                <a:gd name="T7" fmla="*/ 257 h 289"/>
                <a:gd name="T8" fmla="*/ 34 w 66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9"/>
                <a:gd name="T17" fmla="*/ 66 w 66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9">
                  <a:moveTo>
                    <a:pt x="34" y="288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Freeform 66"/>
            <p:cNvSpPr>
              <a:spLocks/>
            </p:cNvSpPr>
            <p:nvPr/>
          </p:nvSpPr>
          <p:spPr bwMode="auto">
            <a:xfrm>
              <a:off x="2017" y="2592"/>
              <a:ext cx="71" cy="297"/>
            </a:xfrm>
            <a:custGeom>
              <a:avLst/>
              <a:gdLst>
                <a:gd name="T0" fmla="*/ 37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7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7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7" y="29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Freeform 67"/>
            <p:cNvSpPr>
              <a:spLocks/>
            </p:cNvSpPr>
            <p:nvPr/>
          </p:nvSpPr>
          <p:spPr bwMode="auto">
            <a:xfrm>
              <a:off x="1849" y="2253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30 w 235"/>
                <a:gd name="T3" fmla="*/ 0 h 51"/>
                <a:gd name="T4" fmla="*/ 234 w 235"/>
                <a:gd name="T5" fmla="*/ 0 h 51"/>
                <a:gd name="T6" fmla="*/ 183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3" name="Freeform 68"/>
            <p:cNvSpPr>
              <a:spLocks/>
            </p:cNvSpPr>
            <p:nvPr/>
          </p:nvSpPr>
          <p:spPr bwMode="auto">
            <a:xfrm>
              <a:off x="1847" y="2253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1 w 241"/>
                <a:gd name="T3" fmla="*/ 0 h 59"/>
                <a:gd name="T4" fmla="*/ 240 w 241"/>
                <a:gd name="T5" fmla="*/ 0 h 59"/>
                <a:gd name="T6" fmla="*/ 188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4" name="Freeform 69"/>
            <p:cNvSpPr>
              <a:spLocks/>
            </p:cNvSpPr>
            <p:nvPr/>
          </p:nvSpPr>
          <p:spPr bwMode="auto">
            <a:xfrm>
              <a:off x="2018" y="2253"/>
              <a:ext cx="66" cy="291"/>
            </a:xfrm>
            <a:custGeom>
              <a:avLst/>
              <a:gdLst>
                <a:gd name="T0" fmla="*/ 34 w 66"/>
                <a:gd name="T1" fmla="*/ 290 h 291"/>
                <a:gd name="T2" fmla="*/ 0 w 66"/>
                <a:gd name="T3" fmla="*/ 78 h 291"/>
                <a:gd name="T4" fmla="*/ 65 w 66"/>
                <a:gd name="T5" fmla="*/ 0 h 291"/>
                <a:gd name="T6" fmla="*/ 65 w 66"/>
                <a:gd name="T7" fmla="*/ 259 h 291"/>
                <a:gd name="T8" fmla="*/ 34 w 66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91"/>
                <a:gd name="T17" fmla="*/ 66 w 66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91">
                  <a:moveTo>
                    <a:pt x="34" y="290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5" name="Freeform 70"/>
            <p:cNvSpPr>
              <a:spLocks/>
            </p:cNvSpPr>
            <p:nvPr/>
          </p:nvSpPr>
          <p:spPr bwMode="auto">
            <a:xfrm>
              <a:off x="2017" y="2253"/>
              <a:ext cx="71" cy="299"/>
            </a:xfrm>
            <a:custGeom>
              <a:avLst/>
              <a:gdLst>
                <a:gd name="T0" fmla="*/ 37 w 71"/>
                <a:gd name="T1" fmla="*/ 298 h 299"/>
                <a:gd name="T2" fmla="*/ 0 w 71"/>
                <a:gd name="T3" fmla="*/ 81 h 299"/>
                <a:gd name="T4" fmla="*/ 70 w 71"/>
                <a:gd name="T5" fmla="*/ 0 h 299"/>
                <a:gd name="T6" fmla="*/ 70 w 71"/>
                <a:gd name="T7" fmla="*/ 266 h 299"/>
                <a:gd name="T8" fmla="*/ 37 w 71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9"/>
                <a:gd name="T17" fmla="*/ 71 w 71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9">
                  <a:moveTo>
                    <a:pt x="37" y="298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6"/>
                  </a:lnTo>
                  <a:lnTo>
                    <a:pt x="37" y="29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Freeform 71"/>
            <p:cNvSpPr>
              <a:spLocks/>
            </p:cNvSpPr>
            <p:nvPr/>
          </p:nvSpPr>
          <p:spPr bwMode="auto">
            <a:xfrm>
              <a:off x="1849" y="1900"/>
              <a:ext cx="235" cy="48"/>
            </a:xfrm>
            <a:custGeom>
              <a:avLst/>
              <a:gdLst>
                <a:gd name="T0" fmla="*/ 0 w 235"/>
                <a:gd name="T1" fmla="*/ 30 h 48"/>
                <a:gd name="T2" fmla="*/ 30 w 235"/>
                <a:gd name="T3" fmla="*/ 0 h 48"/>
                <a:gd name="T4" fmla="*/ 234 w 235"/>
                <a:gd name="T5" fmla="*/ 0 h 48"/>
                <a:gd name="T6" fmla="*/ 183 w 235"/>
                <a:gd name="T7" fmla="*/ 47 h 48"/>
                <a:gd name="T8" fmla="*/ 0 w 235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0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7" name="Freeform 72"/>
            <p:cNvSpPr>
              <a:spLocks/>
            </p:cNvSpPr>
            <p:nvPr/>
          </p:nvSpPr>
          <p:spPr bwMode="auto">
            <a:xfrm>
              <a:off x="1847" y="1900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1 w 241"/>
                <a:gd name="T3" fmla="*/ 0 h 56"/>
                <a:gd name="T4" fmla="*/ 240 w 241"/>
                <a:gd name="T5" fmla="*/ 0 h 56"/>
                <a:gd name="T6" fmla="*/ 188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Freeform 73"/>
            <p:cNvSpPr>
              <a:spLocks/>
            </p:cNvSpPr>
            <p:nvPr/>
          </p:nvSpPr>
          <p:spPr bwMode="auto">
            <a:xfrm>
              <a:off x="2018" y="1900"/>
              <a:ext cx="66" cy="288"/>
            </a:xfrm>
            <a:custGeom>
              <a:avLst/>
              <a:gdLst>
                <a:gd name="T0" fmla="*/ 34 w 66"/>
                <a:gd name="T1" fmla="*/ 287 h 288"/>
                <a:gd name="T2" fmla="*/ 0 w 66"/>
                <a:gd name="T3" fmla="*/ 77 h 288"/>
                <a:gd name="T4" fmla="*/ 65 w 66"/>
                <a:gd name="T5" fmla="*/ 0 h 288"/>
                <a:gd name="T6" fmla="*/ 65 w 66"/>
                <a:gd name="T7" fmla="*/ 256 h 288"/>
                <a:gd name="T8" fmla="*/ 34 w 66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8"/>
                <a:gd name="T17" fmla="*/ 66 w 6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8">
                  <a:moveTo>
                    <a:pt x="34" y="287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Freeform 74"/>
            <p:cNvSpPr>
              <a:spLocks/>
            </p:cNvSpPr>
            <p:nvPr/>
          </p:nvSpPr>
          <p:spPr bwMode="auto">
            <a:xfrm>
              <a:off x="2017" y="1900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0" name="Freeform 75"/>
            <p:cNvSpPr>
              <a:spLocks/>
            </p:cNvSpPr>
            <p:nvPr/>
          </p:nvSpPr>
          <p:spPr bwMode="auto">
            <a:xfrm>
              <a:off x="2066" y="3287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1" name="Freeform 76"/>
            <p:cNvSpPr>
              <a:spLocks/>
            </p:cNvSpPr>
            <p:nvPr/>
          </p:nvSpPr>
          <p:spPr bwMode="auto">
            <a:xfrm>
              <a:off x="2065" y="3287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0 w 238"/>
                <a:gd name="T3" fmla="*/ 0 h 59"/>
                <a:gd name="T4" fmla="*/ 237 w 238"/>
                <a:gd name="T5" fmla="*/ 0 h 59"/>
                <a:gd name="T6" fmla="*/ 187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2" name="Freeform 77"/>
            <p:cNvSpPr>
              <a:spLocks/>
            </p:cNvSpPr>
            <p:nvPr/>
          </p:nvSpPr>
          <p:spPr bwMode="auto">
            <a:xfrm>
              <a:off x="2235" y="3287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Freeform 78"/>
            <p:cNvSpPr>
              <a:spLocks/>
            </p:cNvSpPr>
            <p:nvPr/>
          </p:nvSpPr>
          <p:spPr bwMode="auto">
            <a:xfrm>
              <a:off x="2234" y="3287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Freeform 79"/>
            <p:cNvSpPr>
              <a:spLocks/>
            </p:cNvSpPr>
            <p:nvPr/>
          </p:nvSpPr>
          <p:spPr bwMode="auto">
            <a:xfrm>
              <a:off x="2066" y="2958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5" name="Freeform 80"/>
            <p:cNvSpPr>
              <a:spLocks/>
            </p:cNvSpPr>
            <p:nvPr/>
          </p:nvSpPr>
          <p:spPr bwMode="auto">
            <a:xfrm>
              <a:off x="2065" y="2958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0 w 238"/>
                <a:gd name="T3" fmla="*/ 0 h 56"/>
                <a:gd name="T4" fmla="*/ 237 w 238"/>
                <a:gd name="T5" fmla="*/ 0 h 56"/>
                <a:gd name="T6" fmla="*/ 187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6" name="Freeform 81"/>
            <p:cNvSpPr>
              <a:spLocks/>
            </p:cNvSpPr>
            <p:nvPr/>
          </p:nvSpPr>
          <p:spPr bwMode="auto">
            <a:xfrm>
              <a:off x="2235" y="2958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7" name="Freeform 82"/>
            <p:cNvSpPr>
              <a:spLocks/>
            </p:cNvSpPr>
            <p:nvPr/>
          </p:nvSpPr>
          <p:spPr bwMode="auto">
            <a:xfrm>
              <a:off x="2234" y="2958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8" name="Freeform 83"/>
            <p:cNvSpPr>
              <a:spLocks/>
            </p:cNvSpPr>
            <p:nvPr/>
          </p:nvSpPr>
          <p:spPr bwMode="auto">
            <a:xfrm>
              <a:off x="2066" y="2592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09" name="Freeform 84"/>
            <p:cNvSpPr>
              <a:spLocks/>
            </p:cNvSpPr>
            <p:nvPr/>
          </p:nvSpPr>
          <p:spPr bwMode="auto">
            <a:xfrm>
              <a:off x="2065" y="2592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0 w 238"/>
                <a:gd name="T3" fmla="*/ 0 h 57"/>
                <a:gd name="T4" fmla="*/ 237 w 238"/>
                <a:gd name="T5" fmla="*/ 0 h 57"/>
                <a:gd name="T6" fmla="*/ 187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0" name="Freeform 85"/>
            <p:cNvSpPr>
              <a:spLocks/>
            </p:cNvSpPr>
            <p:nvPr/>
          </p:nvSpPr>
          <p:spPr bwMode="auto">
            <a:xfrm>
              <a:off x="2235" y="2592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1" name="Freeform 86"/>
            <p:cNvSpPr>
              <a:spLocks/>
            </p:cNvSpPr>
            <p:nvPr/>
          </p:nvSpPr>
          <p:spPr bwMode="auto">
            <a:xfrm>
              <a:off x="2234" y="2592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2" name="Freeform 87"/>
            <p:cNvSpPr>
              <a:spLocks/>
            </p:cNvSpPr>
            <p:nvPr/>
          </p:nvSpPr>
          <p:spPr bwMode="auto">
            <a:xfrm>
              <a:off x="2280" y="3287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29 w 235"/>
                <a:gd name="T3" fmla="*/ 0 h 51"/>
                <a:gd name="T4" fmla="*/ 234 w 235"/>
                <a:gd name="T5" fmla="*/ 0 h 51"/>
                <a:gd name="T6" fmla="*/ 185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3" name="Freeform 88"/>
            <p:cNvSpPr>
              <a:spLocks/>
            </p:cNvSpPr>
            <p:nvPr/>
          </p:nvSpPr>
          <p:spPr bwMode="auto">
            <a:xfrm>
              <a:off x="2280" y="3287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9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4" name="Freeform 89"/>
            <p:cNvSpPr>
              <a:spLocks/>
            </p:cNvSpPr>
            <p:nvPr/>
          </p:nvSpPr>
          <p:spPr bwMode="auto">
            <a:xfrm>
              <a:off x="2450" y="3287"/>
              <a:ext cx="65" cy="291"/>
            </a:xfrm>
            <a:custGeom>
              <a:avLst/>
              <a:gdLst>
                <a:gd name="T0" fmla="*/ 34 w 65"/>
                <a:gd name="T1" fmla="*/ 290 h 291"/>
                <a:gd name="T2" fmla="*/ 0 w 65"/>
                <a:gd name="T3" fmla="*/ 78 h 291"/>
                <a:gd name="T4" fmla="*/ 64 w 65"/>
                <a:gd name="T5" fmla="*/ 0 h 291"/>
                <a:gd name="T6" fmla="*/ 64 w 65"/>
                <a:gd name="T7" fmla="*/ 259 h 291"/>
                <a:gd name="T8" fmla="*/ 34 w 65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91"/>
                <a:gd name="T17" fmla="*/ 65 w 65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91">
                  <a:moveTo>
                    <a:pt x="34" y="290"/>
                  </a:moveTo>
                  <a:lnTo>
                    <a:pt x="0" y="78"/>
                  </a:lnTo>
                  <a:lnTo>
                    <a:pt x="64" y="0"/>
                  </a:lnTo>
                  <a:lnTo>
                    <a:pt x="64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5" name="Freeform 90"/>
            <p:cNvSpPr>
              <a:spLocks/>
            </p:cNvSpPr>
            <p:nvPr/>
          </p:nvSpPr>
          <p:spPr bwMode="auto">
            <a:xfrm>
              <a:off x="2449" y="3287"/>
              <a:ext cx="71" cy="298"/>
            </a:xfrm>
            <a:custGeom>
              <a:avLst/>
              <a:gdLst>
                <a:gd name="T0" fmla="*/ 38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8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8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8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6" name="Freeform 91"/>
            <p:cNvSpPr>
              <a:spLocks/>
            </p:cNvSpPr>
            <p:nvPr/>
          </p:nvSpPr>
          <p:spPr bwMode="auto">
            <a:xfrm>
              <a:off x="2280" y="2958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29 w 235"/>
                <a:gd name="T3" fmla="*/ 0 h 50"/>
                <a:gd name="T4" fmla="*/ 234 w 235"/>
                <a:gd name="T5" fmla="*/ 0 h 50"/>
                <a:gd name="T6" fmla="*/ 185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7" name="Freeform 92"/>
            <p:cNvSpPr>
              <a:spLocks/>
            </p:cNvSpPr>
            <p:nvPr/>
          </p:nvSpPr>
          <p:spPr bwMode="auto">
            <a:xfrm>
              <a:off x="2280" y="2958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9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8" name="Freeform 93"/>
            <p:cNvSpPr>
              <a:spLocks/>
            </p:cNvSpPr>
            <p:nvPr/>
          </p:nvSpPr>
          <p:spPr bwMode="auto">
            <a:xfrm>
              <a:off x="2450" y="2958"/>
              <a:ext cx="65" cy="288"/>
            </a:xfrm>
            <a:custGeom>
              <a:avLst/>
              <a:gdLst>
                <a:gd name="T0" fmla="*/ 34 w 65"/>
                <a:gd name="T1" fmla="*/ 287 h 288"/>
                <a:gd name="T2" fmla="*/ 0 w 65"/>
                <a:gd name="T3" fmla="*/ 77 h 288"/>
                <a:gd name="T4" fmla="*/ 64 w 65"/>
                <a:gd name="T5" fmla="*/ 0 h 288"/>
                <a:gd name="T6" fmla="*/ 64 w 65"/>
                <a:gd name="T7" fmla="*/ 256 h 288"/>
                <a:gd name="T8" fmla="*/ 34 w 65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88"/>
                <a:gd name="T17" fmla="*/ 65 w 65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88">
                  <a:moveTo>
                    <a:pt x="34" y="287"/>
                  </a:moveTo>
                  <a:lnTo>
                    <a:pt x="0" y="77"/>
                  </a:lnTo>
                  <a:lnTo>
                    <a:pt x="64" y="0"/>
                  </a:lnTo>
                  <a:lnTo>
                    <a:pt x="64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19" name="Freeform 94"/>
            <p:cNvSpPr>
              <a:spLocks/>
            </p:cNvSpPr>
            <p:nvPr/>
          </p:nvSpPr>
          <p:spPr bwMode="auto">
            <a:xfrm>
              <a:off x="2449" y="2958"/>
              <a:ext cx="71" cy="296"/>
            </a:xfrm>
            <a:custGeom>
              <a:avLst/>
              <a:gdLst>
                <a:gd name="T0" fmla="*/ 38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8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8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8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0" name="Freeform 95"/>
            <p:cNvSpPr>
              <a:spLocks/>
            </p:cNvSpPr>
            <p:nvPr/>
          </p:nvSpPr>
          <p:spPr bwMode="auto">
            <a:xfrm>
              <a:off x="2280" y="2592"/>
              <a:ext cx="235" cy="48"/>
            </a:xfrm>
            <a:custGeom>
              <a:avLst/>
              <a:gdLst>
                <a:gd name="T0" fmla="*/ 0 w 235"/>
                <a:gd name="T1" fmla="*/ 31 h 48"/>
                <a:gd name="T2" fmla="*/ 29 w 235"/>
                <a:gd name="T3" fmla="*/ 0 h 48"/>
                <a:gd name="T4" fmla="*/ 234 w 235"/>
                <a:gd name="T5" fmla="*/ 0 h 48"/>
                <a:gd name="T6" fmla="*/ 185 w 235"/>
                <a:gd name="T7" fmla="*/ 47 h 48"/>
                <a:gd name="T8" fmla="*/ 0 w 235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1" name="Freeform 96"/>
            <p:cNvSpPr>
              <a:spLocks/>
            </p:cNvSpPr>
            <p:nvPr/>
          </p:nvSpPr>
          <p:spPr bwMode="auto">
            <a:xfrm>
              <a:off x="2280" y="2592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9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2" name="Freeform 97"/>
            <p:cNvSpPr>
              <a:spLocks/>
            </p:cNvSpPr>
            <p:nvPr/>
          </p:nvSpPr>
          <p:spPr bwMode="auto">
            <a:xfrm>
              <a:off x="2450" y="2592"/>
              <a:ext cx="65" cy="289"/>
            </a:xfrm>
            <a:custGeom>
              <a:avLst/>
              <a:gdLst>
                <a:gd name="T0" fmla="*/ 34 w 65"/>
                <a:gd name="T1" fmla="*/ 288 h 289"/>
                <a:gd name="T2" fmla="*/ 0 w 65"/>
                <a:gd name="T3" fmla="*/ 78 h 289"/>
                <a:gd name="T4" fmla="*/ 64 w 65"/>
                <a:gd name="T5" fmla="*/ 0 h 289"/>
                <a:gd name="T6" fmla="*/ 64 w 65"/>
                <a:gd name="T7" fmla="*/ 257 h 289"/>
                <a:gd name="T8" fmla="*/ 34 w 65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89"/>
                <a:gd name="T17" fmla="*/ 65 w 6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89">
                  <a:moveTo>
                    <a:pt x="34" y="288"/>
                  </a:moveTo>
                  <a:lnTo>
                    <a:pt x="0" y="78"/>
                  </a:lnTo>
                  <a:lnTo>
                    <a:pt x="64" y="0"/>
                  </a:lnTo>
                  <a:lnTo>
                    <a:pt x="64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3" name="Freeform 98"/>
            <p:cNvSpPr>
              <a:spLocks/>
            </p:cNvSpPr>
            <p:nvPr/>
          </p:nvSpPr>
          <p:spPr bwMode="auto">
            <a:xfrm>
              <a:off x="2449" y="2592"/>
              <a:ext cx="71" cy="297"/>
            </a:xfrm>
            <a:custGeom>
              <a:avLst/>
              <a:gdLst>
                <a:gd name="T0" fmla="*/ 38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8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8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8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4" name="Freeform 99"/>
            <p:cNvSpPr>
              <a:spLocks/>
            </p:cNvSpPr>
            <p:nvPr/>
          </p:nvSpPr>
          <p:spPr bwMode="auto">
            <a:xfrm>
              <a:off x="2497" y="3287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5" name="Freeform 100"/>
            <p:cNvSpPr>
              <a:spLocks/>
            </p:cNvSpPr>
            <p:nvPr/>
          </p:nvSpPr>
          <p:spPr bwMode="auto">
            <a:xfrm>
              <a:off x="2496" y="3287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6" name="Freeform 101"/>
            <p:cNvSpPr>
              <a:spLocks/>
            </p:cNvSpPr>
            <p:nvPr/>
          </p:nvSpPr>
          <p:spPr bwMode="auto">
            <a:xfrm>
              <a:off x="2668" y="3287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7" name="Freeform 102"/>
            <p:cNvSpPr>
              <a:spLocks/>
            </p:cNvSpPr>
            <p:nvPr/>
          </p:nvSpPr>
          <p:spPr bwMode="auto">
            <a:xfrm>
              <a:off x="2667" y="3287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8" name="Freeform 103"/>
            <p:cNvSpPr>
              <a:spLocks/>
            </p:cNvSpPr>
            <p:nvPr/>
          </p:nvSpPr>
          <p:spPr bwMode="auto">
            <a:xfrm>
              <a:off x="2497" y="2958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9" name="Freeform 104"/>
            <p:cNvSpPr>
              <a:spLocks/>
            </p:cNvSpPr>
            <p:nvPr/>
          </p:nvSpPr>
          <p:spPr bwMode="auto">
            <a:xfrm>
              <a:off x="2496" y="2958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0" name="Freeform 105"/>
            <p:cNvSpPr>
              <a:spLocks/>
            </p:cNvSpPr>
            <p:nvPr/>
          </p:nvSpPr>
          <p:spPr bwMode="auto">
            <a:xfrm>
              <a:off x="2668" y="2958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1" name="Freeform 106"/>
            <p:cNvSpPr>
              <a:spLocks/>
            </p:cNvSpPr>
            <p:nvPr/>
          </p:nvSpPr>
          <p:spPr bwMode="auto">
            <a:xfrm>
              <a:off x="2667" y="2958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2" name="Freeform 107"/>
            <p:cNvSpPr>
              <a:spLocks/>
            </p:cNvSpPr>
            <p:nvPr/>
          </p:nvSpPr>
          <p:spPr bwMode="auto">
            <a:xfrm>
              <a:off x="2497" y="2592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3" name="Freeform 108"/>
            <p:cNvSpPr>
              <a:spLocks/>
            </p:cNvSpPr>
            <p:nvPr/>
          </p:nvSpPr>
          <p:spPr bwMode="auto">
            <a:xfrm>
              <a:off x="2496" y="2592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4" name="Freeform 109"/>
            <p:cNvSpPr>
              <a:spLocks/>
            </p:cNvSpPr>
            <p:nvPr/>
          </p:nvSpPr>
          <p:spPr bwMode="auto">
            <a:xfrm>
              <a:off x="2668" y="2592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5" name="Freeform 110"/>
            <p:cNvSpPr>
              <a:spLocks/>
            </p:cNvSpPr>
            <p:nvPr/>
          </p:nvSpPr>
          <p:spPr bwMode="auto">
            <a:xfrm>
              <a:off x="2667" y="2592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6" name="Freeform 111"/>
            <p:cNvSpPr>
              <a:spLocks/>
            </p:cNvSpPr>
            <p:nvPr/>
          </p:nvSpPr>
          <p:spPr bwMode="auto">
            <a:xfrm>
              <a:off x="2713" y="3287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7" name="Freeform 112"/>
            <p:cNvSpPr>
              <a:spLocks/>
            </p:cNvSpPr>
            <p:nvPr/>
          </p:nvSpPr>
          <p:spPr bwMode="auto">
            <a:xfrm>
              <a:off x="2712" y="3287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0 w 241"/>
                <a:gd name="T3" fmla="*/ 0 h 59"/>
                <a:gd name="T4" fmla="*/ 240 w 241"/>
                <a:gd name="T5" fmla="*/ 0 h 59"/>
                <a:gd name="T6" fmla="*/ 190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8" name="Freeform 113"/>
            <p:cNvSpPr>
              <a:spLocks/>
            </p:cNvSpPr>
            <p:nvPr/>
          </p:nvSpPr>
          <p:spPr bwMode="auto">
            <a:xfrm>
              <a:off x="2883" y="3287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9" name="Freeform 114"/>
            <p:cNvSpPr>
              <a:spLocks/>
            </p:cNvSpPr>
            <p:nvPr/>
          </p:nvSpPr>
          <p:spPr bwMode="auto">
            <a:xfrm>
              <a:off x="2882" y="3287"/>
              <a:ext cx="71" cy="298"/>
            </a:xfrm>
            <a:custGeom>
              <a:avLst/>
              <a:gdLst>
                <a:gd name="T0" fmla="*/ 38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8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8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8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0" name="Freeform 115"/>
            <p:cNvSpPr>
              <a:spLocks/>
            </p:cNvSpPr>
            <p:nvPr/>
          </p:nvSpPr>
          <p:spPr bwMode="auto">
            <a:xfrm>
              <a:off x="2713" y="2958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4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1" name="Freeform 116"/>
            <p:cNvSpPr>
              <a:spLocks/>
            </p:cNvSpPr>
            <p:nvPr/>
          </p:nvSpPr>
          <p:spPr bwMode="auto">
            <a:xfrm>
              <a:off x="2712" y="2958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0 w 241"/>
                <a:gd name="T3" fmla="*/ 0 h 56"/>
                <a:gd name="T4" fmla="*/ 240 w 241"/>
                <a:gd name="T5" fmla="*/ 0 h 56"/>
                <a:gd name="T6" fmla="*/ 190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2" name="Freeform 117"/>
            <p:cNvSpPr>
              <a:spLocks/>
            </p:cNvSpPr>
            <p:nvPr/>
          </p:nvSpPr>
          <p:spPr bwMode="auto">
            <a:xfrm>
              <a:off x="2883" y="2958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3" name="Freeform 118"/>
            <p:cNvSpPr>
              <a:spLocks/>
            </p:cNvSpPr>
            <p:nvPr/>
          </p:nvSpPr>
          <p:spPr bwMode="auto">
            <a:xfrm>
              <a:off x="2882" y="2958"/>
              <a:ext cx="71" cy="296"/>
            </a:xfrm>
            <a:custGeom>
              <a:avLst/>
              <a:gdLst>
                <a:gd name="T0" fmla="*/ 38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8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8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8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4" name="Freeform 119"/>
            <p:cNvSpPr>
              <a:spLocks/>
            </p:cNvSpPr>
            <p:nvPr/>
          </p:nvSpPr>
          <p:spPr bwMode="auto">
            <a:xfrm>
              <a:off x="2713" y="2592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5" name="Freeform 120"/>
            <p:cNvSpPr>
              <a:spLocks/>
            </p:cNvSpPr>
            <p:nvPr/>
          </p:nvSpPr>
          <p:spPr bwMode="auto">
            <a:xfrm>
              <a:off x="2712" y="2592"/>
              <a:ext cx="241" cy="57"/>
            </a:xfrm>
            <a:custGeom>
              <a:avLst/>
              <a:gdLst>
                <a:gd name="T0" fmla="*/ 0 w 241"/>
                <a:gd name="T1" fmla="*/ 37 h 57"/>
                <a:gd name="T2" fmla="*/ 30 w 241"/>
                <a:gd name="T3" fmla="*/ 0 h 57"/>
                <a:gd name="T4" fmla="*/ 240 w 241"/>
                <a:gd name="T5" fmla="*/ 0 h 57"/>
                <a:gd name="T6" fmla="*/ 190 w 241"/>
                <a:gd name="T7" fmla="*/ 56 h 57"/>
                <a:gd name="T8" fmla="*/ 0 w 241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7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6" name="Freeform 121"/>
            <p:cNvSpPr>
              <a:spLocks/>
            </p:cNvSpPr>
            <p:nvPr/>
          </p:nvSpPr>
          <p:spPr bwMode="auto">
            <a:xfrm>
              <a:off x="2883" y="2592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7" name="Freeform 122"/>
            <p:cNvSpPr>
              <a:spLocks/>
            </p:cNvSpPr>
            <p:nvPr/>
          </p:nvSpPr>
          <p:spPr bwMode="auto">
            <a:xfrm>
              <a:off x="2882" y="2592"/>
              <a:ext cx="71" cy="297"/>
            </a:xfrm>
            <a:custGeom>
              <a:avLst/>
              <a:gdLst>
                <a:gd name="T0" fmla="*/ 38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8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8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8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8" name="Freeform 123"/>
            <p:cNvSpPr>
              <a:spLocks/>
            </p:cNvSpPr>
            <p:nvPr/>
          </p:nvSpPr>
          <p:spPr bwMode="auto">
            <a:xfrm>
              <a:off x="2936" y="3287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9" name="Freeform 124"/>
            <p:cNvSpPr>
              <a:spLocks/>
            </p:cNvSpPr>
            <p:nvPr/>
          </p:nvSpPr>
          <p:spPr bwMode="auto">
            <a:xfrm>
              <a:off x="2935" y="3287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0" name="Freeform 125"/>
            <p:cNvSpPr>
              <a:spLocks/>
            </p:cNvSpPr>
            <p:nvPr/>
          </p:nvSpPr>
          <p:spPr bwMode="auto">
            <a:xfrm>
              <a:off x="3104" y="3287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1" name="Freeform 126"/>
            <p:cNvSpPr>
              <a:spLocks/>
            </p:cNvSpPr>
            <p:nvPr/>
          </p:nvSpPr>
          <p:spPr bwMode="auto">
            <a:xfrm>
              <a:off x="3103" y="3287"/>
              <a:ext cx="71" cy="298"/>
            </a:xfrm>
            <a:custGeom>
              <a:avLst/>
              <a:gdLst>
                <a:gd name="T0" fmla="*/ 37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7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7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2" name="Freeform 127"/>
            <p:cNvSpPr>
              <a:spLocks/>
            </p:cNvSpPr>
            <p:nvPr/>
          </p:nvSpPr>
          <p:spPr bwMode="auto">
            <a:xfrm>
              <a:off x="2936" y="2958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3" name="Freeform 128"/>
            <p:cNvSpPr>
              <a:spLocks/>
            </p:cNvSpPr>
            <p:nvPr/>
          </p:nvSpPr>
          <p:spPr bwMode="auto">
            <a:xfrm>
              <a:off x="2935" y="2958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4" name="Freeform 129"/>
            <p:cNvSpPr>
              <a:spLocks/>
            </p:cNvSpPr>
            <p:nvPr/>
          </p:nvSpPr>
          <p:spPr bwMode="auto">
            <a:xfrm>
              <a:off x="3104" y="2958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5" name="Freeform 130"/>
            <p:cNvSpPr>
              <a:spLocks/>
            </p:cNvSpPr>
            <p:nvPr/>
          </p:nvSpPr>
          <p:spPr bwMode="auto">
            <a:xfrm>
              <a:off x="3103" y="2958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6" name="Freeform 131"/>
            <p:cNvSpPr>
              <a:spLocks/>
            </p:cNvSpPr>
            <p:nvPr/>
          </p:nvSpPr>
          <p:spPr bwMode="auto">
            <a:xfrm>
              <a:off x="2936" y="2592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7" name="Freeform 132"/>
            <p:cNvSpPr>
              <a:spLocks/>
            </p:cNvSpPr>
            <p:nvPr/>
          </p:nvSpPr>
          <p:spPr bwMode="auto">
            <a:xfrm>
              <a:off x="2935" y="2592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8" name="Freeform 133"/>
            <p:cNvSpPr>
              <a:spLocks/>
            </p:cNvSpPr>
            <p:nvPr/>
          </p:nvSpPr>
          <p:spPr bwMode="auto">
            <a:xfrm>
              <a:off x="3104" y="2592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59" name="Freeform 134"/>
            <p:cNvSpPr>
              <a:spLocks/>
            </p:cNvSpPr>
            <p:nvPr/>
          </p:nvSpPr>
          <p:spPr bwMode="auto">
            <a:xfrm>
              <a:off x="3103" y="2592"/>
              <a:ext cx="71" cy="297"/>
            </a:xfrm>
            <a:custGeom>
              <a:avLst/>
              <a:gdLst>
                <a:gd name="T0" fmla="*/ 37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7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7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0" name="Freeform 135"/>
            <p:cNvSpPr>
              <a:spLocks/>
            </p:cNvSpPr>
            <p:nvPr/>
          </p:nvSpPr>
          <p:spPr bwMode="auto">
            <a:xfrm>
              <a:off x="3156" y="3287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30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1" name="Freeform 136"/>
            <p:cNvSpPr>
              <a:spLocks/>
            </p:cNvSpPr>
            <p:nvPr/>
          </p:nvSpPr>
          <p:spPr bwMode="auto">
            <a:xfrm>
              <a:off x="3155" y="3287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1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2" name="Freeform 137"/>
            <p:cNvSpPr>
              <a:spLocks/>
            </p:cNvSpPr>
            <p:nvPr/>
          </p:nvSpPr>
          <p:spPr bwMode="auto">
            <a:xfrm>
              <a:off x="3327" y="3287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3" name="Freeform 138"/>
            <p:cNvSpPr>
              <a:spLocks/>
            </p:cNvSpPr>
            <p:nvPr/>
          </p:nvSpPr>
          <p:spPr bwMode="auto">
            <a:xfrm>
              <a:off x="3326" y="3287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4" name="Freeform 139"/>
            <p:cNvSpPr>
              <a:spLocks/>
            </p:cNvSpPr>
            <p:nvPr/>
          </p:nvSpPr>
          <p:spPr bwMode="auto">
            <a:xfrm>
              <a:off x="3156" y="2958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30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5" name="Freeform 140"/>
            <p:cNvSpPr>
              <a:spLocks/>
            </p:cNvSpPr>
            <p:nvPr/>
          </p:nvSpPr>
          <p:spPr bwMode="auto">
            <a:xfrm>
              <a:off x="3155" y="2958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1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6" name="Freeform 141"/>
            <p:cNvSpPr>
              <a:spLocks/>
            </p:cNvSpPr>
            <p:nvPr/>
          </p:nvSpPr>
          <p:spPr bwMode="auto">
            <a:xfrm>
              <a:off x="3327" y="2958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7" name="Freeform 142"/>
            <p:cNvSpPr>
              <a:spLocks/>
            </p:cNvSpPr>
            <p:nvPr/>
          </p:nvSpPr>
          <p:spPr bwMode="auto">
            <a:xfrm>
              <a:off x="3326" y="2958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8" name="Freeform 143"/>
            <p:cNvSpPr>
              <a:spLocks/>
            </p:cNvSpPr>
            <p:nvPr/>
          </p:nvSpPr>
          <p:spPr bwMode="auto">
            <a:xfrm>
              <a:off x="3156" y="2592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30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69" name="Freeform 144"/>
            <p:cNvSpPr>
              <a:spLocks/>
            </p:cNvSpPr>
            <p:nvPr/>
          </p:nvSpPr>
          <p:spPr bwMode="auto">
            <a:xfrm>
              <a:off x="3155" y="2592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1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0" name="Freeform 145"/>
            <p:cNvSpPr>
              <a:spLocks/>
            </p:cNvSpPr>
            <p:nvPr/>
          </p:nvSpPr>
          <p:spPr bwMode="auto">
            <a:xfrm>
              <a:off x="3327" y="2592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1" name="Freeform 146"/>
            <p:cNvSpPr>
              <a:spLocks/>
            </p:cNvSpPr>
            <p:nvPr/>
          </p:nvSpPr>
          <p:spPr bwMode="auto">
            <a:xfrm>
              <a:off x="3326" y="2592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2" name="Freeform 147"/>
            <p:cNvSpPr>
              <a:spLocks/>
            </p:cNvSpPr>
            <p:nvPr/>
          </p:nvSpPr>
          <p:spPr bwMode="auto">
            <a:xfrm>
              <a:off x="3372" y="3287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30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3" name="Freeform 148"/>
            <p:cNvSpPr>
              <a:spLocks/>
            </p:cNvSpPr>
            <p:nvPr/>
          </p:nvSpPr>
          <p:spPr bwMode="auto">
            <a:xfrm>
              <a:off x="3371" y="3287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4" name="Freeform 149"/>
            <p:cNvSpPr>
              <a:spLocks/>
            </p:cNvSpPr>
            <p:nvPr/>
          </p:nvSpPr>
          <p:spPr bwMode="auto">
            <a:xfrm>
              <a:off x="3542" y="3287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5" name="Freeform 150"/>
            <p:cNvSpPr>
              <a:spLocks/>
            </p:cNvSpPr>
            <p:nvPr/>
          </p:nvSpPr>
          <p:spPr bwMode="auto">
            <a:xfrm>
              <a:off x="3542" y="3287"/>
              <a:ext cx="68" cy="298"/>
            </a:xfrm>
            <a:custGeom>
              <a:avLst/>
              <a:gdLst>
                <a:gd name="T0" fmla="*/ 36 w 68"/>
                <a:gd name="T1" fmla="*/ 297 h 298"/>
                <a:gd name="T2" fmla="*/ 0 w 68"/>
                <a:gd name="T3" fmla="*/ 81 h 298"/>
                <a:gd name="T4" fmla="*/ 67 w 68"/>
                <a:gd name="T5" fmla="*/ 0 h 298"/>
                <a:gd name="T6" fmla="*/ 67 w 68"/>
                <a:gd name="T7" fmla="*/ 265 h 298"/>
                <a:gd name="T8" fmla="*/ 36 w 68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8"/>
                <a:gd name="T17" fmla="*/ 68 w 6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8">
                  <a:moveTo>
                    <a:pt x="36" y="297"/>
                  </a:moveTo>
                  <a:lnTo>
                    <a:pt x="0" y="81"/>
                  </a:lnTo>
                  <a:lnTo>
                    <a:pt x="67" y="0"/>
                  </a:lnTo>
                  <a:lnTo>
                    <a:pt x="67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6" name="Freeform 151"/>
            <p:cNvSpPr>
              <a:spLocks/>
            </p:cNvSpPr>
            <p:nvPr/>
          </p:nvSpPr>
          <p:spPr bwMode="auto">
            <a:xfrm>
              <a:off x="3372" y="2958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30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7" name="Freeform 152"/>
            <p:cNvSpPr>
              <a:spLocks/>
            </p:cNvSpPr>
            <p:nvPr/>
          </p:nvSpPr>
          <p:spPr bwMode="auto">
            <a:xfrm>
              <a:off x="3371" y="2958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8" name="Freeform 153"/>
            <p:cNvSpPr>
              <a:spLocks/>
            </p:cNvSpPr>
            <p:nvPr/>
          </p:nvSpPr>
          <p:spPr bwMode="auto">
            <a:xfrm>
              <a:off x="3542" y="2958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79" name="Freeform 154"/>
            <p:cNvSpPr>
              <a:spLocks/>
            </p:cNvSpPr>
            <p:nvPr/>
          </p:nvSpPr>
          <p:spPr bwMode="auto">
            <a:xfrm>
              <a:off x="3542" y="2958"/>
              <a:ext cx="68" cy="296"/>
            </a:xfrm>
            <a:custGeom>
              <a:avLst/>
              <a:gdLst>
                <a:gd name="T0" fmla="*/ 36 w 68"/>
                <a:gd name="T1" fmla="*/ 295 h 296"/>
                <a:gd name="T2" fmla="*/ 0 w 68"/>
                <a:gd name="T3" fmla="*/ 79 h 296"/>
                <a:gd name="T4" fmla="*/ 67 w 68"/>
                <a:gd name="T5" fmla="*/ 0 h 296"/>
                <a:gd name="T6" fmla="*/ 67 w 68"/>
                <a:gd name="T7" fmla="*/ 263 h 296"/>
                <a:gd name="T8" fmla="*/ 36 w 68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6"/>
                <a:gd name="T17" fmla="*/ 68 w 68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6">
                  <a:moveTo>
                    <a:pt x="36" y="295"/>
                  </a:moveTo>
                  <a:lnTo>
                    <a:pt x="0" y="79"/>
                  </a:lnTo>
                  <a:lnTo>
                    <a:pt x="67" y="0"/>
                  </a:lnTo>
                  <a:lnTo>
                    <a:pt x="67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0" name="Freeform 155"/>
            <p:cNvSpPr>
              <a:spLocks/>
            </p:cNvSpPr>
            <p:nvPr/>
          </p:nvSpPr>
          <p:spPr bwMode="auto">
            <a:xfrm>
              <a:off x="3372" y="2592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30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1" name="Freeform 156"/>
            <p:cNvSpPr>
              <a:spLocks/>
            </p:cNvSpPr>
            <p:nvPr/>
          </p:nvSpPr>
          <p:spPr bwMode="auto">
            <a:xfrm>
              <a:off x="3371" y="2592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2" name="Freeform 157"/>
            <p:cNvSpPr>
              <a:spLocks/>
            </p:cNvSpPr>
            <p:nvPr/>
          </p:nvSpPr>
          <p:spPr bwMode="auto">
            <a:xfrm>
              <a:off x="3542" y="259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3" name="Freeform 158"/>
            <p:cNvSpPr>
              <a:spLocks/>
            </p:cNvSpPr>
            <p:nvPr/>
          </p:nvSpPr>
          <p:spPr bwMode="auto">
            <a:xfrm>
              <a:off x="3542" y="2592"/>
              <a:ext cx="68" cy="297"/>
            </a:xfrm>
            <a:custGeom>
              <a:avLst/>
              <a:gdLst>
                <a:gd name="T0" fmla="*/ 36 w 68"/>
                <a:gd name="T1" fmla="*/ 296 h 297"/>
                <a:gd name="T2" fmla="*/ 0 w 68"/>
                <a:gd name="T3" fmla="*/ 80 h 297"/>
                <a:gd name="T4" fmla="*/ 67 w 68"/>
                <a:gd name="T5" fmla="*/ 0 h 297"/>
                <a:gd name="T6" fmla="*/ 67 w 68"/>
                <a:gd name="T7" fmla="*/ 264 h 297"/>
                <a:gd name="T8" fmla="*/ 36 w 68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7"/>
                <a:gd name="T17" fmla="*/ 68 w 68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7">
                  <a:moveTo>
                    <a:pt x="36" y="296"/>
                  </a:moveTo>
                  <a:lnTo>
                    <a:pt x="0" y="80"/>
                  </a:lnTo>
                  <a:lnTo>
                    <a:pt x="67" y="0"/>
                  </a:lnTo>
                  <a:lnTo>
                    <a:pt x="67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4" name="Freeform 159"/>
            <p:cNvSpPr>
              <a:spLocks/>
            </p:cNvSpPr>
            <p:nvPr/>
          </p:nvSpPr>
          <p:spPr bwMode="auto">
            <a:xfrm>
              <a:off x="3589" y="3287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5" name="Freeform 160"/>
            <p:cNvSpPr>
              <a:spLocks/>
            </p:cNvSpPr>
            <p:nvPr/>
          </p:nvSpPr>
          <p:spPr bwMode="auto">
            <a:xfrm>
              <a:off x="3588" y="3287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6" name="Freeform 161"/>
            <p:cNvSpPr>
              <a:spLocks/>
            </p:cNvSpPr>
            <p:nvPr/>
          </p:nvSpPr>
          <p:spPr bwMode="auto">
            <a:xfrm>
              <a:off x="3758" y="3287"/>
              <a:ext cx="64" cy="291"/>
            </a:xfrm>
            <a:custGeom>
              <a:avLst/>
              <a:gdLst>
                <a:gd name="T0" fmla="*/ 35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5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5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5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7" name="Freeform 162"/>
            <p:cNvSpPr>
              <a:spLocks/>
            </p:cNvSpPr>
            <p:nvPr/>
          </p:nvSpPr>
          <p:spPr bwMode="auto">
            <a:xfrm>
              <a:off x="3757" y="3287"/>
              <a:ext cx="69" cy="298"/>
            </a:xfrm>
            <a:custGeom>
              <a:avLst/>
              <a:gdLst>
                <a:gd name="T0" fmla="*/ 37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7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7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8" name="Freeform 163"/>
            <p:cNvSpPr>
              <a:spLocks/>
            </p:cNvSpPr>
            <p:nvPr/>
          </p:nvSpPr>
          <p:spPr bwMode="auto">
            <a:xfrm>
              <a:off x="3589" y="2958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89" name="Freeform 164"/>
            <p:cNvSpPr>
              <a:spLocks/>
            </p:cNvSpPr>
            <p:nvPr/>
          </p:nvSpPr>
          <p:spPr bwMode="auto">
            <a:xfrm>
              <a:off x="3588" y="2958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0" name="Freeform 165"/>
            <p:cNvSpPr>
              <a:spLocks/>
            </p:cNvSpPr>
            <p:nvPr/>
          </p:nvSpPr>
          <p:spPr bwMode="auto">
            <a:xfrm>
              <a:off x="3758" y="2958"/>
              <a:ext cx="64" cy="288"/>
            </a:xfrm>
            <a:custGeom>
              <a:avLst/>
              <a:gdLst>
                <a:gd name="T0" fmla="*/ 35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5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5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5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1" name="Freeform 166"/>
            <p:cNvSpPr>
              <a:spLocks/>
            </p:cNvSpPr>
            <p:nvPr/>
          </p:nvSpPr>
          <p:spPr bwMode="auto">
            <a:xfrm>
              <a:off x="3757" y="2958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2" name="Freeform 167"/>
            <p:cNvSpPr>
              <a:spLocks/>
            </p:cNvSpPr>
            <p:nvPr/>
          </p:nvSpPr>
          <p:spPr bwMode="auto">
            <a:xfrm>
              <a:off x="3589" y="2592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3" name="Freeform 168"/>
            <p:cNvSpPr>
              <a:spLocks/>
            </p:cNvSpPr>
            <p:nvPr/>
          </p:nvSpPr>
          <p:spPr bwMode="auto">
            <a:xfrm>
              <a:off x="3588" y="2592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1 w 238"/>
                <a:gd name="T3" fmla="*/ 0 h 57"/>
                <a:gd name="T4" fmla="*/ 237 w 238"/>
                <a:gd name="T5" fmla="*/ 0 h 57"/>
                <a:gd name="T6" fmla="*/ 188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4" name="Freeform 169"/>
            <p:cNvSpPr>
              <a:spLocks/>
            </p:cNvSpPr>
            <p:nvPr/>
          </p:nvSpPr>
          <p:spPr bwMode="auto">
            <a:xfrm>
              <a:off x="3758" y="2592"/>
              <a:ext cx="64" cy="289"/>
            </a:xfrm>
            <a:custGeom>
              <a:avLst/>
              <a:gdLst>
                <a:gd name="T0" fmla="*/ 35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5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5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5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5" name="Freeform 170"/>
            <p:cNvSpPr>
              <a:spLocks/>
            </p:cNvSpPr>
            <p:nvPr/>
          </p:nvSpPr>
          <p:spPr bwMode="auto">
            <a:xfrm>
              <a:off x="3757" y="2592"/>
              <a:ext cx="69" cy="297"/>
            </a:xfrm>
            <a:custGeom>
              <a:avLst/>
              <a:gdLst>
                <a:gd name="T0" fmla="*/ 37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7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7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6" name="Freeform 171"/>
            <p:cNvSpPr>
              <a:spLocks/>
            </p:cNvSpPr>
            <p:nvPr/>
          </p:nvSpPr>
          <p:spPr bwMode="auto">
            <a:xfrm>
              <a:off x="3805" y="3287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7" name="Freeform 172"/>
            <p:cNvSpPr>
              <a:spLocks/>
            </p:cNvSpPr>
            <p:nvPr/>
          </p:nvSpPr>
          <p:spPr bwMode="auto">
            <a:xfrm>
              <a:off x="3805" y="3287"/>
              <a:ext cx="237" cy="59"/>
            </a:xfrm>
            <a:custGeom>
              <a:avLst/>
              <a:gdLst>
                <a:gd name="T0" fmla="*/ 0 w 237"/>
                <a:gd name="T1" fmla="*/ 36 h 59"/>
                <a:gd name="T2" fmla="*/ 30 w 237"/>
                <a:gd name="T3" fmla="*/ 0 h 59"/>
                <a:gd name="T4" fmla="*/ 236 w 237"/>
                <a:gd name="T5" fmla="*/ 0 h 59"/>
                <a:gd name="T6" fmla="*/ 187 w 237"/>
                <a:gd name="T7" fmla="*/ 58 h 59"/>
                <a:gd name="T8" fmla="*/ 0 w 237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9"/>
                <a:gd name="T17" fmla="*/ 237 w 23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9">
                  <a:moveTo>
                    <a:pt x="0" y="36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8" name="Freeform 173"/>
            <p:cNvSpPr>
              <a:spLocks/>
            </p:cNvSpPr>
            <p:nvPr/>
          </p:nvSpPr>
          <p:spPr bwMode="auto">
            <a:xfrm>
              <a:off x="3973" y="3287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99" name="Freeform 174"/>
            <p:cNvSpPr>
              <a:spLocks/>
            </p:cNvSpPr>
            <p:nvPr/>
          </p:nvSpPr>
          <p:spPr bwMode="auto">
            <a:xfrm>
              <a:off x="3972" y="3287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0" name="Freeform 175"/>
            <p:cNvSpPr>
              <a:spLocks/>
            </p:cNvSpPr>
            <p:nvPr/>
          </p:nvSpPr>
          <p:spPr bwMode="auto">
            <a:xfrm>
              <a:off x="3805" y="2958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1" name="Freeform 176"/>
            <p:cNvSpPr>
              <a:spLocks/>
            </p:cNvSpPr>
            <p:nvPr/>
          </p:nvSpPr>
          <p:spPr bwMode="auto">
            <a:xfrm>
              <a:off x="3805" y="2958"/>
              <a:ext cx="237" cy="56"/>
            </a:xfrm>
            <a:custGeom>
              <a:avLst/>
              <a:gdLst>
                <a:gd name="T0" fmla="*/ 0 w 237"/>
                <a:gd name="T1" fmla="*/ 35 h 56"/>
                <a:gd name="T2" fmla="*/ 30 w 237"/>
                <a:gd name="T3" fmla="*/ 0 h 56"/>
                <a:gd name="T4" fmla="*/ 236 w 237"/>
                <a:gd name="T5" fmla="*/ 0 h 56"/>
                <a:gd name="T6" fmla="*/ 187 w 237"/>
                <a:gd name="T7" fmla="*/ 55 h 56"/>
                <a:gd name="T8" fmla="*/ 0 w 237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6"/>
                <a:gd name="T17" fmla="*/ 237 w 237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6">
                  <a:moveTo>
                    <a:pt x="0" y="35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2" name="Freeform 177"/>
            <p:cNvSpPr>
              <a:spLocks/>
            </p:cNvSpPr>
            <p:nvPr/>
          </p:nvSpPr>
          <p:spPr bwMode="auto">
            <a:xfrm>
              <a:off x="3973" y="2958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3" name="Freeform 178"/>
            <p:cNvSpPr>
              <a:spLocks/>
            </p:cNvSpPr>
            <p:nvPr/>
          </p:nvSpPr>
          <p:spPr bwMode="auto">
            <a:xfrm>
              <a:off x="3972" y="2958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4" name="Freeform 179"/>
            <p:cNvSpPr>
              <a:spLocks/>
            </p:cNvSpPr>
            <p:nvPr/>
          </p:nvSpPr>
          <p:spPr bwMode="auto">
            <a:xfrm>
              <a:off x="3805" y="2592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5" name="Freeform 180"/>
            <p:cNvSpPr>
              <a:spLocks/>
            </p:cNvSpPr>
            <p:nvPr/>
          </p:nvSpPr>
          <p:spPr bwMode="auto">
            <a:xfrm>
              <a:off x="3805" y="2592"/>
              <a:ext cx="237" cy="57"/>
            </a:xfrm>
            <a:custGeom>
              <a:avLst/>
              <a:gdLst>
                <a:gd name="T0" fmla="*/ 0 w 237"/>
                <a:gd name="T1" fmla="*/ 37 h 57"/>
                <a:gd name="T2" fmla="*/ 30 w 237"/>
                <a:gd name="T3" fmla="*/ 0 h 57"/>
                <a:gd name="T4" fmla="*/ 236 w 237"/>
                <a:gd name="T5" fmla="*/ 0 h 57"/>
                <a:gd name="T6" fmla="*/ 187 w 237"/>
                <a:gd name="T7" fmla="*/ 56 h 57"/>
                <a:gd name="T8" fmla="*/ 0 w 237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7"/>
                <a:gd name="T17" fmla="*/ 237 w 23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7">
                  <a:moveTo>
                    <a:pt x="0" y="37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6" name="Freeform 181"/>
            <p:cNvSpPr>
              <a:spLocks/>
            </p:cNvSpPr>
            <p:nvPr/>
          </p:nvSpPr>
          <p:spPr bwMode="auto">
            <a:xfrm>
              <a:off x="3973" y="259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7" name="Freeform 182"/>
            <p:cNvSpPr>
              <a:spLocks/>
            </p:cNvSpPr>
            <p:nvPr/>
          </p:nvSpPr>
          <p:spPr bwMode="auto">
            <a:xfrm>
              <a:off x="3972" y="2592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8" name="Freeform 183"/>
            <p:cNvSpPr>
              <a:spLocks/>
            </p:cNvSpPr>
            <p:nvPr/>
          </p:nvSpPr>
          <p:spPr bwMode="auto">
            <a:xfrm>
              <a:off x="4016" y="3287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09" name="Freeform 184"/>
            <p:cNvSpPr>
              <a:spLocks/>
            </p:cNvSpPr>
            <p:nvPr/>
          </p:nvSpPr>
          <p:spPr bwMode="auto">
            <a:xfrm>
              <a:off x="4015" y="3287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0" name="Freeform 185"/>
            <p:cNvSpPr>
              <a:spLocks/>
            </p:cNvSpPr>
            <p:nvPr/>
          </p:nvSpPr>
          <p:spPr bwMode="auto">
            <a:xfrm>
              <a:off x="4185" y="3287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1" name="Freeform 186"/>
            <p:cNvSpPr>
              <a:spLocks/>
            </p:cNvSpPr>
            <p:nvPr/>
          </p:nvSpPr>
          <p:spPr bwMode="auto">
            <a:xfrm>
              <a:off x="4184" y="3287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2" name="Freeform 187"/>
            <p:cNvSpPr>
              <a:spLocks/>
            </p:cNvSpPr>
            <p:nvPr/>
          </p:nvSpPr>
          <p:spPr bwMode="auto">
            <a:xfrm>
              <a:off x="4016" y="2958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29 w 233"/>
                <a:gd name="T3" fmla="*/ 0 h 50"/>
                <a:gd name="T4" fmla="*/ 232 w 233"/>
                <a:gd name="T5" fmla="*/ 0 h 50"/>
                <a:gd name="T6" fmla="*/ 182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3" name="Freeform 188"/>
            <p:cNvSpPr>
              <a:spLocks/>
            </p:cNvSpPr>
            <p:nvPr/>
          </p:nvSpPr>
          <p:spPr bwMode="auto">
            <a:xfrm>
              <a:off x="4015" y="2958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4" name="Freeform 189"/>
            <p:cNvSpPr>
              <a:spLocks/>
            </p:cNvSpPr>
            <p:nvPr/>
          </p:nvSpPr>
          <p:spPr bwMode="auto">
            <a:xfrm>
              <a:off x="4185" y="2958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5" name="Freeform 190"/>
            <p:cNvSpPr>
              <a:spLocks/>
            </p:cNvSpPr>
            <p:nvPr/>
          </p:nvSpPr>
          <p:spPr bwMode="auto">
            <a:xfrm>
              <a:off x="4184" y="2958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6" name="Freeform 191"/>
            <p:cNvSpPr>
              <a:spLocks/>
            </p:cNvSpPr>
            <p:nvPr/>
          </p:nvSpPr>
          <p:spPr bwMode="auto">
            <a:xfrm>
              <a:off x="4016" y="2592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29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7" name="Freeform 192"/>
            <p:cNvSpPr>
              <a:spLocks/>
            </p:cNvSpPr>
            <p:nvPr/>
          </p:nvSpPr>
          <p:spPr bwMode="auto">
            <a:xfrm>
              <a:off x="4015" y="2592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8" name="Freeform 193"/>
            <p:cNvSpPr>
              <a:spLocks/>
            </p:cNvSpPr>
            <p:nvPr/>
          </p:nvSpPr>
          <p:spPr bwMode="auto">
            <a:xfrm>
              <a:off x="4185" y="2592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19" name="Freeform 194"/>
            <p:cNvSpPr>
              <a:spLocks/>
            </p:cNvSpPr>
            <p:nvPr/>
          </p:nvSpPr>
          <p:spPr bwMode="auto">
            <a:xfrm>
              <a:off x="4184" y="2592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0" name="Freeform 195"/>
            <p:cNvSpPr>
              <a:spLocks/>
            </p:cNvSpPr>
            <p:nvPr/>
          </p:nvSpPr>
          <p:spPr bwMode="auto">
            <a:xfrm>
              <a:off x="4234" y="3287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1" name="Freeform 196"/>
            <p:cNvSpPr>
              <a:spLocks/>
            </p:cNvSpPr>
            <p:nvPr/>
          </p:nvSpPr>
          <p:spPr bwMode="auto">
            <a:xfrm>
              <a:off x="4233" y="3287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2" name="Freeform 197"/>
            <p:cNvSpPr>
              <a:spLocks/>
            </p:cNvSpPr>
            <p:nvPr/>
          </p:nvSpPr>
          <p:spPr bwMode="auto">
            <a:xfrm>
              <a:off x="4403" y="3287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3" name="Freeform 198"/>
            <p:cNvSpPr>
              <a:spLocks/>
            </p:cNvSpPr>
            <p:nvPr/>
          </p:nvSpPr>
          <p:spPr bwMode="auto">
            <a:xfrm>
              <a:off x="4403" y="3287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4" name="Freeform 199"/>
            <p:cNvSpPr>
              <a:spLocks/>
            </p:cNvSpPr>
            <p:nvPr/>
          </p:nvSpPr>
          <p:spPr bwMode="auto">
            <a:xfrm>
              <a:off x="4234" y="2958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29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5" name="Freeform 200"/>
            <p:cNvSpPr>
              <a:spLocks/>
            </p:cNvSpPr>
            <p:nvPr/>
          </p:nvSpPr>
          <p:spPr bwMode="auto">
            <a:xfrm>
              <a:off x="4233" y="2958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6" name="Freeform 201"/>
            <p:cNvSpPr>
              <a:spLocks/>
            </p:cNvSpPr>
            <p:nvPr/>
          </p:nvSpPr>
          <p:spPr bwMode="auto">
            <a:xfrm>
              <a:off x="4403" y="2958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7" name="Freeform 202"/>
            <p:cNvSpPr>
              <a:spLocks/>
            </p:cNvSpPr>
            <p:nvPr/>
          </p:nvSpPr>
          <p:spPr bwMode="auto">
            <a:xfrm>
              <a:off x="4403" y="2958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8" name="Freeform 203"/>
            <p:cNvSpPr>
              <a:spLocks/>
            </p:cNvSpPr>
            <p:nvPr/>
          </p:nvSpPr>
          <p:spPr bwMode="auto">
            <a:xfrm>
              <a:off x="4234" y="2592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29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29" name="Freeform 204"/>
            <p:cNvSpPr>
              <a:spLocks/>
            </p:cNvSpPr>
            <p:nvPr/>
          </p:nvSpPr>
          <p:spPr bwMode="auto">
            <a:xfrm>
              <a:off x="4233" y="2592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0" name="Freeform 205"/>
            <p:cNvSpPr>
              <a:spLocks/>
            </p:cNvSpPr>
            <p:nvPr/>
          </p:nvSpPr>
          <p:spPr bwMode="auto">
            <a:xfrm>
              <a:off x="4403" y="259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1" name="Freeform 206"/>
            <p:cNvSpPr>
              <a:spLocks/>
            </p:cNvSpPr>
            <p:nvPr/>
          </p:nvSpPr>
          <p:spPr bwMode="auto">
            <a:xfrm>
              <a:off x="4403" y="2592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2" name="Freeform 207"/>
            <p:cNvSpPr>
              <a:spLocks/>
            </p:cNvSpPr>
            <p:nvPr/>
          </p:nvSpPr>
          <p:spPr bwMode="auto">
            <a:xfrm>
              <a:off x="4234" y="2253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3" name="Freeform 208"/>
            <p:cNvSpPr>
              <a:spLocks/>
            </p:cNvSpPr>
            <p:nvPr/>
          </p:nvSpPr>
          <p:spPr bwMode="auto">
            <a:xfrm>
              <a:off x="4233" y="2253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4" name="Freeform 209"/>
            <p:cNvSpPr>
              <a:spLocks/>
            </p:cNvSpPr>
            <p:nvPr/>
          </p:nvSpPr>
          <p:spPr bwMode="auto">
            <a:xfrm>
              <a:off x="4403" y="2253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5" name="Freeform 210"/>
            <p:cNvSpPr>
              <a:spLocks/>
            </p:cNvSpPr>
            <p:nvPr/>
          </p:nvSpPr>
          <p:spPr bwMode="auto">
            <a:xfrm>
              <a:off x="4403" y="2253"/>
              <a:ext cx="69" cy="299"/>
            </a:xfrm>
            <a:custGeom>
              <a:avLst/>
              <a:gdLst>
                <a:gd name="T0" fmla="*/ 36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6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6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6" name="Freeform 211"/>
            <p:cNvSpPr>
              <a:spLocks/>
            </p:cNvSpPr>
            <p:nvPr/>
          </p:nvSpPr>
          <p:spPr bwMode="auto">
            <a:xfrm>
              <a:off x="4234" y="1900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29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7" name="Freeform 212"/>
            <p:cNvSpPr>
              <a:spLocks/>
            </p:cNvSpPr>
            <p:nvPr/>
          </p:nvSpPr>
          <p:spPr bwMode="auto">
            <a:xfrm>
              <a:off x="4233" y="1900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8" name="Freeform 213"/>
            <p:cNvSpPr>
              <a:spLocks/>
            </p:cNvSpPr>
            <p:nvPr/>
          </p:nvSpPr>
          <p:spPr bwMode="auto">
            <a:xfrm>
              <a:off x="4403" y="1900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39" name="Freeform 214"/>
            <p:cNvSpPr>
              <a:spLocks/>
            </p:cNvSpPr>
            <p:nvPr/>
          </p:nvSpPr>
          <p:spPr bwMode="auto">
            <a:xfrm>
              <a:off x="4403" y="1900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0" name="Freeform 215"/>
            <p:cNvSpPr>
              <a:spLocks/>
            </p:cNvSpPr>
            <p:nvPr/>
          </p:nvSpPr>
          <p:spPr bwMode="auto">
            <a:xfrm>
              <a:off x="4451" y="3287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1" name="Freeform 216"/>
            <p:cNvSpPr>
              <a:spLocks/>
            </p:cNvSpPr>
            <p:nvPr/>
          </p:nvSpPr>
          <p:spPr bwMode="auto">
            <a:xfrm>
              <a:off x="4450" y="3287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2" name="Freeform 217"/>
            <p:cNvSpPr>
              <a:spLocks/>
            </p:cNvSpPr>
            <p:nvPr/>
          </p:nvSpPr>
          <p:spPr bwMode="auto">
            <a:xfrm>
              <a:off x="4620" y="3287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3" name="Freeform 218"/>
            <p:cNvSpPr>
              <a:spLocks/>
            </p:cNvSpPr>
            <p:nvPr/>
          </p:nvSpPr>
          <p:spPr bwMode="auto">
            <a:xfrm>
              <a:off x="4619" y="3287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4" name="Freeform 219"/>
            <p:cNvSpPr>
              <a:spLocks/>
            </p:cNvSpPr>
            <p:nvPr/>
          </p:nvSpPr>
          <p:spPr bwMode="auto">
            <a:xfrm>
              <a:off x="4451" y="2958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2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5" name="Freeform 220"/>
            <p:cNvSpPr>
              <a:spLocks/>
            </p:cNvSpPr>
            <p:nvPr/>
          </p:nvSpPr>
          <p:spPr bwMode="auto">
            <a:xfrm>
              <a:off x="4450" y="2958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6" name="Freeform 221"/>
            <p:cNvSpPr>
              <a:spLocks/>
            </p:cNvSpPr>
            <p:nvPr/>
          </p:nvSpPr>
          <p:spPr bwMode="auto">
            <a:xfrm>
              <a:off x="4620" y="2958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7" name="Freeform 222"/>
            <p:cNvSpPr>
              <a:spLocks/>
            </p:cNvSpPr>
            <p:nvPr/>
          </p:nvSpPr>
          <p:spPr bwMode="auto">
            <a:xfrm>
              <a:off x="4619" y="2958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8" name="Freeform 223"/>
            <p:cNvSpPr>
              <a:spLocks/>
            </p:cNvSpPr>
            <p:nvPr/>
          </p:nvSpPr>
          <p:spPr bwMode="auto">
            <a:xfrm>
              <a:off x="4451" y="2592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49" name="Freeform 224"/>
            <p:cNvSpPr>
              <a:spLocks/>
            </p:cNvSpPr>
            <p:nvPr/>
          </p:nvSpPr>
          <p:spPr bwMode="auto">
            <a:xfrm>
              <a:off x="4450" y="2592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0" name="Freeform 225"/>
            <p:cNvSpPr>
              <a:spLocks/>
            </p:cNvSpPr>
            <p:nvPr/>
          </p:nvSpPr>
          <p:spPr bwMode="auto">
            <a:xfrm>
              <a:off x="4620" y="259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1" name="Freeform 226"/>
            <p:cNvSpPr>
              <a:spLocks/>
            </p:cNvSpPr>
            <p:nvPr/>
          </p:nvSpPr>
          <p:spPr bwMode="auto">
            <a:xfrm>
              <a:off x="4619" y="2592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2" name="Freeform 227"/>
            <p:cNvSpPr>
              <a:spLocks/>
            </p:cNvSpPr>
            <p:nvPr/>
          </p:nvSpPr>
          <p:spPr bwMode="auto">
            <a:xfrm>
              <a:off x="4451" y="2253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3" name="Freeform 228"/>
            <p:cNvSpPr>
              <a:spLocks/>
            </p:cNvSpPr>
            <p:nvPr/>
          </p:nvSpPr>
          <p:spPr bwMode="auto">
            <a:xfrm>
              <a:off x="4450" y="2253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4" name="Freeform 229"/>
            <p:cNvSpPr>
              <a:spLocks/>
            </p:cNvSpPr>
            <p:nvPr/>
          </p:nvSpPr>
          <p:spPr bwMode="auto">
            <a:xfrm>
              <a:off x="4620" y="2253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5" name="Freeform 230"/>
            <p:cNvSpPr>
              <a:spLocks/>
            </p:cNvSpPr>
            <p:nvPr/>
          </p:nvSpPr>
          <p:spPr bwMode="auto">
            <a:xfrm>
              <a:off x="4619" y="2253"/>
              <a:ext cx="70" cy="299"/>
            </a:xfrm>
            <a:custGeom>
              <a:avLst/>
              <a:gdLst>
                <a:gd name="T0" fmla="*/ 37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7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7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7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6" name="Freeform 231"/>
            <p:cNvSpPr>
              <a:spLocks/>
            </p:cNvSpPr>
            <p:nvPr/>
          </p:nvSpPr>
          <p:spPr bwMode="auto">
            <a:xfrm>
              <a:off x="4451" y="1900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7" name="Freeform 232"/>
            <p:cNvSpPr>
              <a:spLocks/>
            </p:cNvSpPr>
            <p:nvPr/>
          </p:nvSpPr>
          <p:spPr bwMode="auto">
            <a:xfrm>
              <a:off x="4450" y="1900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8" name="Freeform 233"/>
            <p:cNvSpPr>
              <a:spLocks/>
            </p:cNvSpPr>
            <p:nvPr/>
          </p:nvSpPr>
          <p:spPr bwMode="auto">
            <a:xfrm>
              <a:off x="4620" y="1900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59" name="Freeform 234"/>
            <p:cNvSpPr>
              <a:spLocks/>
            </p:cNvSpPr>
            <p:nvPr/>
          </p:nvSpPr>
          <p:spPr bwMode="auto">
            <a:xfrm>
              <a:off x="4619" y="1900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0" name="Freeform 235"/>
            <p:cNvSpPr>
              <a:spLocks/>
            </p:cNvSpPr>
            <p:nvPr/>
          </p:nvSpPr>
          <p:spPr bwMode="auto">
            <a:xfrm>
              <a:off x="4672" y="3287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1" name="Freeform 236"/>
            <p:cNvSpPr>
              <a:spLocks/>
            </p:cNvSpPr>
            <p:nvPr/>
          </p:nvSpPr>
          <p:spPr bwMode="auto">
            <a:xfrm>
              <a:off x="4671" y="3287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2" name="Freeform 237"/>
            <p:cNvSpPr>
              <a:spLocks/>
            </p:cNvSpPr>
            <p:nvPr/>
          </p:nvSpPr>
          <p:spPr bwMode="auto">
            <a:xfrm>
              <a:off x="4841" y="3287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3" name="Freeform 238"/>
            <p:cNvSpPr>
              <a:spLocks/>
            </p:cNvSpPr>
            <p:nvPr/>
          </p:nvSpPr>
          <p:spPr bwMode="auto">
            <a:xfrm>
              <a:off x="4840" y="3287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4" name="Freeform 239"/>
            <p:cNvSpPr>
              <a:spLocks/>
            </p:cNvSpPr>
            <p:nvPr/>
          </p:nvSpPr>
          <p:spPr bwMode="auto">
            <a:xfrm>
              <a:off x="4672" y="2958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5" name="Freeform 240"/>
            <p:cNvSpPr>
              <a:spLocks/>
            </p:cNvSpPr>
            <p:nvPr/>
          </p:nvSpPr>
          <p:spPr bwMode="auto">
            <a:xfrm>
              <a:off x="4671" y="2958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6" name="Freeform 241"/>
            <p:cNvSpPr>
              <a:spLocks/>
            </p:cNvSpPr>
            <p:nvPr/>
          </p:nvSpPr>
          <p:spPr bwMode="auto">
            <a:xfrm>
              <a:off x="4841" y="2958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7" name="Freeform 242"/>
            <p:cNvSpPr>
              <a:spLocks/>
            </p:cNvSpPr>
            <p:nvPr/>
          </p:nvSpPr>
          <p:spPr bwMode="auto">
            <a:xfrm>
              <a:off x="4840" y="2958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8" name="Freeform 243"/>
            <p:cNvSpPr>
              <a:spLocks/>
            </p:cNvSpPr>
            <p:nvPr/>
          </p:nvSpPr>
          <p:spPr bwMode="auto">
            <a:xfrm>
              <a:off x="4672" y="2592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69" name="Freeform 244"/>
            <p:cNvSpPr>
              <a:spLocks/>
            </p:cNvSpPr>
            <p:nvPr/>
          </p:nvSpPr>
          <p:spPr bwMode="auto">
            <a:xfrm>
              <a:off x="4671" y="2592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1 w 238"/>
                <a:gd name="T3" fmla="*/ 0 h 57"/>
                <a:gd name="T4" fmla="*/ 237 w 238"/>
                <a:gd name="T5" fmla="*/ 0 h 57"/>
                <a:gd name="T6" fmla="*/ 188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0" name="Freeform 245"/>
            <p:cNvSpPr>
              <a:spLocks/>
            </p:cNvSpPr>
            <p:nvPr/>
          </p:nvSpPr>
          <p:spPr bwMode="auto">
            <a:xfrm>
              <a:off x="4841" y="259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1" name="Freeform 246"/>
            <p:cNvSpPr>
              <a:spLocks/>
            </p:cNvSpPr>
            <p:nvPr/>
          </p:nvSpPr>
          <p:spPr bwMode="auto">
            <a:xfrm>
              <a:off x="4840" y="2592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2" name="Freeform 247"/>
            <p:cNvSpPr>
              <a:spLocks/>
            </p:cNvSpPr>
            <p:nvPr/>
          </p:nvSpPr>
          <p:spPr bwMode="auto">
            <a:xfrm>
              <a:off x="4672" y="2253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3" name="Freeform 248"/>
            <p:cNvSpPr>
              <a:spLocks/>
            </p:cNvSpPr>
            <p:nvPr/>
          </p:nvSpPr>
          <p:spPr bwMode="auto">
            <a:xfrm>
              <a:off x="4671" y="2253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4" name="Freeform 249"/>
            <p:cNvSpPr>
              <a:spLocks/>
            </p:cNvSpPr>
            <p:nvPr/>
          </p:nvSpPr>
          <p:spPr bwMode="auto">
            <a:xfrm>
              <a:off x="4841" y="2253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5" name="Freeform 250"/>
            <p:cNvSpPr>
              <a:spLocks/>
            </p:cNvSpPr>
            <p:nvPr/>
          </p:nvSpPr>
          <p:spPr bwMode="auto">
            <a:xfrm>
              <a:off x="4840" y="2253"/>
              <a:ext cx="69" cy="299"/>
            </a:xfrm>
            <a:custGeom>
              <a:avLst/>
              <a:gdLst>
                <a:gd name="T0" fmla="*/ 36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6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6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6" name="Freeform 251"/>
            <p:cNvSpPr>
              <a:spLocks/>
            </p:cNvSpPr>
            <p:nvPr/>
          </p:nvSpPr>
          <p:spPr bwMode="auto">
            <a:xfrm>
              <a:off x="4672" y="1900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7" name="Freeform 252"/>
            <p:cNvSpPr>
              <a:spLocks/>
            </p:cNvSpPr>
            <p:nvPr/>
          </p:nvSpPr>
          <p:spPr bwMode="auto">
            <a:xfrm>
              <a:off x="4671" y="1900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8" name="Freeform 253"/>
            <p:cNvSpPr>
              <a:spLocks/>
            </p:cNvSpPr>
            <p:nvPr/>
          </p:nvSpPr>
          <p:spPr bwMode="auto">
            <a:xfrm>
              <a:off x="4841" y="1900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79" name="Freeform 254"/>
            <p:cNvSpPr>
              <a:spLocks/>
            </p:cNvSpPr>
            <p:nvPr/>
          </p:nvSpPr>
          <p:spPr bwMode="auto">
            <a:xfrm>
              <a:off x="4840" y="1900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0" name="Freeform 255"/>
            <p:cNvSpPr>
              <a:spLocks/>
            </p:cNvSpPr>
            <p:nvPr/>
          </p:nvSpPr>
          <p:spPr bwMode="auto">
            <a:xfrm>
              <a:off x="4888" y="3287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1" name="Freeform 256"/>
            <p:cNvSpPr>
              <a:spLocks/>
            </p:cNvSpPr>
            <p:nvPr/>
          </p:nvSpPr>
          <p:spPr bwMode="auto">
            <a:xfrm>
              <a:off x="4887" y="3287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2" name="Freeform 257"/>
            <p:cNvSpPr>
              <a:spLocks/>
            </p:cNvSpPr>
            <p:nvPr/>
          </p:nvSpPr>
          <p:spPr bwMode="auto">
            <a:xfrm>
              <a:off x="5058" y="3287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3" name="Freeform 258"/>
            <p:cNvSpPr>
              <a:spLocks/>
            </p:cNvSpPr>
            <p:nvPr/>
          </p:nvSpPr>
          <p:spPr bwMode="auto">
            <a:xfrm>
              <a:off x="5057" y="3287"/>
              <a:ext cx="70" cy="298"/>
            </a:xfrm>
            <a:custGeom>
              <a:avLst/>
              <a:gdLst>
                <a:gd name="T0" fmla="*/ 36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6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6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4" name="Freeform 259"/>
            <p:cNvSpPr>
              <a:spLocks/>
            </p:cNvSpPr>
            <p:nvPr/>
          </p:nvSpPr>
          <p:spPr bwMode="auto">
            <a:xfrm>
              <a:off x="4888" y="2958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5" name="Freeform 260"/>
            <p:cNvSpPr>
              <a:spLocks/>
            </p:cNvSpPr>
            <p:nvPr/>
          </p:nvSpPr>
          <p:spPr bwMode="auto">
            <a:xfrm>
              <a:off x="4887" y="2958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6" name="Freeform 261"/>
            <p:cNvSpPr>
              <a:spLocks/>
            </p:cNvSpPr>
            <p:nvPr/>
          </p:nvSpPr>
          <p:spPr bwMode="auto">
            <a:xfrm>
              <a:off x="5058" y="2958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7" name="Freeform 262"/>
            <p:cNvSpPr>
              <a:spLocks/>
            </p:cNvSpPr>
            <p:nvPr/>
          </p:nvSpPr>
          <p:spPr bwMode="auto">
            <a:xfrm>
              <a:off x="5057" y="2958"/>
              <a:ext cx="70" cy="296"/>
            </a:xfrm>
            <a:custGeom>
              <a:avLst/>
              <a:gdLst>
                <a:gd name="T0" fmla="*/ 36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6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6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8" name="Freeform 263"/>
            <p:cNvSpPr>
              <a:spLocks/>
            </p:cNvSpPr>
            <p:nvPr/>
          </p:nvSpPr>
          <p:spPr bwMode="auto">
            <a:xfrm>
              <a:off x="4888" y="2592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89" name="Freeform 264"/>
            <p:cNvSpPr>
              <a:spLocks/>
            </p:cNvSpPr>
            <p:nvPr/>
          </p:nvSpPr>
          <p:spPr bwMode="auto">
            <a:xfrm>
              <a:off x="4887" y="2592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0" name="Freeform 265"/>
            <p:cNvSpPr>
              <a:spLocks/>
            </p:cNvSpPr>
            <p:nvPr/>
          </p:nvSpPr>
          <p:spPr bwMode="auto">
            <a:xfrm>
              <a:off x="5058" y="2592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1" name="Freeform 266"/>
            <p:cNvSpPr>
              <a:spLocks/>
            </p:cNvSpPr>
            <p:nvPr/>
          </p:nvSpPr>
          <p:spPr bwMode="auto">
            <a:xfrm>
              <a:off x="5057" y="2592"/>
              <a:ext cx="70" cy="297"/>
            </a:xfrm>
            <a:custGeom>
              <a:avLst/>
              <a:gdLst>
                <a:gd name="T0" fmla="*/ 36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6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6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2" name="Freeform 267"/>
            <p:cNvSpPr>
              <a:spLocks/>
            </p:cNvSpPr>
            <p:nvPr/>
          </p:nvSpPr>
          <p:spPr bwMode="auto">
            <a:xfrm>
              <a:off x="4888" y="2253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3" name="Freeform 268"/>
            <p:cNvSpPr>
              <a:spLocks/>
            </p:cNvSpPr>
            <p:nvPr/>
          </p:nvSpPr>
          <p:spPr bwMode="auto">
            <a:xfrm>
              <a:off x="4887" y="2253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4" name="Freeform 269"/>
            <p:cNvSpPr>
              <a:spLocks/>
            </p:cNvSpPr>
            <p:nvPr/>
          </p:nvSpPr>
          <p:spPr bwMode="auto">
            <a:xfrm>
              <a:off x="5058" y="2253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5" name="Freeform 270"/>
            <p:cNvSpPr>
              <a:spLocks/>
            </p:cNvSpPr>
            <p:nvPr/>
          </p:nvSpPr>
          <p:spPr bwMode="auto">
            <a:xfrm>
              <a:off x="5057" y="2253"/>
              <a:ext cx="70" cy="299"/>
            </a:xfrm>
            <a:custGeom>
              <a:avLst/>
              <a:gdLst>
                <a:gd name="T0" fmla="*/ 36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6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6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6" name="Freeform 271"/>
            <p:cNvSpPr>
              <a:spLocks/>
            </p:cNvSpPr>
            <p:nvPr/>
          </p:nvSpPr>
          <p:spPr bwMode="auto">
            <a:xfrm>
              <a:off x="4888" y="1900"/>
              <a:ext cx="234" cy="48"/>
            </a:xfrm>
            <a:custGeom>
              <a:avLst/>
              <a:gdLst>
                <a:gd name="T0" fmla="*/ 0 w 234"/>
                <a:gd name="T1" fmla="*/ 30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0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7" name="Freeform 272"/>
            <p:cNvSpPr>
              <a:spLocks/>
            </p:cNvSpPr>
            <p:nvPr/>
          </p:nvSpPr>
          <p:spPr bwMode="auto">
            <a:xfrm>
              <a:off x="4887" y="1900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8" name="Freeform 273"/>
            <p:cNvSpPr>
              <a:spLocks/>
            </p:cNvSpPr>
            <p:nvPr/>
          </p:nvSpPr>
          <p:spPr bwMode="auto">
            <a:xfrm>
              <a:off x="5058" y="1900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99" name="Freeform 274"/>
            <p:cNvSpPr>
              <a:spLocks/>
            </p:cNvSpPr>
            <p:nvPr/>
          </p:nvSpPr>
          <p:spPr bwMode="auto">
            <a:xfrm>
              <a:off x="5057" y="1900"/>
              <a:ext cx="70" cy="296"/>
            </a:xfrm>
            <a:custGeom>
              <a:avLst/>
              <a:gdLst>
                <a:gd name="T0" fmla="*/ 36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6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6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0" name="Freeform 275"/>
            <p:cNvSpPr>
              <a:spLocks/>
            </p:cNvSpPr>
            <p:nvPr/>
          </p:nvSpPr>
          <p:spPr bwMode="auto">
            <a:xfrm>
              <a:off x="5103" y="3287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1" name="Freeform 276"/>
            <p:cNvSpPr>
              <a:spLocks/>
            </p:cNvSpPr>
            <p:nvPr/>
          </p:nvSpPr>
          <p:spPr bwMode="auto">
            <a:xfrm>
              <a:off x="5103" y="3287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2" name="Freeform 277"/>
            <p:cNvSpPr>
              <a:spLocks/>
            </p:cNvSpPr>
            <p:nvPr/>
          </p:nvSpPr>
          <p:spPr bwMode="auto">
            <a:xfrm>
              <a:off x="5274" y="3287"/>
              <a:ext cx="63" cy="291"/>
            </a:xfrm>
            <a:custGeom>
              <a:avLst/>
              <a:gdLst>
                <a:gd name="T0" fmla="*/ 34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4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4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3" name="Freeform 278"/>
            <p:cNvSpPr>
              <a:spLocks/>
            </p:cNvSpPr>
            <p:nvPr/>
          </p:nvSpPr>
          <p:spPr bwMode="auto">
            <a:xfrm>
              <a:off x="5273" y="3287"/>
              <a:ext cx="69" cy="298"/>
            </a:xfrm>
            <a:custGeom>
              <a:avLst/>
              <a:gdLst>
                <a:gd name="T0" fmla="*/ 37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7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7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4" name="Freeform 279"/>
            <p:cNvSpPr>
              <a:spLocks/>
            </p:cNvSpPr>
            <p:nvPr/>
          </p:nvSpPr>
          <p:spPr bwMode="auto">
            <a:xfrm>
              <a:off x="5103" y="2958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4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5" name="Freeform 280"/>
            <p:cNvSpPr>
              <a:spLocks/>
            </p:cNvSpPr>
            <p:nvPr/>
          </p:nvSpPr>
          <p:spPr bwMode="auto">
            <a:xfrm>
              <a:off x="5103" y="2958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6" name="Freeform 281"/>
            <p:cNvSpPr>
              <a:spLocks/>
            </p:cNvSpPr>
            <p:nvPr/>
          </p:nvSpPr>
          <p:spPr bwMode="auto">
            <a:xfrm>
              <a:off x="5274" y="2958"/>
              <a:ext cx="63" cy="288"/>
            </a:xfrm>
            <a:custGeom>
              <a:avLst/>
              <a:gdLst>
                <a:gd name="T0" fmla="*/ 34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4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4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7" name="Freeform 282"/>
            <p:cNvSpPr>
              <a:spLocks/>
            </p:cNvSpPr>
            <p:nvPr/>
          </p:nvSpPr>
          <p:spPr bwMode="auto">
            <a:xfrm>
              <a:off x="5273" y="2958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8" name="Freeform 283"/>
            <p:cNvSpPr>
              <a:spLocks/>
            </p:cNvSpPr>
            <p:nvPr/>
          </p:nvSpPr>
          <p:spPr bwMode="auto">
            <a:xfrm>
              <a:off x="5103" y="2592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09" name="Freeform 284"/>
            <p:cNvSpPr>
              <a:spLocks/>
            </p:cNvSpPr>
            <p:nvPr/>
          </p:nvSpPr>
          <p:spPr bwMode="auto">
            <a:xfrm>
              <a:off x="5103" y="2592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0" name="Freeform 285"/>
            <p:cNvSpPr>
              <a:spLocks/>
            </p:cNvSpPr>
            <p:nvPr/>
          </p:nvSpPr>
          <p:spPr bwMode="auto">
            <a:xfrm>
              <a:off x="5274" y="2592"/>
              <a:ext cx="63" cy="289"/>
            </a:xfrm>
            <a:custGeom>
              <a:avLst/>
              <a:gdLst>
                <a:gd name="T0" fmla="*/ 34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4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4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1" name="Freeform 286"/>
            <p:cNvSpPr>
              <a:spLocks/>
            </p:cNvSpPr>
            <p:nvPr/>
          </p:nvSpPr>
          <p:spPr bwMode="auto">
            <a:xfrm>
              <a:off x="5273" y="2592"/>
              <a:ext cx="69" cy="297"/>
            </a:xfrm>
            <a:custGeom>
              <a:avLst/>
              <a:gdLst>
                <a:gd name="T0" fmla="*/ 37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7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7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2" name="Freeform 287"/>
            <p:cNvSpPr>
              <a:spLocks/>
            </p:cNvSpPr>
            <p:nvPr/>
          </p:nvSpPr>
          <p:spPr bwMode="auto">
            <a:xfrm>
              <a:off x="5103" y="2253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3" name="Freeform 288"/>
            <p:cNvSpPr>
              <a:spLocks/>
            </p:cNvSpPr>
            <p:nvPr/>
          </p:nvSpPr>
          <p:spPr bwMode="auto">
            <a:xfrm>
              <a:off x="5103" y="2253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4" name="Freeform 289"/>
            <p:cNvSpPr>
              <a:spLocks/>
            </p:cNvSpPr>
            <p:nvPr/>
          </p:nvSpPr>
          <p:spPr bwMode="auto">
            <a:xfrm>
              <a:off x="5274" y="2253"/>
              <a:ext cx="63" cy="291"/>
            </a:xfrm>
            <a:custGeom>
              <a:avLst/>
              <a:gdLst>
                <a:gd name="T0" fmla="*/ 34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4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4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5" name="Freeform 290"/>
            <p:cNvSpPr>
              <a:spLocks/>
            </p:cNvSpPr>
            <p:nvPr/>
          </p:nvSpPr>
          <p:spPr bwMode="auto">
            <a:xfrm>
              <a:off x="5273" y="2253"/>
              <a:ext cx="69" cy="299"/>
            </a:xfrm>
            <a:custGeom>
              <a:avLst/>
              <a:gdLst>
                <a:gd name="T0" fmla="*/ 37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7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7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7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6" name="Freeform 291"/>
            <p:cNvSpPr>
              <a:spLocks/>
            </p:cNvSpPr>
            <p:nvPr/>
          </p:nvSpPr>
          <p:spPr bwMode="auto">
            <a:xfrm>
              <a:off x="5103" y="1900"/>
              <a:ext cx="234" cy="48"/>
            </a:xfrm>
            <a:custGeom>
              <a:avLst/>
              <a:gdLst>
                <a:gd name="T0" fmla="*/ 0 w 234"/>
                <a:gd name="T1" fmla="*/ 30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0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7" name="Freeform 292"/>
            <p:cNvSpPr>
              <a:spLocks/>
            </p:cNvSpPr>
            <p:nvPr/>
          </p:nvSpPr>
          <p:spPr bwMode="auto">
            <a:xfrm>
              <a:off x="5103" y="1900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8" name="Freeform 293"/>
            <p:cNvSpPr>
              <a:spLocks/>
            </p:cNvSpPr>
            <p:nvPr/>
          </p:nvSpPr>
          <p:spPr bwMode="auto">
            <a:xfrm>
              <a:off x="5274" y="1900"/>
              <a:ext cx="63" cy="288"/>
            </a:xfrm>
            <a:custGeom>
              <a:avLst/>
              <a:gdLst>
                <a:gd name="T0" fmla="*/ 34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4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4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19" name="Freeform 294"/>
            <p:cNvSpPr>
              <a:spLocks/>
            </p:cNvSpPr>
            <p:nvPr/>
          </p:nvSpPr>
          <p:spPr bwMode="auto">
            <a:xfrm>
              <a:off x="5273" y="1900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0" name="Freeform 295"/>
            <p:cNvSpPr>
              <a:spLocks/>
            </p:cNvSpPr>
            <p:nvPr/>
          </p:nvSpPr>
          <p:spPr bwMode="auto">
            <a:xfrm>
              <a:off x="1633" y="3612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1" name="Freeform 296"/>
            <p:cNvSpPr>
              <a:spLocks/>
            </p:cNvSpPr>
            <p:nvPr/>
          </p:nvSpPr>
          <p:spPr bwMode="auto">
            <a:xfrm>
              <a:off x="1632" y="3612"/>
              <a:ext cx="239" cy="57"/>
            </a:xfrm>
            <a:custGeom>
              <a:avLst/>
              <a:gdLst>
                <a:gd name="T0" fmla="*/ 0 w 239"/>
                <a:gd name="T1" fmla="*/ 35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2" name="Freeform 297"/>
            <p:cNvSpPr>
              <a:spLocks/>
            </p:cNvSpPr>
            <p:nvPr/>
          </p:nvSpPr>
          <p:spPr bwMode="auto">
            <a:xfrm>
              <a:off x="1802" y="361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7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3" name="Freeform 298"/>
            <p:cNvSpPr>
              <a:spLocks/>
            </p:cNvSpPr>
            <p:nvPr/>
          </p:nvSpPr>
          <p:spPr bwMode="auto">
            <a:xfrm>
              <a:off x="1801" y="3612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4" name="Freeform 299"/>
            <p:cNvSpPr>
              <a:spLocks/>
            </p:cNvSpPr>
            <p:nvPr/>
          </p:nvSpPr>
          <p:spPr bwMode="auto">
            <a:xfrm>
              <a:off x="1849" y="3612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30 w 235"/>
                <a:gd name="T3" fmla="*/ 0 h 50"/>
                <a:gd name="T4" fmla="*/ 234 w 235"/>
                <a:gd name="T5" fmla="*/ 0 h 50"/>
                <a:gd name="T6" fmla="*/ 183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5" name="Freeform 300"/>
            <p:cNvSpPr>
              <a:spLocks/>
            </p:cNvSpPr>
            <p:nvPr/>
          </p:nvSpPr>
          <p:spPr bwMode="auto">
            <a:xfrm>
              <a:off x="1847" y="3612"/>
              <a:ext cx="241" cy="57"/>
            </a:xfrm>
            <a:custGeom>
              <a:avLst/>
              <a:gdLst>
                <a:gd name="T0" fmla="*/ 0 w 241"/>
                <a:gd name="T1" fmla="*/ 35 h 57"/>
                <a:gd name="T2" fmla="*/ 31 w 241"/>
                <a:gd name="T3" fmla="*/ 0 h 57"/>
                <a:gd name="T4" fmla="*/ 240 w 241"/>
                <a:gd name="T5" fmla="*/ 0 h 57"/>
                <a:gd name="T6" fmla="*/ 188 w 241"/>
                <a:gd name="T7" fmla="*/ 56 h 57"/>
                <a:gd name="T8" fmla="*/ 0 w 241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6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6" name="Freeform 301"/>
            <p:cNvSpPr>
              <a:spLocks/>
            </p:cNvSpPr>
            <p:nvPr/>
          </p:nvSpPr>
          <p:spPr bwMode="auto">
            <a:xfrm>
              <a:off x="2018" y="3612"/>
              <a:ext cx="66" cy="289"/>
            </a:xfrm>
            <a:custGeom>
              <a:avLst/>
              <a:gdLst>
                <a:gd name="T0" fmla="*/ 34 w 66"/>
                <a:gd name="T1" fmla="*/ 288 h 289"/>
                <a:gd name="T2" fmla="*/ 0 w 66"/>
                <a:gd name="T3" fmla="*/ 77 h 289"/>
                <a:gd name="T4" fmla="*/ 65 w 66"/>
                <a:gd name="T5" fmla="*/ 0 h 289"/>
                <a:gd name="T6" fmla="*/ 65 w 66"/>
                <a:gd name="T7" fmla="*/ 257 h 289"/>
                <a:gd name="T8" fmla="*/ 34 w 66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9"/>
                <a:gd name="T17" fmla="*/ 66 w 66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9">
                  <a:moveTo>
                    <a:pt x="34" y="288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7" name="Freeform 302"/>
            <p:cNvSpPr>
              <a:spLocks/>
            </p:cNvSpPr>
            <p:nvPr/>
          </p:nvSpPr>
          <p:spPr bwMode="auto">
            <a:xfrm>
              <a:off x="2017" y="3612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8" name="Freeform 303"/>
            <p:cNvSpPr>
              <a:spLocks/>
            </p:cNvSpPr>
            <p:nvPr/>
          </p:nvSpPr>
          <p:spPr bwMode="auto">
            <a:xfrm>
              <a:off x="2066" y="3612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29" name="Freeform 304"/>
            <p:cNvSpPr>
              <a:spLocks/>
            </p:cNvSpPr>
            <p:nvPr/>
          </p:nvSpPr>
          <p:spPr bwMode="auto">
            <a:xfrm>
              <a:off x="2065" y="3612"/>
              <a:ext cx="238" cy="57"/>
            </a:xfrm>
            <a:custGeom>
              <a:avLst/>
              <a:gdLst>
                <a:gd name="T0" fmla="*/ 0 w 238"/>
                <a:gd name="T1" fmla="*/ 35 h 57"/>
                <a:gd name="T2" fmla="*/ 30 w 238"/>
                <a:gd name="T3" fmla="*/ 0 h 57"/>
                <a:gd name="T4" fmla="*/ 237 w 238"/>
                <a:gd name="T5" fmla="*/ 0 h 57"/>
                <a:gd name="T6" fmla="*/ 187 w 238"/>
                <a:gd name="T7" fmla="*/ 56 h 57"/>
                <a:gd name="T8" fmla="*/ 0 w 238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5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6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0" name="Freeform 305"/>
            <p:cNvSpPr>
              <a:spLocks/>
            </p:cNvSpPr>
            <p:nvPr/>
          </p:nvSpPr>
          <p:spPr bwMode="auto">
            <a:xfrm>
              <a:off x="2235" y="3612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7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1" name="Freeform 306"/>
            <p:cNvSpPr>
              <a:spLocks/>
            </p:cNvSpPr>
            <p:nvPr/>
          </p:nvSpPr>
          <p:spPr bwMode="auto">
            <a:xfrm>
              <a:off x="2234" y="3612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2" name="Freeform 307"/>
            <p:cNvSpPr>
              <a:spLocks/>
            </p:cNvSpPr>
            <p:nvPr/>
          </p:nvSpPr>
          <p:spPr bwMode="auto">
            <a:xfrm>
              <a:off x="5335" y="3319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3" name="Freeform 308"/>
            <p:cNvSpPr>
              <a:spLocks/>
            </p:cNvSpPr>
            <p:nvPr/>
          </p:nvSpPr>
          <p:spPr bwMode="auto">
            <a:xfrm>
              <a:off x="5334" y="3319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4" name="Freeform 309"/>
            <p:cNvSpPr>
              <a:spLocks/>
            </p:cNvSpPr>
            <p:nvPr/>
          </p:nvSpPr>
          <p:spPr bwMode="auto">
            <a:xfrm>
              <a:off x="5335" y="2987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5" name="Freeform 310"/>
            <p:cNvSpPr>
              <a:spLocks/>
            </p:cNvSpPr>
            <p:nvPr/>
          </p:nvSpPr>
          <p:spPr bwMode="auto">
            <a:xfrm>
              <a:off x="5334" y="2987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6" name="Freeform 311"/>
            <p:cNvSpPr>
              <a:spLocks/>
            </p:cNvSpPr>
            <p:nvPr/>
          </p:nvSpPr>
          <p:spPr bwMode="auto">
            <a:xfrm>
              <a:off x="5335" y="2623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7" name="Freeform 312"/>
            <p:cNvSpPr>
              <a:spLocks/>
            </p:cNvSpPr>
            <p:nvPr/>
          </p:nvSpPr>
          <p:spPr bwMode="auto">
            <a:xfrm>
              <a:off x="5334" y="2623"/>
              <a:ext cx="209" cy="258"/>
            </a:xfrm>
            <a:custGeom>
              <a:avLst/>
              <a:gdLst>
                <a:gd name="T0" fmla="*/ 0 w 209"/>
                <a:gd name="T1" fmla="*/ 257 h 258"/>
                <a:gd name="T2" fmla="*/ 0 w 209"/>
                <a:gd name="T3" fmla="*/ 0 h 258"/>
                <a:gd name="T4" fmla="*/ 208 w 209"/>
                <a:gd name="T5" fmla="*/ 0 h 258"/>
                <a:gd name="T6" fmla="*/ 208 w 209"/>
                <a:gd name="T7" fmla="*/ 257 h 258"/>
                <a:gd name="T8" fmla="*/ 0 w 209"/>
                <a:gd name="T9" fmla="*/ 257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8"/>
                <a:gd name="T17" fmla="*/ 209 w 209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8">
                  <a:moveTo>
                    <a:pt x="0" y="257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7"/>
                  </a:lnTo>
                  <a:lnTo>
                    <a:pt x="0" y="25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8" name="Freeform 313"/>
            <p:cNvSpPr>
              <a:spLocks/>
            </p:cNvSpPr>
            <p:nvPr/>
          </p:nvSpPr>
          <p:spPr bwMode="auto">
            <a:xfrm>
              <a:off x="5335" y="2285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39" name="Freeform 314"/>
            <p:cNvSpPr>
              <a:spLocks/>
            </p:cNvSpPr>
            <p:nvPr/>
          </p:nvSpPr>
          <p:spPr bwMode="auto">
            <a:xfrm>
              <a:off x="5334" y="2285"/>
              <a:ext cx="209" cy="260"/>
            </a:xfrm>
            <a:custGeom>
              <a:avLst/>
              <a:gdLst>
                <a:gd name="T0" fmla="*/ 0 w 209"/>
                <a:gd name="T1" fmla="*/ 259 h 260"/>
                <a:gd name="T2" fmla="*/ 0 w 209"/>
                <a:gd name="T3" fmla="*/ 0 h 260"/>
                <a:gd name="T4" fmla="*/ 208 w 209"/>
                <a:gd name="T5" fmla="*/ 0 h 260"/>
                <a:gd name="T6" fmla="*/ 208 w 209"/>
                <a:gd name="T7" fmla="*/ 259 h 260"/>
                <a:gd name="T8" fmla="*/ 0 w 209"/>
                <a:gd name="T9" fmla="*/ 259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0"/>
                <a:gd name="T17" fmla="*/ 209 w 209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0">
                  <a:moveTo>
                    <a:pt x="0" y="259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9"/>
                  </a:lnTo>
                  <a:lnTo>
                    <a:pt x="0" y="25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0" name="Freeform 315"/>
            <p:cNvSpPr>
              <a:spLocks/>
            </p:cNvSpPr>
            <p:nvPr/>
          </p:nvSpPr>
          <p:spPr bwMode="auto">
            <a:xfrm>
              <a:off x="5335" y="1929"/>
              <a:ext cx="203" cy="252"/>
            </a:xfrm>
            <a:custGeom>
              <a:avLst/>
              <a:gdLst>
                <a:gd name="T0" fmla="*/ 0 w 203"/>
                <a:gd name="T1" fmla="*/ 251 h 252"/>
                <a:gd name="T2" fmla="*/ 0 w 203"/>
                <a:gd name="T3" fmla="*/ 0 h 252"/>
                <a:gd name="T4" fmla="*/ 202 w 203"/>
                <a:gd name="T5" fmla="*/ 0 h 252"/>
                <a:gd name="T6" fmla="*/ 202 w 203"/>
                <a:gd name="T7" fmla="*/ 251 h 252"/>
                <a:gd name="T8" fmla="*/ 0 w 203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2"/>
                <a:gd name="T17" fmla="*/ 203 w 20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2">
                  <a:moveTo>
                    <a:pt x="0" y="251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1"/>
                  </a:lnTo>
                  <a:lnTo>
                    <a:pt x="0" y="25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1" name="Freeform 316"/>
            <p:cNvSpPr>
              <a:spLocks/>
            </p:cNvSpPr>
            <p:nvPr/>
          </p:nvSpPr>
          <p:spPr bwMode="auto">
            <a:xfrm>
              <a:off x="5334" y="1929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2" name="Freeform 317"/>
            <p:cNvSpPr>
              <a:spLocks/>
            </p:cNvSpPr>
            <p:nvPr/>
          </p:nvSpPr>
          <p:spPr bwMode="auto">
            <a:xfrm>
              <a:off x="5335" y="1580"/>
              <a:ext cx="203" cy="252"/>
            </a:xfrm>
            <a:custGeom>
              <a:avLst/>
              <a:gdLst>
                <a:gd name="T0" fmla="*/ 0 w 203"/>
                <a:gd name="T1" fmla="*/ 251 h 252"/>
                <a:gd name="T2" fmla="*/ 0 w 203"/>
                <a:gd name="T3" fmla="*/ 0 h 252"/>
                <a:gd name="T4" fmla="*/ 202 w 203"/>
                <a:gd name="T5" fmla="*/ 0 h 252"/>
                <a:gd name="T6" fmla="*/ 202 w 203"/>
                <a:gd name="T7" fmla="*/ 251 h 252"/>
                <a:gd name="T8" fmla="*/ 0 w 203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2"/>
                <a:gd name="T17" fmla="*/ 203 w 20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2">
                  <a:moveTo>
                    <a:pt x="0" y="251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1"/>
                  </a:lnTo>
                  <a:lnTo>
                    <a:pt x="0" y="25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3" name="Freeform 318"/>
            <p:cNvSpPr>
              <a:spLocks/>
            </p:cNvSpPr>
            <p:nvPr/>
          </p:nvSpPr>
          <p:spPr bwMode="auto">
            <a:xfrm>
              <a:off x="5334" y="1580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4" name="Freeform 319"/>
            <p:cNvSpPr>
              <a:spLocks/>
            </p:cNvSpPr>
            <p:nvPr/>
          </p:nvSpPr>
          <p:spPr bwMode="auto">
            <a:xfrm>
              <a:off x="1639" y="3323"/>
              <a:ext cx="200" cy="255"/>
            </a:xfrm>
            <a:custGeom>
              <a:avLst/>
              <a:gdLst>
                <a:gd name="T0" fmla="*/ 0 w 200"/>
                <a:gd name="T1" fmla="*/ 254 h 255"/>
                <a:gd name="T2" fmla="*/ 0 w 200"/>
                <a:gd name="T3" fmla="*/ 0 h 255"/>
                <a:gd name="T4" fmla="*/ 199 w 200"/>
                <a:gd name="T5" fmla="*/ 0 h 255"/>
                <a:gd name="T6" fmla="*/ 199 w 200"/>
                <a:gd name="T7" fmla="*/ 254 h 255"/>
                <a:gd name="T8" fmla="*/ 0 w 200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5"/>
                <a:gd name="T17" fmla="*/ 200 w 200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5">
                  <a:moveTo>
                    <a:pt x="0" y="254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4"/>
                  </a:lnTo>
                  <a:lnTo>
                    <a:pt x="0" y="254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5" name="Freeform 320"/>
            <p:cNvSpPr>
              <a:spLocks/>
            </p:cNvSpPr>
            <p:nvPr/>
          </p:nvSpPr>
          <p:spPr bwMode="auto">
            <a:xfrm>
              <a:off x="1637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6" name="Freeform 321"/>
            <p:cNvSpPr>
              <a:spLocks/>
            </p:cNvSpPr>
            <p:nvPr/>
          </p:nvSpPr>
          <p:spPr bwMode="auto">
            <a:xfrm>
              <a:off x="1639" y="2995"/>
              <a:ext cx="200" cy="251"/>
            </a:xfrm>
            <a:custGeom>
              <a:avLst/>
              <a:gdLst>
                <a:gd name="T0" fmla="*/ 0 w 200"/>
                <a:gd name="T1" fmla="*/ 250 h 251"/>
                <a:gd name="T2" fmla="*/ 0 w 200"/>
                <a:gd name="T3" fmla="*/ 0 h 251"/>
                <a:gd name="T4" fmla="*/ 199 w 200"/>
                <a:gd name="T5" fmla="*/ 0 h 251"/>
                <a:gd name="T6" fmla="*/ 199 w 200"/>
                <a:gd name="T7" fmla="*/ 250 h 251"/>
                <a:gd name="T8" fmla="*/ 0 w 200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1"/>
                <a:gd name="T17" fmla="*/ 200 w 200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1">
                  <a:moveTo>
                    <a:pt x="0" y="250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0"/>
                  </a:lnTo>
                  <a:lnTo>
                    <a:pt x="0" y="25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7" name="Freeform 322"/>
            <p:cNvSpPr>
              <a:spLocks/>
            </p:cNvSpPr>
            <p:nvPr/>
          </p:nvSpPr>
          <p:spPr bwMode="auto">
            <a:xfrm>
              <a:off x="1637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8" name="Freeform 323"/>
            <p:cNvSpPr>
              <a:spLocks/>
            </p:cNvSpPr>
            <p:nvPr/>
          </p:nvSpPr>
          <p:spPr bwMode="auto">
            <a:xfrm>
              <a:off x="1639" y="2630"/>
              <a:ext cx="200" cy="251"/>
            </a:xfrm>
            <a:custGeom>
              <a:avLst/>
              <a:gdLst>
                <a:gd name="T0" fmla="*/ 0 w 200"/>
                <a:gd name="T1" fmla="*/ 250 h 251"/>
                <a:gd name="T2" fmla="*/ 0 w 200"/>
                <a:gd name="T3" fmla="*/ 0 h 251"/>
                <a:gd name="T4" fmla="*/ 199 w 200"/>
                <a:gd name="T5" fmla="*/ 0 h 251"/>
                <a:gd name="T6" fmla="*/ 199 w 200"/>
                <a:gd name="T7" fmla="*/ 250 h 251"/>
                <a:gd name="T8" fmla="*/ 0 w 200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1"/>
                <a:gd name="T17" fmla="*/ 200 w 200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1">
                  <a:moveTo>
                    <a:pt x="0" y="250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0"/>
                  </a:lnTo>
                  <a:lnTo>
                    <a:pt x="0" y="25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49" name="Freeform 324"/>
            <p:cNvSpPr>
              <a:spLocks/>
            </p:cNvSpPr>
            <p:nvPr/>
          </p:nvSpPr>
          <p:spPr bwMode="auto">
            <a:xfrm>
              <a:off x="1637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0" name="Freeform 325"/>
            <p:cNvSpPr>
              <a:spLocks/>
            </p:cNvSpPr>
            <p:nvPr/>
          </p:nvSpPr>
          <p:spPr bwMode="auto">
            <a:xfrm>
              <a:off x="1639" y="2290"/>
              <a:ext cx="200" cy="254"/>
            </a:xfrm>
            <a:custGeom>
              <a:avLst/>
              <a:gdLst>
                <a:gd name="T0" fmla="*/ 0 w 200"/>
                <a:gd name="T1" fmla="*/ 253 h 254"/>
                <a:gd name="T2" fmla="*/ 0 w 200"/>
                <a:gd name="T3" fmla="*/ 0 h 254"/>
                <a:gd name="T4" fmla="*/ 199 w 200"/>
                <a:gd name="T5" fmla="*/ 0 h 254"/>
                <a:gd name="T6" fmla="*/ 199 w 200"/>
                <a:gd name="T7" fmla="*/ 253 h 254"/>
                <a:gd name="T8" fmla="*/ 0 w 200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4"/>
                <a:gd name="T17" fmla="*/ 200 w 200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4">
                  <a:moveTo>
                    <a:pt x="0" y="253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3"/>
                  </a:lnTo>
                  <a:lnTo>
                    <a:pt x="0" y="25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1" name="Freeform 326"/>
            <p:cNvSpPr>
              <a:spLocks/>
            </p:cNvSpPr>
            <p:nvPr/>
          </p:nvSpPr>
          <p:spPr bwMode="auto">
            <a:xfrm>
              <a:off x="1637" y="229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2" name="Freeform 327"/>
            <p:cNvSpPr>
              <a:spLocks/>
            </p:cNvSpPr>
            <p:nvPr/>
          </p:nvSpPr>
          <p:spPr bwMode="auto">
            <a:xfrm>
              <a:off x="1639" y="1935"/>
              <a:ext cx="200" cy="253"/>
            </a:xfrm>
            <a:custGeom>
              <a:avLst/>
              <a:gdLst>
                <a:gd name="T0" fmla="*/ 0 w 200"/>
                <a:gd name="T1" fmla="*/ 252 h 253"/>
                <a:gd name="T2" fmla="*/ 0 w 200"/>
                <a:gd name="T3" fmla="*/ 0 h 253"/>
                <a:gd name="T4" fmla="*/ 199 w 200"/>
                <a:gd name="T5" fmla="*/ 0 h 253"/>
                <a:gd name="T6" fmla="*/ 199 w 200"/>
                <a:gd name="T7" fmla="*/ 252 h 253"/>
                <a:gd name="T8" fmla="*/ 0 w 200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3"/>
                <a:gd name="T17" fmla="*/ 200 w 200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3">
                  <a:moveTo>
                    <a:pt x="0" y="252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2"/>
                  </a:lnTo>
                  <a:lnTo>
                    <a:pt x="0" y="25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3" name="Freeform 328"/>
            <p:cNvSpPr>
              <a:spLocks/>
            </p:cNvSpPr>
            <p:nvPr/>
          </p:nvSpPr>
          <p:spPr bwMode="auto">
            <a:xfrm>
              <a:off x="1637" y="1935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4" name="Freeform 329"/>
            <p:cNvSpPr>
              <a:spLocks/>
            </p:cNvSpPr>
            <p:nvPr/>
          </p:nvSpPr>
          <p:spPr bwMode="auto">
            <a:xfrm>
              <a:off x="1639" y="1580"/>
              <a:ext cx="200" cy="252"/>
            </a:xfrm>
            <a:custGeom>
              <a:avLst/>
              <a:gdLst>
                <a:gd name="T0" fmla="*/ 0 w 200"/>
                <a:gd name="T1" fmla="*/ 251 h 252"/>
                <a:gd name="T2" fmla="*/ 0 w 200"/>
                <a:gd name="T3" fmla="*/ 0 h 252"/>
                <a:gd name="T4" fmla="*/ 199 w 200"/>
                <a:gd name="T5" fmla="*/ 0 h 252"/>
                <a:gd name="T6" fmla="*/ 199 w 200"/>
                <a:gd name="T7" fmla="*/ 251 h 252"/>
                <a:gd name="T8" fmla="*/ 0 w 200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2"/>
                <a:gd name="T17" fmla="*/ 200 w 200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2">
                  <a:moveTo>
                    <a:pt x="0" y="25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1"/>
                  </a:lnTo>
                  <a:lnTo>
                    <a:pt x="0" y="25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5" name="Freeform 330"/>
            <p:cNvSpPr>
              <a:spLocks/>
            </p:cNvSpPr>
            <p:nvPr/>
          </p:nvSpPr>
          <p:spPr bwMode="auto">
            <a:xfrm>
              <a:off x="1637" y="158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6" name="Freeform 331"/>
            <p:cNvSpPr>
              <a:spLocks/>
            </p:cNvSpPr>
            <p:nvPr/>
          </p:nvSpPr>
          <p:spPr bwMode="auto">
            <a:xfrm>
              <a:off x="1853" y="3323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7" name="Freeform 332"/>
            <p:cNvSpPr>
              <a:spLocks/>
            </p:cNvSpPr>
            <p:nvPr/>
          </p:nvSpPr>
          <p:spPr bwMode="auto">
            <a:xfrm>
              <a:off x="1853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8" name="Freeform 333"/>
            <p:cNvSpPr>
              <a:spLocks/>
            </p:cNvSpPr>
            <p:nvPr/>
          </p:nvSpPr>
          <p:spPr bwMode="auto">
            <a:xfrm>
              <a:off x="1853" y="2995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59" name="Freeform 334"/>
            <p:cNvSpPr>
              <a:spLocks/>
            </p:cNvSpPr>
            <p:nvPr/>
          </p:nvSpPr>
          <p:spPr bwMode="auto">
            <a:xfrm>
              <a:off x="1853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0" name="Freeform 335"/>
            <p:cNvSpPr>
              <a:spLocks/>
            </p:cNvSpPr>
            <p:nvPr/>
          </p:nvSpPr>
          <p:spPr bwMode="auto">
            <a:xfrm>
              <a:off x="1853" y="263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1" name="Freeform 336"/>
            <p:cNvSpPr>
              <a:spLocks/>
            </p:cNvSpPr>
            <p:nvPr/>
          </p:nvSpPr>
          <p:spPr bwMode="auto">
            <a:xfrm>
              <a:off x="1853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2" name="Freeform 337"/>
            <p:cNvSpPr>
              <a:spLocks/>
            </p:cNvSpPr>
            <p:nvPr/>
          </p:nvSpPr>
          <p:spPr bwMode="auto">
            <a:xfrm>
              <a:off x="1853" y="2290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3" name="Freeform 338"/>
            <p:cNvSpPr>
              <a:spLocks/>
            </p:cNvSpPr>
            <p:nvPr/>
          </p:nvSpPr>
          <p:spPr bwMode="auto">
            <a:xfrm>
              <a:off x="1853" y="229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4" name="Freeform 339"/>
            <p:cNvSpPr>
              <a:spLocks/>
            </p:cNvSpPr>
            <p:nvPr/>
          </p:nvSpPr>
          <p:spPr bwMode="auto">
            <a:xfrm>
              <a:off x="1853" y="1935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5" name="Freeform 340"/>
            <p:cNvSpPr>
              <a:spLocks/>
            </p:cNvSpPr>
            <p:nvPr/>
          </p:nvSpPr>
          <p:spPr bwMode="auto">
            <a:xfrm>
              <a:off x="1853" y="1935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6" name="Freeform 341"/>
            <p:cNvSpPr>
              <a:spLocks/>
            </p:cNvSpPr>
            <p:nvPr/>
          </p:nvSpPr>
          <p:spPr bwMode="auto">
            <a:xfrm>
              <a:off x="2071" y="3323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7" name="Freeform 342"/>
            <p:cNvSpPr>
              <a:spLocks/>
            </p:cNvSpPr>
            <p:nvPr/>
          </p:nvSpPr>
          <p:spPr bwMode="auto">
            <a:xfrm>
              <a:off x="2069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8" name="Freeform 343"/>
            <p:cNvSpPr>
              <a:spLocks/>
            </p:cNvSpPr>
            <p:nvPr/>
          </p:nvSpPr>
          <p:spPr bwMode="auto">
            <a:xfrm>
              <a:off x="2071" y="2995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69" name="Freeform 344"/>
            <p:cNvSpPr>
              <a:spLocks/>
            </p:cNvSpPr>
            <p:nvPr/>
          </p:nvSpPr>
          <p:spPr bwMode="auto">
            <a:xfrm>
              <a:off x="2069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0" name="Freeform 345"/>
            <p:cNvSpPr>
              <a:spLocks/>
            </p:cNvSpPr>
            <p:nvPr/>
          </p:nvSpPr>
          <p:spPr bwMode="auto">
            <a:xfrm>
              <a:off x="2071" y="2630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1" name="Freeform 346"/>
            <p:cNvSpPr>
              <a:spLocks/>
            </p:cNvSpPr>
            <p:nvPr/>
          </p:nvSpPr>
          <p:spPr bwMode="auto">
            <a:xfrm>
              <a:off x="2069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2" name="Freeform 347"/>
            <p:cNvSpPr>
              <a:spLocks/>
            </p:cNvSpPr>
            <p:nvPr/>
          </p:nvSpPr>
          <p:spPr bwMode="auto">
            <a:xfrm>
              <a:off x="2285" y="3323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3" name="Freeform 348"/>
            <p:cNvSpPr>
              <a:spLocks/>
            </p:cNvSpPr>
            <p:nvPr/>
          </p:nvSpPr>
          <p:spPr bwMode="auto">
            <a:xfrm>
              <a:off x="2284" y="3323"/>
              <a:ext cx="210" cy="262"/>
            </a:xfrm>
            <a:custGeom>
              <a:avLst/>
              <a:gdLst>
                <a:gd name="T0" fmla="*/ 0 w 210"/>
                <a:gd name="T1" fmla="*/ 261 h 262"/>
                <a:gd name="T2" fmla="*/ 0 w 210"/>
                <a:gd name="T3" fmla="*/ 0 h 262"/>
                <a:gd name="T4" fmla="*/ 209 w 210"/>
                <a:gd name="T5" fmla="*/ 0 h 262"/>
                <a:gd name="T6" fmla="*/ 209 w 210"/>
                <a:gd name="T7" fmla="*/ 261 h 262"/>
                <a:gd name="T8" fmla="*/ 0 w 210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62"/>
                <a:gd name="T17" fmla="*/ 210 w 210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62">
                  <a:moveTo>
                    <a:pt x="0" y="261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4" name="Freeform 349"/>
            <p:cNvSpPr>
              <a:spLocks/>
            </p:cNvSpPr>
            <p:nvPr/>
          </p:nvSpPr>
          <p:spPr bwMode="auto">
            <a:xfrm>
              <a:off x="2285" y="2995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5" name="Freeform 350"/>
            <p:cNvSpPr>
              <a:spLocks/>
            </p:cNvSpPr>
            <p:nvPr/>
          </p:nvSpPr>
          <p:spPr bwMode="auto">
            <a:xfrm>
              <a:off x="2284" y="2995"/>
              <a:ext cx="210" cy="259"/>
            </a:xfrm>
            <a:custGeom>
              <a:avLst/>
              <a:gdLst>
                <a:gd name="T0" fmla="*/ 0 w 210"/>
                <a:gd name="T1" fmla="*/ 258 h 259"/>
                <a:gd name="T2" fmla="*/ 0 w 210"/>
                <a:gd name="T3" fmla="*/ 0 h 259"/>
                <a:gd name="T4" fmla="*/ 209 w 210"/>
                <a:gd name="T5" fmla="*/ 0 h 259"/>
                <a:gd name="T6" fmla="*/ 209 w 210"/>
                <a:gd name="T7" fmla="*/ 258 h 259"/>
                <a:gd name="T8" fmla="*/ 0 w 210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59"/>
                <a:gd name="T17" fmla="*/ 210 w 210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59">
                  <a:moveTo>
                    <a:pt x="0" y="258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6" name="Freeform 351"/>
            <p:cNvSpPr>
              <a:spLocks/>
            </p:cNvSpPr>
            <p:nvPr/>
          </p:nvSpPr>
          <p:spPr bwMode="auto">
            <a:xfrm>
              <a:off x="2285" y="2630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7" name="Freeform 352"/>
            <p:cNvSpPr>
              <a:spLocks/>
            </p:cNvSpPr>
            <p:nvPr/>
          </p:nvSpPr>
          <p:spPr bwMode="auto">
            <a:xfrm>
              <a:off x="2284" y="2630"/>
              <a:ext cx="210" cy="259"/>
            </a:xfrm>
            <a:custGeom>
              <a:avLst/>
              <a:gdLst>
                <a:gd name="T0" fmla="*/ 0 w 210"/>
                <a:gd name="T1" fmla="*/ 258 h 259"/>
                <a:gd name="T2" fmla="*/ 0 w 210"/>
                <a:gd name="T3" fmla="*/ 0 h 259"/>
                <a:gd name="T4" fmla="*/ 209 w 210"/>
                <a:gd name="T5" fmla="*/ 0 h 259"/>
                <a:gd name="T6" fmla="*/ 209 w 210"/>
                <a:gd name="T7" fmla="*/ 258 h 259"/>
                <a:gd name="T8" fmla="*/ 0 w 210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59"/>
                <a:gd name="T17" fmla="*/ 210 w 210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59">
                  <a:moveTo>
                    <a:pt x="0" y="258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8" name="Freeform 353"/>
            <p:cNvSpPr>
              <a:spLocks/>
            </p:cNvSpPr>
            <p:nvPr/>
          </p:nvSpPr>
          <p:spPr bwMode="auto">
            <a:xfrm>
              <a:off x="2502" y="3323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79" name="Freeform 354"/>
            <p:cNvSpPr>
              <a:spLocks/>
            </p:cNvSpPr>
            <p:nvPr/>
          </p:nvSpPr>
          <p:spPr bwMode="auto">
            <a:xfrm>
              <a:off x="2501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0" name="Freeform 355"/>
            <p:cNvSpPr>
              <a:spLocks/>
            </p:cNvSpPr>
            <p:nvPr/>
          </p:nvSpPr>
          <p:spPr bwMode="auto">
            <a:xfrm>
              <a:off x="2502" y="2995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1" name="Freeform 356"/>
            <p:cNvSpPr>
              <a:spLocks/>
            </p:cNvSpPr>
            <p:nvPr/>
          </p:nvSpPr>
          <p:spPr bwMode="auto">
            <a:xfrm>
              <a:off x="2501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2" name="Freeform 357"/>
            <p:cNvSpPr>
              <a:spLocks/>
            </p:cNvSpPr>
            <p:nvPr/>
          </p:nvSpPr>
          <p:spPr bwMode="auto">
            <a:xfrm>
              <a:off x="2502" y="263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3" name="Freeform 358"/>
            <p:cNvSpPr>
              <a:spLocks/>
            </p:cNvSpPr>
            <p:nvPr/>
          </p:nvSpPr>
          <p:spPr bwMode="auto">
            <a:xfrm>
              <a:off x="2501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4" name="Freeform 359"/>
            <p:cNvSpPr>
              <a:spLocks/>
            </p:cNvSpPr>
            <p:nvPr/>
          </p:nvSpPr>
          <p:spPr bwMode="auto">
            <a:xfrm>
              <a:off x="2718" y="3323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5" name="Freeform 360"/>
            <p:cNvSpPr>
              <a:spLocks/>
            </p:cNvSpPr>
            <p:nvPr/>
          </p:nvSpPr>
          <p:spPr bwMode="auto">
            <a:xfrm>
              <a:off x="2717" y="3323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6" name="Freeform 361"/>
            <p:cNvSpPr>
              <a:spLocks/>
            </p:cNvSpPr>
            <p:nvPr/>
          </p:nvSpPr>
          <p:spPr bwMode="auto">
            <a:xfrm>
              <a:off x="2718" y="2995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7" name="Freeform 362"/>
            <p:cNvSpPr>
              <a:spLocks/>
            </p:cNvSpPr>
            <p:nvPr/>
          </p:nvSpPr>
          <p:spPr bwMode="auto">
            <a:xfrm>
              <a:off x="2717" y="2995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8" name="Freeform 363"/>
            <p:cNvSpPr>
              <a:spLocks/>
            </p:cNvSpPr>
            <p:nvPr/>
          </p:nvSpPr>
          <p:spPr bwMode="auto">
            <a:xfrm>
              <a:off x="2718" y="263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89" name="Freeform 364"/>
            <p:cNvSpPr>
              <a:spLocks/>
            </p:cNvSpPr>
            <p:nvPr/>
          </p:nvSpPr>
          <p:spPr bwMode="auto">
            <a:xfrm>
              <a:off x="2717" y="2630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0" name="Freeform 365"/>
            <p:cNvSpPr>
              <a:spLocks/>
            </p:cNvSpPr>
            <p:nvPr/>
          </p:nvSpPr>
          <p:spPr bwMode="auto">
            <a:xfrm>
              <a:off x="2940" y="3323"/>
              <a:ext cx="202" cy="255"/>
            </a:xfrm>
            <a:custGeom>
              <a:avLst/>
              <a:gdLst>
                <a:gd name="T0" fmla="*/ 0 w 202"/>
                <a:gd name="T1" fmla="*/ 254 h 255"/>
                <a:gd name="T2" fmla="*/ 0 w 202"/>
                <a:gd name="T3" fmla="*/ 0 h 255"/>
                <a:gd name="T4" fmla="*/ 201 w 202"/>
                <a:gd name="T5" fmla="*/ 0 h 255"/>
                <a:gd name="T6" fmla="*/ 201 w 202"/>
                <a:gd name="T7" fmla="*/ 254 h 255"/>
                <a:gd name="T8" fmla="*/ 0 w 20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5"/>
                <a:gd name="T17" fmla="*/ 202 w 20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5">
                  <a:moveTo>
                    <a:pt x="0" y="254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1" name="Freeform 366"/>
            <p:cNvSpPr>
              <a:spLocks/>
            </p:cNvSpPr>
            <p:nvPr/>
          </p:nvSpPr>
          <p:spPr bwMode="auto">
            <a:xfrm>
              <a:off x="2939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2" name="Freeform 367"/>
            <p:cNvSpPr>
              <a:spLocks/>
            </p:cNvSpPr>
            <p:nvPr/>
          </p:nvSpPr>
          <p:spPr bwMode="auto">
            <a:xfrm>
              <a:off x="2940" y="2995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3" name="Freeform 368"/>
            <p:cNvSpPr>
              <a:spLocks/>
            </p:cNvSpPr>
            <p:nvPr/>
          </p:nvSpPr>
          <p:spPr bwMode="auto">
            <a:xfrm>
              <a:off x="2939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4" name="Freeform 369"/>
            <p:cNvSpPr>
              <a:spLocks/>
            </p:cNvSpPr>
            <p:nvPr/>
          </p:nvSpPr>
          <p:spPr bwMode="auto">
            <a:xfrm>
              <a:off x="2940" y="2630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5" name="Freeform 370"/>
            <p:cNvSpPr>
              <a:spLocks/>
            </p:cNvSpPr>
            <p:nvPr/>
          </p:nvSpPr>
          <p:spPr bwMode="auto">
            <a:xfrm>
              <a:off x="2939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6" name="Freeform 371"/>
            <p:cNvSpPr>
              <a:spLocks/>
            </p:cNvSpPr>
            <p:nvPr/>
          </p:nvSpPr>
          <p:spPr bwMode="auto">
            <a:xfrm>
              <a:off x="3161" y="3323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7" name="Freeform 372"/>
            <p:cNvSpPr>
              <a:spLocks/>
            </p:cNvSpPr>
            <p:nvPr/>
          </p:nvSpPr>
          <p:spPr bwMode="auto">
            <a:xfrm>
              <a:off x="3160" y="3323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8" name="Freeform 373"/>
            <p:cNvSpPr>
              <a:spLocks/>
            </p:cNvSpPr>
            <p:nvPr/>
          </p:nvSpPr>
          <p:spPr bwMode="auto">
            <a:xfrm>
              <a:off x="3161" y="2995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99" name="Freeform 374"/>
            <p:cNvSpPr>
              <a:spLocks/>
            </p:cNvSpPr>
            <p:nvPr/>
          </p:nvSpPr>
          <p:spPr bwMode="auto">
            <a:xfrm>
              <a:off x="3160" y="2995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0" name="Freeform 375"/>
            <p:cNvSpPr>
              <a:spLocks/>
            </p:cNvSpPr>
            <p:nvPr/>
          </p:nvSpPr>
          <p:spPr bwMode="auto">
            <a:xfrm>
              <a:off x="3161" y="263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1" name="Freeform 376"/>
            <p:cNvSpPr>
              <a:spLocks/>
            </p:cNvSpPr>
            <p:nvPr/>
          </p:nvSpPr>
          <p:spPr bwMode="auto">
            <a:xfrm>
              <a:off x="3160" y="2630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2" name="Freeform 377"/>
            <p:cNvSpPr>
              <a:spLocks/>
            </p:cNvSpPr>
            <p:nvPr/>
          </p:nvSpPr>
          <p:spPr bwMode="auto">
            <a:xfrm>
              <a:off x="3377" y="3323"/>
              <a:ext cx="202" cy="255"/>
            </a:xfrm>
            <a:custGeom>
              <a:avLst/>
              <a:gdLst>
                <a:gd name="T0" fmla="*/ 0 w 202"/>
                <a:gd name="T1" fmla="*/ 254 h 255"/>
                <a:gd name="T2" fmla="*/ 0 w 202"/>
                <a:gd name="T3" fmla="*/ 0 h 255"/>
                <a:gd name="T4" fmla="*/ 201 w 202"/>
                <a:gd name="T5" fmla="*/ 0 h 255"/>
                <a:gd name="T6" fmla="*/ 201 w 202"/>
                <a:gd name="T7" fmla="*/ 254 h 255"/>
                <a:gd name="T8" fmla="*/ 0 w 20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5"/>
                <a:gd name="T17" fmla="*/ 202 w 20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5">
                  <a:moveTo>
                    <a:pt x="0" y="254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3" name="Freeform 378"/>
            <p:cNvSpPr>
              <a:spLocks/>
            </p:cNvSpPr>
            <p:nvPr/>
          </p:nvSpPr>
          <p:spPr bwMode="auto">
            <a:xfrm>
              <a:off x="3376" y="3323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4" name="Freeform 379"/>
            <p:cNvSpPr>
              <a:spLocks/>
            </p:cNvSpPr>
            <p:nvPr/>
          </p:nvSpPr>
          <p:spPr bwMode="auto">
            <a:xfrm>
              <a:off x="3377" y="2995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5" name="Freeform 380"/>
            <p:cNvSpPr>
              <a:spLocks/>
            </p:cNvSpPr>
            <p:nvPr/>
          </p:nvSpPr>
          <p:spPr bwMode="auto">
            <a:xfrm>
              <a:off x="3376" y="2995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6" name="Freeform 381"/>
            <p:cNvSpPr>
              <a:spLocks/>
            </p:cNvSpPr>
            <p:nvPr/>
          </p:nvSpPr>
          <p:spPr bwMode="auto">
            <a:xfrm>
              <a:off x="3377" y="2630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7" name="Freeform 382"/>
            <p:cNvSpPr>
              <a:spLocks/>
            </p:cNvSpPr>
            <p:nvPr/>
          </p:nvSpPr>
          <p:spPr bwMode="auto">
            <a:xfrm>
              <a:off x="3376" y="2630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8" name="Freeform 383"/>
            <p:cNvSpPr>
              <a:spLocks/>
            </p:cNvSpPr>
            <p:nvPr/>
          </p:nvSpPr>
          <p:spPr bwMode="auto">
            <a:xfrm>
              <a:off x="3592" y="3323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09" name="Freeform 384"/>
            <p:cNvSpPr>
              <a:spLocks/>
            </p:cNvSpPr>
            <p:nvPr/>
          </p:nvSpPr>
          <p:spPr bwMode="auto">
            <a:xfrm>
              <a:off x="3592" y="3323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0" name="Freeform 385"/>
            <p:cNvSpPr>
              <a:spLocks/>
            </p:cNvSpPr>
            <p:nvPr/>
          </p:nvSpPr>
          <p:spPr bwMode="auto">
            <a:xfrm>
              <a:off x="3592" y="2995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1" name="Freeform 386"/>
            <p:cNvSpPr>
              <a:spLocks/>
            </p:cNvSpPr>
            <p:nvPr/>
          </p:nvSpPr>
          <p:spPr bwMode="auto">
            <a:xfrm>
              <a:off x="3592" y="2995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2" name="Freeform 387"/>
            <p:cNvSpPr>
              <a:spLocks/>
            </p:cNvSpPr>
            <p:nvPr/>
          </p:nvSpPr>
          <p:spPr bwMode="auto">
            <a:xfrm>
              <a:off x="3592" y="2630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3" name="Freeform 388"/>
            <p:cNvSpPr>
              <a:spLocks/>
            </p:cNvSpPr>
            <p:nvPr/>
          </p:nvSpPr>
          <p:spPr bwMode="auto">
            <a:xfrm>
              <a:off x="3592" y="2630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4" name="Freeform 389"/>
            <p:cNvSpPr>
              <a:spLocks/>
            </p:cNvSpPr>
            <p:nvPr/>
          </p:nvSpPr>
          <p:spPr bwMode="auto">
            <a:xfrm>
              <a:off x="3810" y="3323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5" name="Freeform 390"/>
            <p:cNvSpPr>
              <a:spLocks/>
            </p:cNvSpPr>
            <p:nvPr/>
          </p:nvSpPr>
          <p:spPr bwMode="auto">
            <a:xfrm>
              <a:off x="3808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6" name="Freeform 391"/>
            <p:cNvSpPr>
              <a:spLocks/>
            </p:cNvSpPr>
            <p:nvPr/>
          </p:nvSpPr>
          <p:spPr bwMode="auto">
            <a:xfrm>
              <a:off x="3810" y="2995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7" name="Freeform 392"/>
            <p:cNvSpPr>
              <a:spLocks/>
            </p:cNvSpPr>
            <p:nvPr/>
          </p:nvSpPr>
          <p:spPr bwMode="auto">
            <a:xfrm>
              <a:off x="3808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8" name="Freeform 393"/>
            <p:cNvSpPr>
              <a:spLocks/>
            </p:cNvSpPr>
            <p:nvPr/>
          </p:nvSpPr>
          <p:spPr bwMode="auto">
            <a:xfrm>
              <a:off x="3810" y="2630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19" name="Freeform 394"/>
            <p:cNvSpPr>
              <a:spLocks/>
            </p:cNvSpPr>
            <p:nvPr/>
          </p:nvSpPr>
          <p:spPr bwMode="auto">
            <a:xfrm>
              <a:off x="3808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0" name="Freeform 395"/>
            <p:cNvSpPr>
              <a:spLocks/>
            </p:cNvSpPr>
            <p:nvPr/>
          </p:nvSpPr>
          <p:spPr bwMode="auto">
            <a:xfrm>
              <a:off x="4020" y="3323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1" name="Freeform 396"/>
            <p:cNvSpPr>
              <a:spLocks/>
            </p:cNvSpPr>
            <p:nvPr/>
          </p:nvSpPr>
          <p:spPr bwMode="auto">
            <a:xfrm>
              <a:off x="4019" y="3323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2" name="Freeform 397"/>
            <p:cNvSpPr>
              <a:spLocks/>
            </p:cNvSpPr>
            <p:nvPr/>
          </p:nvSpPr>
          <p:spPr bwMode="auto">
            <a:xfrm>
              <a:off x="4020" y="2995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3" name="Freeform 398"/>
            <p:cNvSpPr>
              <a:spLocks/>
            </p:cNvSpPr>
            <p:nvPr/>
          </p:nvSpPr>
          <p:spPr bwMode="auto">
            <a:xfrm>
              <a:off x="4019" y="2995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4" name="Freeform 399"/>
            <p:cNvSpPr>
              <a:spLocks/>
            </p:cNvSpPr>
            <p:nvPr/>
          </p:nvSpPr>
          <p:spPr bwMode="auto">
            <a:xfrm>
              <a:off x="4020" y="263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5" name="Freeform 400"/>
            <p:cNvSpPr>
              <a:spLocks/>
            </p:cNvSpPr>
            <p:nvPr/>
          </p:nvSpPr>
          <p:spPr bwMode="auto">
            <a:xfrm>
              <a:off x="4019" y="2630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6" name="Freeform 401"/>
            <p:cNvSpPr>
              <a:spLocks/>
            </p:cNvSpPr>
            <p:nvPr/>
          </p:nvSpPr>
          <p:spPr bwMode="auto">
            <a:xfrm>
              <a:off x="4238" y="3323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7" name="Freeform 402"/>
            <p:cNvSpPr>
              <a:spLocks/>
            </p:cNvSpPr>
            <p:nvPr/>
          </p:nvSpPr>
          <p:spPr bwMode="auto">
            <a:xfrm>
              <a:off x="4237" y="3323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8" name="Freeform 403"/>
            <p:cNvSpPr>
              <a:spLocks/>
            </p:cNvSpPr>
            <p:nvPr/>
          </p:nvSpPr>
          <p:spPr bwMode="auto">
            <a:xfrm>
              <a:off x="4238" y="2995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29" name="Freeform 404"/>
            <p:cNvSpPr>
              <a:spLocks/>
            </p:cNvSpPr>
            <p:nvPr/>
          </p:nvSpPr>
          <p:spPr bwMode="auto">
            <a:xfrm>
              <a:off x="4237" y="2995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0" name="Freeform 405"/>
            <p:cNvSpPr>
              <a:spLocks/>
            </p:cNvSpPr>
            <p:nvPr/>
          </p:nvSpPr>
          <p:spPr bwMode="auto">
            <a:xfrm>
              <a:off x="4238" y="263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1" name="Freeform 406"/>
            <p:cNvSpPr>
              <a:spLocks/>
            </p:cNvSpPr>
            <p:nvPr/>
          </p:nvSpPr>
          <p:spPr bwMode="auto">
            <a:xfrm>
              <a:off x="4237" y="2630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2" name="Freeform 407"/>
            <p:cNvSpPr>
              <a:spLocks/>
            </p:cNvSpPr>
            <p:nvPr/>
          </p:nvSpPr>
          <p:spPr bwMode="auto">
            <a:xfrm>
              <a:off x="4238" y="2290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3" name="Freeform 408"/>
            <p:cNvSpPr>
              <a:spLocks/>
            </p:cNvSpPr>
            <p:nvPr/>
          </p:nvSpPr>
          <p:spPr bwMode="auto">
            <a:xfrm>
              <a:off x="4237" y="229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4" name="Freeform 409"/>
            <p:cNvSpPr>
              <a:spLocks/>
            </p:cNvSpPr>
            <p:nvPr/>
          </p:nvSpPr>
          <p:spPr bwMode="auto">
            <a:xfrm>
              <a:off x="4238" y="1935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5" name="Freeform 410"/>
            <p:cNvSpPr>
              <a:spLocks/>
            </p:cNvSpPr>
            <p:nvPr/>
          </p:nvSpPr>
          <p:spPr bwMode="auto">
            <a:xfrm>
              <a:off x="4237" y="1935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6" name="Freeform 411"/>
            <p:cNvSpPr>
              <a:spLocks/>
            </p:cNvSpPr>
            <p:nvPr/>
          </p:nvSpPr>
          <p:spPr bwMode="auto">
            <a:xfrm>
              <a:off x="4455" y="3323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7" name="Freeform 412"/>
            <p:cNvSpPr>
              <a:spLocks/>
            </p:cNvSpPr>
            <p:nvPr/>
          </p:nvSpPr>
          <p:spPr bwMode="auto">
            <a:xfrm>
              <a:off x="4454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8" name="Freeform 413"/>
            <p:cNvSpPr>
              <a:spLocks/>
            </p:cNvSpPr>
            <p:nvPr/>
          </p:nvSpPr>
          <p:spPr bwMode="auto">
            <a:xfrm>
              <a:off x="4455" y="2995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39" name="Freeform 414"/>
            <p:cNvSpPr>
              <a:spLocks/>
            </p:cNvSpPr>
            <p:nvPr/>
          </p:nvSpPr>
          <p:spPr bwMode="auto">
            <a:xfrm>
              <a:off x="4454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0" name="Freeform 415"/>
            <p:cNvSpPr>
              <a:spLocks/>
            </p:cNvSpPr>
            <p:nvPr/>
          </p:nvSpPr>
          <p:spPr bwMode="auto">
            <a:xfrm>
              <a:off x="4455" y="263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1" name="Freeform 416"/>
            <p:cNvSpPr>
              <a:spLocks/>
            </p:cNvSpPr>
            <p:nvPr/>
          </p:nvSpPr>
          <p:spPr bwMode="auto">
            <a:xfrm>
              <a:off x="4454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2" name="Freeform 417"/>
            <p:cNvSpPr>
              <a:spLocks/>
            </p:cNvSpPr>
            <p:nvPr/>
          </p:nvSpPr>
          <p:spPr bwMode="auto">
            <a:xfrm>
              <a:off x="4455" y="2290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3" name="Freeform 418"/>
            <p:cNvSpPr>
              <a:spLocks/>
            </p:cNvSpPr>
            <p:nvPr/>
          </p:nvSpPr>
          <p:spPr bwMode="auto">
            <a:xfrm>
              <a:off x="4454" y="229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4" name="Freeform 419"/>
            <p:cNvSpPr>
              <a:spLocks/>
            </p:cNvSpPr>
            <p:nvPr/>
          </p:nvSpPr>
          <p:spPr bwMode="auto">
            <a:xfrm>
              <a:off x="4455" y="1935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5" name="Freeform 420"/>
            <p:cNvSpPr>
              <a:spLocks/>
            </p:cNvSpPr>
            <p:nvPr/>
          </p:nvSpPr>
          <p:spPr bwMode="auto">
            <a:xfrm>
              <a:off x="4454" y="1935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6" name="Freeform 421"/>
            <p:cNvSpPr>
              <a:spLocks/>
            </p:cNvSpPr>
            <p:nvPr/>
          </p:nvSpPr>
          <p:spPr bwMode="auto">
            <a:xfrm>
              <a:off x="4677" y="3323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7" name="Freeform 422"/>
            <p:cNvSpPr>
              <a:spLocks/>
            </p:cNvSpPr>
            <p:nvPr/>
          </p:nvSpPr>
          <p:spPr bwMode="auto">
            <a:xfrm>
              <a:off x="4675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8" name="Freeform 423"/>
            <p:cNvSpPr>
              <a:spLocks/>
            </p:cNvSpPr>
            <p:nvPr/>
          </p:nvSpPr>
          <p:spPr bwMode="auto">
            <a:xfrm>
              <a:off x="4677" y="2995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49" name="Freeform 424"/>
            <p:cNvSpPr>
              <a:spLocks/>
            </p:cNvSpPr>
            <p:nvPr/>
          </p:nvSpPr>
          <p:spPr bwMode="auto">
            <a:xfrm>
              <a:off x="4675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0" name="Freeform 425"/>
            <p:cNvSpPr>
              <a:spLocks/>
            </p:cNvSpPr>
            <p:nvPr/>
          </p:nvSpPr>
          <p:spPr bwMode="auto">
            <a:xfrm>
              <a:off x="4677" y="2630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1" name="Freeform 426"/>
            <p:cNvSpPr>
              <a:spLocks/>
            </p:cNvSpPr>
            <p:nvPr/>
          </p:nvSpPr>
          <p:spPr bwMode="auto">
            <a:xfrm>
              <a:off x="4675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2" name="Freeform 427"/>
            <p:cNvSpPr>
              <a:spLocks/>
            </p:cNvSpPr>
            <p:nvPr/>
          </p:nvSpPr>
          <p:spPr bwMode="auto">
            <a:xfrm>
              <a:off x="4677" y="2290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3" name="Freeform 428"/>
            <p:cNvSpPr>
              <a:spLocks/>
            </p:cNvSpPr>
            <p:nvPr/>
          </p:nvSpPr>
          <p:spPr bwMode="auto">
            <a:xfrm>
              <a:off x="4677" y="1935"/>
              <a:ext cx="201" cy="253"/>
            </a:xfrm>
            <a:custGeom>
              <a:avLst/>
              <a:gdLst>
                <a:gd name="T0" fmla="*/ 0 w 201"/>
                <a:gd name="T1" fmla="*/ 252 h 253"/>
                <a:gd name="T2" fmla="*/ 0 w 201"/>
                <a:gd name="T3" fmla="*/ 0 h 253"/>
                <a:gd name="T4" fmla="*/ 200 w 201"/>
                <a:gd name="T5" fmla="*/ 0 h 253"/>
                <a:gd name="T6" fmla="*/ 200 w 201"/>
                <a:gd name="T7" fmla="*/ 252 h 253"/>
                <a:gd name="T8" fmla="*/ 0 w 201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3"/>
                <a:gd name="T17" fmla="*/ 201 w 201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3">
                  <a:moveTo>
                    <a:pt x="0" y="252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2"/>
                  </a:lnTo>
                  <a:lnTo>
                    <a:pt x="0" y="252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4" name="Freeform 429"/>
            <p:cNvSpPr>
              <a:spLocks/>
            </p:cNvSpPr>
            <p:nvPr/>
          </p:nvSpPr>
          <p:spPr bwMode="auto">
            <a:xfrm>
              <a:off x="4675" y="2293"/>
              <a:ext cx="202" cy="252"/>
            </a:xfrm>
            <a:custGeom>
              <a:avLst/>
              <a:gdLst>
                <a:gd name="T0" fmla="*/ 0 w 202"/>
                <a:gd name="T1" fmla="*/ 251 h 252"/>
                <a:gd name="T2" fmla="*/ 0 w 202"/>
                <a:gd name="T3" fmla="*/ 0 h 252"/>
                <a:gd name="T4" fmla="*/ 201 w 202"/>
                <a:gd name="T5" fmla="*/ 0 h 252"/>
                <a:gd name="T6" fmla="*/ 201 w 202"/>
                <a:gd name="T7" fmla="*/ 251 h 252"/>
                <a:gd name="T8" fmla="*/ 0 w 202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2"/>
                <a:gd name="T17" fmla="*/ 202 w 202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2">
                  <a:moveTo>
                    <a:pt x="0" y="251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1"/>
                  </a:lnTo>
                  <a:lnTo>
                    <a:pt x="0" y="25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5" name="Freeform 430"/>
            <p:cNvSpPr>
              <a:spLocks/>
            </p:cNvSpPr>
            <p:nvPr/>
          </p:nvSpPr>
          <p:spPr bwMode="auto">
            <a:xfrm>
              <a:off x="4675" y="1935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6" name="Freeform 431"/>
            <p:cNvSpPr>
              <a:spLocks/>
            </p:cNvSpPr>
            <p:nvPr/>
          </p:nvSpPr>
          <p:spPr bwMode="auto">
            <a:xfrm>
              <a:off x="4894" y="3323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7" name="Freeform 432"/>
            <p:cNvSpPr>
              <a:spLocks/>
            </p:cNvSpPr>
            <p:nvPr/>
          </p:nvSpPr>
          <p:spPr bwMode="auto">
            <a:xfrm>
              <a:off x="4892" y="3323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8" name="Freeform 433"/>
            <p:cNvSpPr>
              <a:spLocks/>
            </p:cNvSpPr>
            <p:nvPr/>
          </p:nvSpPr>
          <p:spPr bwMode="auto">
            <a:xfrm>
              <a:off x="4894" y="2995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59" name="Freeform 434"/>
            <p:cNvSpPr>
              <a:spLocks/>
            </p:cNvSpPr>
            <p:nvPr/>
          </p:nvSpPr>
          <p:spPr bwMode="auto">
            <a:xfrm>
              <a:off x="4892" y="2995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0" name="Freeform 435"/>
            <p:cNvSpPr>
              <a:spLocks/>
            </p:cNvSpPr>
            <p:nvPr/>
          </p:nvSpPr>
          <p:spPr bwMode="auto">
            <a:xfrm>
              <a:off x="4894" y="2630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1" name="Freeform 436"/>
            <p:cNvSpPr>
              <a:spLocks/>
            </p:cNvSpPr>
            <p:nvPr/>
          </p:nvSpPr>
          <p:spPr bwMode="auto">
            <a:xfrm>
              <a:off x="4892" y="2630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2" name="Freeform 437"/>
            <p:cNvSpPr>
              <a:spLocks/>
            </p:cNvSpPr>
            <p:nvPr/>
          </p:nvSpPr>
          <p:spPr bwMode="auto">
            <a:xfrm>
              <a:off x="4894" y="2290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3" name="Freeform 438"/>
            <p:cNvSpPr>
              <a:spLocks/>
            </p:cNvSpPr>
            <p:nvPr/>
          </p:nvSpPr>
          <p:spPr bwMode="auto">
            <a:xfrm>
              <a:off x="4892" y="229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4" name="Freeform 439"/>
            <p:cNvSpPr>
              <a:spLocks/>
            </p:cNvSpPr>
            <p:nvPr/>
          </p:nvSpPr>
          <p:spPr bwMode="auto">
            <a:xfrm>
              <a:off x="4894" y="1935"/>
              <a:ext cx="201" cy="253"/>
            </a:xfrm>
            <a:custGeom>
              <a:avLst/>
              <a:gdLst>
                <a:gd name="T0" fmla="*/ 0 w 201"/>
                <a:gd name="T1" fmla="*/ 252 h 253"/>
                <a:gd name="T2" fmla="*/ 0 w 201"/>
                <a:gd name="T3" fmla="*/ 0 h 253"/>
                <a:gd name="T4" fmla="*/ 200 w 201"/>
                <a:gd name="T5" fmla="*/ 0 h 253"/>
                <a:gd name="T6" fmla="*/ 200 w 201"/>
                <a:gd name="T7" fmla="*/ 252 h 253"/>
                <a:gd name="T8" fmla="*/ 0 w 201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3"/>
                <a:gd name="T17" fmla="*/ 201 w 201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3">
                  <a:moveTo>
                    <a:pt x="0" y="252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2"/>
                  </a:lnTo>
                  <a:lnTo>
                    <a:pt x="0" y="25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5" name="Freeform 440"/>
            <p:cNvSpPr>
              <a:spLocks/>
            </p:cNvSpPr>
            <p:nvPr/>
          </p:nvSpPr>
          <p:spPr bwMode="auto">
            <a:xfrm>
              <a:off x="4892" y="1935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6" name="Freeform 441"/>
            <p:cNvSpPr>
              <a:spLocks/>
            </p:cNvSpPr>
            <p:nvPr/>
          </p:nvSpPr>
          <p:spPr bwMode="auto">
            <a:xfrm>
              <a:off x="5108" y="3323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7" name="Freeform 442"/>
            <p:cNvSpPr>
              <a:spLocks/>
            </p:cNvSpPr>
            <p:nvPr/>
          </p:nvSpPr>
          <p:spPr bwMode="auto">
            <a:xfrm>
              <a:off x="5107" y="3323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8" name="Freeform 443"/>
            <p:cNvSpPr>
              <a:spLocks/>
            </p:cNvSpPr>
            <p:nvPr/>
          </p:nvSpPr>
          <p:spPr bwMode="auto">
            <a:xfrm>
              <a:off x="5108" y="2995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69" name="Freeform 444"/>
            <p:cNvSpPr>
              <a:spLocks/>
            </p:cNvSpPr>
            <p:nvPr/>
          </p:nvSpPr>
          <p:spPr bwMode="auto">
            <a:xfrm>
              <a:off x="5107" y="2995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0" name="Freeform 445"/>
            <p:cNvSpPr>
              <a:spLocks/>
            </p:cNvSpPr>
            <p:nvPr/>
          </p:nvSpPr>
          <p:spPr bwMode="auto">
            <a:xfrm>
              <a:off x="5108" y="2630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1" name="Freeform 446"/>
            <p:cNvSpPr>
              <a:spLocks/>
            </p:cNvSpPr>
            <p:nvPr/>
          </p:nvSpPr>
          <p:spPr bwMode="auto">
            <a:xfrm>
              <a:off x="5107" y="2630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2" name="Freeform 447"/>
            <p:cNvSpPr>
              <a:spLocks/>
            </p:cNvSpPr>
            <p:nvPr/>
          </p:nvSpPr>
          <p:spPr bwMode="auto">
            <a:xfrm>
              <a:off x="5108" y="2290"/>
              <a:ext cx="204" cy="254"/>
            </a:xfrm>
            <a:custGeom>
              <a:avLst/>
              <a:gdLst>
                <a:gd name="T0" fmla="*/ 0 w 204"/>
                <a:gd name="T1" fmla="*/ 253 h 254"/>
                <a:gd name="T2" fmla="*/ 0 w 204"/>
                <a:gd name="T3" fmla="*/ 0 h 254"/>
                <a:gd name="T4" fmla="*/ 203 w 204"/>
                <a:gd name="T5" fmla="*/ 0 h 254"/>
                <a:gd name="T6" fmla="*/ 203 w 204"/>
                <a:gd name="T7" fmla="*/ 253 h 254"/>
                <a:gd name="T8" fmla="*/ 0 w 204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4"/>
                <a:gd name="T17" fmla="*/ 204 w 204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4">
                  <a:moveTo>
                    <a:pt x="0" y="253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3"/>
                  </a:lnTo>
                  <a:lnTo>
                    <a:pt x="0" y="253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3" name="Freeform 448"/>
            <p:cNvSpPr>
              <a:spLocks/>
            </p:cNvSpPr>
            <p:nvPr/>
          </p:nvSpPr>
          <p:spPr bwMode="auto">
            <a:xfrm>
              <a:off x="5107" y="229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4" name="Freeform 449"/>
            <p:cNvSpPr>
              <a:spLocks/>
            </p:cNvSpPr>
            <p:nvPr/>
          </p:nvSpPr>
          <p:spPr bwMode="auto">
            <a:xfrm>
              <a:off x="5108" y="1935"/>
              <a:ext cx="204" cy="253"/>
            </a:xfrm>
            <a:custGeom>
              <a:avLst/>
              <a:gdLst>
                <a:gd name="T0" fmla="*/ 0 w 204"/>
                <a:gd name="T1" fmla="*/ 252 h 253"/>
                <a:gd name="T2" fmla="*/ 0 w 204"/>
                <a:gd name="T3" fmla="*/ 0 h 253"/>
                <a:gd name="T4" fmla="*/ 203 w 204"/>
                <a:gd name="T5" fmla="*/ 0 h 253"/>
                <a:gd name="T6" fmla="*/ 203 w 204"/>
                <a:gd name="T7" fmla="*/ 252 h 253"/>
                <a:gd name="T8" fmla="*/ 0 w 204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3"/>
                <a:gd name="T17" fmla="*/ 204 w 204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3">
                  <a:moveTo>
                    <a:pt x="0" y="252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2"/>
                  </a:lnTo>
                  <a:lnTo>
                    <a:pt x="0" y="25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5" name="Freeform 450"/>
            <p:cNvSpPr>
              <a:spLocks/>
            </p:cNvSpPr>
            <p:nvPr/>
          </p:nvSpPr>
          <p:spPr bwMode="auto">
            <a:xfrm>
              <a:off x="5107" y="1935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6" name="Freeform 451"/>
            <p:cNvSpPr>
              <a:spLocks/>
            </p:cNvSpPr>
            <p:nvPr/>
          </p:nvSpPr>
          <p:spPr bwMode="auto">
            <a:xfrm>
              <a:off x="1639" y="3647"/>
              <a:ext cx="200" cy="254"/>
            </a:xfrm>
            <a:custGeom>
              <a:avLst/>
              <a:gdLst>
                <a:gd name="T0" fmla="*/ 0 w 200"/>
                <a:gd name="T1" fmla="*/ 253 h 254"/>
                <a:gd name="T2" fmla="*/ 0 w 200"/>
                <a:gd name="T3" fmla="*/ 0 h 254"/>
                <a:gd name="T4" fmla="*/ 199 w 200"/>
                <a:gd name="T5" fmla="*/ 0 h 254"/>
                <a:gd name="T6" fmla="*/ 199 w 200"/>
                <a:gd name="T7" fmla="*/ 253 h 254"/>
                <a:gd name="T8" fmla="*/ 0 w 200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4"/>
                <a:gd name="T17" fmla="*/ 200 w 200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4">
                  <a:moveTo>
                    <a:pt x="0" y="253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3"/>
                  </a:lnTo>
                  <a:lnTo>
                    <a:pt x="0" y="25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7" name="Freeform 452"/>
            <p:cNvSpPr>
              <a:spLocks/>
            </p:cNvSpPr>
            <p:nvPr/>
          </p:nvSpPr>
          <p:spPr bwMode="auto">
            <a:xfrm>
              <a:off x="1637" y="3647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8" name="Freeform 453"/>
            <p:cNvSpPr>
              <a:spLocks/>
            </p:cNvSpPr>
            <p:nvPr/>
          </p:nvSpPr>
          <p:spPr bwMode="auto">
            <a:xfrm>
              <a:off x="1853" y="3647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79" name="Freeform 454"/>
            <p:cNvSpPr>
              <a:spLocks/>
            </p:cNvSpPr>
            <p:nvPr/>
          </p:nvSpPr>
          <p:spPr bwMode="auto">
            <a:xfrm>
              <a:off x="1853" y="3647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80" name="Freeform 455"/>
            <p:cNvSpPr>
              <a:spLocks/>
            </p:cNvSpPr>
            <p:nvPr/>
          </p:nvSpPr>
          <p:spPr bwMode="auto">
            <a:xfrm>
              <a:off x="2071" y="3647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81" name="Freeform 456"/>
            <p:cNvSpPr>
              <a:spLocks/>
            </p:cNvSpPr>
            <p:nvPr/>
          </p:nvSpPr>
          <p:spPr bwMode="auto">
            <a:xfrm>
              <a:off x="2069" y="3647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44" name="Oval 460"/>
          <p:cNvSpPr>
            <a:spLocks noChangeArrowheads="1"/>
          </p:cNvSpPr>
          <p:nvPr/>
        </p:nvSpPr>
        <p:spPr bwMode="auto">
          <a:xfrm>
            <a:off x="2689225" y="3873500"/>
            <a:ext cx="3724275" cy="6985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42445" name="Oval 461"/>
          <p:cNvSpPr>
            <a:spLocks noChangeArrowheads="1"/>
          </p:cNvSpPr>
          <p:nvPr/>
        </p:nvSpPr>
        <p:spPr bwMode="auto">
          <a:xfrm>
            <a:off x="2719388" y="4522788"/>
            <a:ext cx="3724275" cy="6985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42446" name="Oval 462"/>
          <p:cNvSpPr>
            <a:spLocks noChangeArrowheads="1"/>
          </p:cNvSpPr>
          <p:nvPr/>
        </p:nvSpPr>
        <p:spPr bwMode="auto">
          <a:xfrm>
            <a:off x="2681288" y="5021263"/>
            <a:ext cx="3724275" cy="6985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42447" name="Text Box 463"/>
          <p:cNvSpPr txBox="1">
            <a:spLocks noChangeArrowheads="1"/>
          </p:cNvSpPr>
          <p:nvPr/>
        </p:nvSpPr>
        <p:spPr bwMode="auto">
          <a:xfrm>
            <a:off x="684213" y="4545013"/>
            <a:ext cx="808037" cy="609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4d</a:t>
            </a:r>
          </a:p>
        </p:txBody>
      </p:sp>
      <p:sp>
        <p:nvSpPr>
          <p:cNvPr id="42448" name="Text Box 464"/>
          <p:cNvSpPr txBox="1">
            <a:spLocks noChangeArrowheads="1"/>
          </p:cNvSpPr>
          <p:nvPr/>
        </p:nvSpPr>
        <p:spPr bwMode="auto">
          <a:xfrm>
            <a:off x="673100" y="5097463"/>
            <a:ext cx="873125" cy="609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latin typeface="Arial" charset="0"/>
                <a:cs typeface="Tahoma" pitchFamily="34" charset="0"/>
              </a:rPr>
              <a:t>5d</a:t>
            </a:r>
          </a:p>
        </p:txBody>
      </p:sp>
      <p:sp>
        <p:nvSpPr>
          <p:cNvPr id="42449" name="Line 465"/>
          <p:cNvSpPr>
            <a:spLocks noChangeShapeType="1"/>
          </p:cNvSpPr>
          <p:nvPr/>
        </p:nvSpPr>
        <p:spPr bwMode="auto">
          <a:xfrm>
            <a:off x="1358900" y="4867275"/>
            <a:ext cx="1317625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2450" name="Line 466"/>
          <p:cNvSpPr>
            <a:spLocks noChangeShapeType="1"/>
          </p:cNvSpPr>
          <p:nvPr/>
        </p:nvSpPr>
        <p:spPr bwMode="auto">
          <a:xfrm>
            <a:off x="1347788" y="5422900"/>
            <a:ext cx="1317625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Oval 467"/>
          <p:cNvSpPr>
            <a:spLocks noChangeArrowheads="1"/>
          </p:cNvSpPr>
          <p:nvPr/>
        </p:nvSpPr>
        <p:spPr bwMode="auto">
          <a:xfrm>
            <a:off x="1576388" y="3935413"/>
            <a:ext cx="663575" cy="4778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  <p:bldP spid="42444" grpId="0" animBg="1"/>
      <p:bldP spid="42445" grpId="0" animBg="1"/>
      <p:bldP spid="42446" grpId="0" animBg="1"/>
      <p:bldP spid="42447" grpId="0"/>
      <p:bldP spid="42448" grpId="0"/>
      <p:bldP spid="42449" grpId="0" animBg="1"/>
      <p:bldP spid="424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719138" y="5270500"/>
            <a:ext cx="7893050" cy="1166813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f orbitals start filling at 4f, and are </a:t>
            </a:r>
            <a:r>
              <a:rPr lang="en-US" altLang="en-US" sz="3600" u="sng" smtClean="0"/>
              <a:t>2 less</a:t>
            </a:r>
            <a:r>
              <a:rPr lang="en-US" altLang="en-US" sz="3600" smtClean="0"/>
              <a:t> than the period number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82613" y="769938"/>
            <a:ext cx="63976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Tahoma" pitchFamily="34" charset="0"/>
              </a:rPr>
              <a:t>7</a:t>
            </a:r>
          </a:p>
          <a:p>
            <a:endParaRPr lang="en-US" altLang="en-US">
              <a:cs typeface="Tahoma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183438" y="4122738"/>
            <a:ext cx="7048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4f</a:t>
            </a:r>
            <a:endParaRPr lang="en-US" altLang="en-US">
              <a:latin typeface="Arial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5f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6362700" y="4989513"/>
            <a:ext cx="869950" cy="19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6394450" y="4430713"/>
            <a:ext cx="838200" cy="147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47" name="Group 637"/>
          <p:cNvGrpSpPr>
            <a:grpSpLocks/>
          </p:cNvGrpSpPr>
          <p:nvPr/>
        </p:nvGrpSpPr>
        <p:grpSpPr bwMode="auto">
          <a:xfrm>
            <a:off x="838200" y="685800"/>
            <a:ext cx="6249988" cy="4421188"/>
            <a:chOff x="528" y="432"/>
            <a:chExt cx="3937" cy="2785"/>
          </a:xfrm>
        </p:grpSpPr>
        <p:sp>
          <p:nvSpPr>
            <p:cNvPr id="61449" name="Freeform 7"/>
            <p:cNvSpPr>
              <a:spLocks/>
            </p:cNvSpPr>
            <p:nvPr/>
          </p:nvSpPr>
          <p:spPr bwMode="auto">
            <a:xfrm>
              <a:off x="4227" y="2178"/>
              <a:ext cx="233" cy="51"/>
            </a:xfrm>
            <a:custGeom>
              <a:avLst/>
              <a:gdLst>
                <a:gd name="T0" fmla="*/ 0 w 233"/>
                <a:gd name="T1" fmla="*/ 32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2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8"/>
            <p:cNvSpPr>
              <a:spLocks/>
            </p:cNvSpPr>
            <p:nvPr/>
          </p:nvSpPr>
          <p:spPr bwMode="auto">
            <a:xfrm>
              <a:off x="4226" y="2178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Freeform 9"/>
            <p:cNvSpPr>
              <a:spLocks/>
            </p:cNvSpPr>
            <p:nvPr/>
          </p:nvSpPr>
          <p:spPr bwMode="auto">
            <a:xfrm>
              <a:off x="4396" y="2178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10"/>
            <p:cNvSpPr>
              <a:spLocks/>
            </p:cNvSpPr>
            <p:nvPr/>
          </p:nvSpPr>
          <p:spPr bwMode="auto">
            <a:xfrm>
              <a:off x="4395" y="2178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11"/>
            <p:cNvSpPr>
              <a:spLocks/>
            </p:cNvSpPr>
            <p:nvPr/>
          </p:nvSpPr>
          <p:spPr bwMode="auto">
            <a:xfrm>
              <a:off x="4227" y="1847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12"/>
            <p:cNvSpPr>
              <a:spLocks/>
            </p:cNvSpPr>
            <p:nvPr/>
          </p:nvSpPr>
          <p:spPr bwMode="auto">
            <a:xfrm>
              <a:off x="4226" y="1847"/>
              <a:ext cx="239" cy="58"/>
            </a:xfrm>
            <a:custGeom>
              <a:avLst/>
              <a:gdLst>
                <a:gd name="T0" fmla="*/ 0 w 239"/>
                <a:gd name="T1" fmla="*/ 36 h 58"/>
                <a:gd name="T2" fmla="*/ 30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13"/>
            <p:cNvSpPr>
              <a:spLocks/>
            </p:cNvSpPr>
            <p:nvPr/>
          </p:nvSpPr>
          <p:spPr bwMode="auto">
            <a:xfrm>
              <a:off x="4396" y="1847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7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14"/>
            <p:cNvSpPr>
              <a:spLocks/>
            </p:cNvSpPr>
            <p:nvPr/>
          </p:nvSpPr>
          <p:spPr bwMode="auto">
            <a:xfrm>
              <a:off x="4395" y="1847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79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Freeform 15"/>
            <p:cNvSpPr>
              <a:spLocks/>
            </p:cNvSpPr>
            <p:nvPr/>
          </p:nvSpPr>
          <p:spPr bwMode="auto">
            <a:xfrm>
              <a:off x="4227" y="1482"/>
              <a:ext cx="233" cy="49"/>
            </a:xfrm>
            <a:custGeom>
              <a:avLst/>
              <a:gdLst>
                <a:gd name="T0" fmla="*/ 0 w 233"/>
                <a:gd name="T1" fmla="*/ 32 h 49"/>
                <a:gd name="T2" fmla="*/ 29 w 233"/>
                <a:gd name="T3" fmla="*/ 0 h 49"/>
                <a:gd name="T4" fmla="*/ 232 w 233"/>
                <a:gd name="T5" fmla="*/ 0 h 49"/>
                <a:gd name="T6" fmla="*/ 183 w 233"/>
                <a:gd name="T7" fmla="*/ 48 h 49"/>
                <a:gd name="T8" fmla="*/ 0 w 233"/>
                <a:gd name="T9" fmla="*/ 3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9"/>
                <a:gd name="T17" fmla="*/ 233 w 2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9">
                  <a:moveTo>
                    <a:pt x="0" y="32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8"/>
                  </a:lnTo>
                  <a:lnTo>
                    <a:pt x="0" y="32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Freeform 16"/>
            <p:cNvSpPr>
              <a:spLocks/>
            </p:cNvSpPr>
            <p:nvPr/>
          </p:nvSpPr>
          <p:spPr bwMode="auto">
            <a:xfrm>
              <a:off x="4226" y="1482"/>
              <a:ext cx="239" cy="58"/>
            </a:xfrm>
            <a:custGeom>
              <a:avLst/>
              <a:gdLst>
                <a:gd name="T0" fmla="*/ 0 w 239"/>
                <a:gd name="T1" fmla="*/ 37 h 58"/>
                <a:gd name="T2" fmla="*/ 30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Freeform 17"/>
            <p:cNvSpPr>
              <a:spLocks/>
            </p:cNvSpPr>
            <p:nvPr/>
          </p:nvSpPr>
          <p:spPr bwMode="auto">
            <a:xfrm>
              <a:off x="4396" y="1482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9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Freeform 18"/>
            <p:cNvSpPr>
              <a:spLocks/>
            </p:cNvSpPr>
            <p:nvPr/>
          </p:nvSpPr>
          <p:spPr bwMode="auto">
            <a:xfrm>
              <a:off x="4395" y="1482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80 h 296"/>
                <a:gd name="T4" fmla="*/ 69 w 70"/>
                <a:gd name="T5" fmla="*/ 0 h 296"/>
                <a:gd name="T6" fmla="*/ 69 w 70"/>
                <a:gd name="T7" fmla="*/ 265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19"/>
            <p:cNvSpPr>
              <a:spLocks/>
            </p:cNvSpPr>
            <p:nvPr/>
          </p:nvSpPr>
          <p:spPr bwMode="auto">
            <a:xfrm>
              <a:off x="4227" y="1145"/>
              <a:ext cx="233" cy="49"/>
            </a:xfrm>
            <a:custGeom>
              <a:avLst/>
              <a:gdLst>
                <a:gd name="T0" fmla="*/ 0 w 233"/>
                <a:gd name="T1" fmla="*/ 31 h 49"/>
                <a:gd name="T2" fmla="*/ 29 w 233"/>
                <a:gd name="T3" fmla="*/ 0 h 49"/>
                <a:gd name="T4" fmla="*/ 232 w 233"/>
                <a:gd name="T5" fmla="*/ 0 h 49"/>
                <a:gd name="T6" fmla="*/ 183 w 233"/>
                <a:gd name="T7" fmla="*/ 48 h 49"/>
                <a:gd name="T8" fmla="*/ 0 w 233"/>
                <a:gd name="T9" fmla="*/ 3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9"/>
                <a:gd name="T17" fmla="*/ 233 w 2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9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8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Freeform 20"/>
            <p:cNvSpPr>
              <a:spLocks/>
            </p:cNvSpPr>
            <p:nvPr/>
          </p:nvSpPr>
          <p:spPr bwMode="auto">
            <a:xfrm>
              <a:off x="4226" y="1145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Freeform 21"/>
            <p:cNvSpPr>
              <a:spLocks/>
            </p:cNvSpPr>
            <p:nvPr/>
          </p:nvSpPr>
          <p:spPr bwMode="auto">
            <a:xfrm>
              <a:off x="4396" y="1145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8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Freeform 22"/>
            <p:cNvSpPr>
              <a:spLocks/>
            </p:cNvSpPr>
            <p:nvPr/>
          </p:nvSpPr>
          <p:spPr bwMode="auto">
            <a:xfrm>
              <a:off x="4395" y="1145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Freeform 23"/>
            <p:cNvSpPr>
              <a:spLocks/>
            </p:cNvSpPr>
            <p:nvPr/>
          </p:nvSpPr>
          <p:spPr bwMode="auto">
            <a:xfrm>
              <a:off x="4227" y="787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Freeform 24"/>
            <p:cNvSpPr>
              <a:spLocks/>
            </p:cNvSpPr>
            <p:nvPr/>
          </p:nvSpPr>
          <p:spPr bwMode="auto">
            <a:xfrm>
              <a:off x="4226" y="787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Freeform 25"/>
            <p:cNvSpPr>
              <a:spLocks/>
            </p:cNvSpPr>
            <p:nvPr/>
          </p:nvSpPr>
          <p:spPr bwMode="auto">
            <a:xfrm>
              <a:off x="4396" y="787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Freeform 26"/>
            <p:cNvSpPr>
              <a:spLocks/>
            </p:cNvSpPr>
            <p:nvPr/>
          </p:nvSpPr>
          <p:spPr bwMode="auto">
            <a:xfrm>
              <a:off x="4395" y="787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0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Freeform 27"/>
            <p:cNvSpPr>
              <a:spLocks/>
            </p:cNvSpPr>
            <p:nvPr/>
          </p:nvSpPr>
          <p:spPr bwMode="auto">
            <a:xfrm>
              <a:off x="4227" y="432"/>
              <a:ext cx="233" cy="52"/>
            </a:xfrm>
            <a:custGeom>
              <a:avLst/>
              <a:gdLst>
                <a:gd name="T0" fmla="*/ 0 w 233"/>
                <a:gd name="T1" fmla="*/ 33 h 52"/>
                <a:gd name="T2" fmla="*/ 29 w 233"/>
                <a:gd name="T3" fmla="*/ 0 h 52"/>
                <a:gd name="T4" fmla="*/ 232 w 233"/>
                <a:gd name="T5" fmla="*/ 0 h 52"/>
                <a:gd name="T6" fmla="*/ 183 w 233"/>
                <a:gd name="T7" fmla="*/ 51 h 52"/>
                <a:gd name="T8" fmla="*/ 0 w 233"/>
                <a:gd name="T9" fmla="*/ 3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2"/>
                <a:gd name="T17" fmla="*/ 233 w 2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2">
                  <a:moveTo>
                    <a:pt x="0" y="33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1"/>
                  </a:lnTo>
                  <a:lnTo>
                    <a:pt x="0" y="33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Freeform 28"/>
            <p:cNvSpPr>
              <a:spLocks/>
            </p:cNvSpPr>
            <p:nvPr/>
          </p:nvSpPr>
          <p:spPr bwMode="auto">
            <a:xfrm>
              <a:off x="4226" y="432"/>
              <a:ext cx="239" cy="59"/>
            </a:xfrm>
            <a:custGeom>
              <a:avLst/>
              <a:gdLst>
                <a:gd name="T0" fmla="*/ 0 w 239"/>
                <a:gd name="T1" fmla="*/ 37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Freeform 29"/>
            <p:cNvSpPr>
              <a:spLocks/>
            </p:cNvSpPr>
            <p:nvPr/>
          </p:nvSpPr>
          <p:spPr bwMode="auto">
            <a:xfrm>
              <a:off x="4396" y="432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Freeform 30"/>
            <p:cNvSpPr>
              <a:spLocks/>
            </p:cNvSpPr>
            <p:nvPr/>
          </p:nvSpPr>
          <p:spPr bwMode="auto">
            <a:xfrm>
              <a:off x="4395" y="432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31"/>
            <p:cNvSpPr>
              <a:spLocks/>
            </p:cNvSpPr>
            <p:nvPr/>
          </p:nvSpPr>
          <p:spPr bwMode="auto">
            <a:xfrm>
              <a:off x="529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32"/>
            <p:cNvSpPr>
              <a:spLocks/>
            </p:cNvSpPr>
            <p:nvPr/>
          </p:nvSpPr>
          <p:spPr bwMode="auto">
            <a:xfrm>
              <a:off x="528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33"/>
            <p:cNvSpPr>
              <a:spLocks/>
            </p:cNvSpPr>
            <p:nvPr/>
          </p:nvSpPr>
          <p:spPr bwMode="auto">
            <a:xfrm>
              <a:off x="698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6" name="Freeform 34"/>
            <p:cNvSpPr>
              <a:spLocks/>
            </p:cNvSpPr>
            <p:nvPr/>
          </p:nvSpPr>
          <p:spPr bwMode="auto">
            <a:xfrm>
              <a:off x="697" y="2184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7" name="Freeform 35"/>
            <p:cNvSpPr>
              <a:spLocks/>
            </p:cNvSpPr>
            <p:nvPr/>
          </p:nvSpPr>
          <p:spPr bwMode="auto">
            <a:xfrm>
              <a:off x="529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8" name="Freeform 36"/>
            <p:cNvSpPr>
              <a:spLocks/>
            </p:cNvSpPr>
            <p:nvPr/>
          </p:nvSpPr>
          <p:spPr bwMode="auto">
            <a:xfrm>
              <a:off x="528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Freeform 37"/>
            <p:cNvSpPr>
              <a:spLocks/>
            </p:cNvSpPr>
            <p:nvPr/>
          </p:nvSpPr>
          <p:spPr bwMode="auto">
            <a:xfrm>
              <a:off x="698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Freeform 38"/>
            <p:cNvSpPr>
              <a:spLocks/>
            </p:cNvSpPr>
            <p:nvPr/>
          </p:nvSpPr>
          <p:spPr bwMode="auto">
            <a:xfrm>
              <a:off x="697" y="185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Freeform 39"/>
            <p:cNvSpPr>
              <a:spLocks/>
            </p:cNvSpPr>
            <p:nvPr/>
          </p:nvSpPr>
          <p:spPr bwMode="auto">
            <a:xfrm>
              <a:off x="529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2" name="Freeform 40"/>
            <p:cNvSpPr>
              <a:spLocks/>
            </p:cNvSpPr>
            <p:nvPr/>
          </p:nvSpPr>
          <p:spPr bwMode="auto">
            <a:xfrm>
              <a:off x="528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Freeform 41"/>
            <p:cNvSpPr>
              <a:spLocks/>
            </p:cNvSpPr>
            <p:nvPr/>
          </p:nvSpPr>
          <p:spPr bwMode="auto">
            <a:xfrm>
              <a:off x="698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Freeform 42"/>
            <p:cNvSpPr>
              <a:spLocks/>
            </p:cNvSpPr>
            <p:nvPr/>
          </p:nvSpPr>
          <p:spPr bwMode="auto">
            <a:xfrm>
              <a:off x="697" y="148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Freeform 43"/>
            <p:cNvSpPr>
              <a:spLocks/>
            </p:cNvSpPr>
            <p:nvPr/>
          </p:nvSpPr>
          <p:spPr bwMode="auto">
            <a:xfrm>
              <a:off x="529" y="1150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Freeform 44"/>
            <p:cNvSpPr>
              <a:spLocks/>
            </p:cNvSpPr>
            <p:nvPr/>
          </p:nvSpPr>
          <p:spPr bwMode="auto">
            <a:xfrm>
              <a:off x="528" y="1150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Freeform 45"/>
            <p:cNvSpPr>
              <a:spLocks/>
            </p:cNvSpPr>
            <p:nvPr/>
          </p:nvSpPr>
          <p:spPr bwMode="auto">
            <a:xfrm>
              <a:off x="698" y="115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Freeform 46"/>
            <p:cNvSpPr>
              <a:spLocks/>
            </p:cNvSpPr>
            <p:nvPr/>
          </p:nvSpPr>
          <p:spPr bwMode="auto">
            <a:xfrm>
              <a:off x="697" y="1150"/>
              <a:ext cx="70" cy="299"/>
            </a:xfrm>
            <a:custGeom>
              <a:avLst/>
              <a:gdLst>
                <a:gd name="T0" fmla="*/ 37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7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7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7" y="29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Freeform 47"/>
            <p:cNvSpPr>
              <a:spLocks/>
            </p:cNvSpPr>
            <p:nvPr/>
          </p:nvSpPr>
          <p:spPr bwMode="auto">
            <a:xfrm>
              <a:off x="529" y="797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Freeform 48"/>
            <p:cNvSpPr>
              <a:spLocks/>
            </p:cNvSpPr>
            <p:nvPr/>
          </p:nvSpPr>
          <p:spPr bwMode="auto">
            <a:xfrm>
              <a:off x="528" y="797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Freeform 49"/>
            <p:cNvSpPr>
              <a:spLocks/>
            </p:cNvSpPr>
            <p:nvPr/>
          </p:nvSpPr>
          <p:spPr bwMode="auto">
            <a:xfrm>
              <a:off x="698" y="797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2" name="Freeform 50"/>
            <p:cNvSpPr>
              <a:spLocks/>
            </p:cNvSpPr>
            <p:nvPr/>
          </p:nvSpPr>
          <p:spPr bwMode="auto">
            <a:xfrm>
              <a:off x="697" y="797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3" name="Freeform 51"/>
            <p:cNvSpPr>
              <a:spLocks/>
            </p:cNvSpPr>
            <p:nvPr/>
          </p:nvSpPr>
          <p:spPr bwMode="auto">
            <a:xfrm>
              <a:off x="529" y="439"/>
              <a:ext cx="233" cy="51"/>
            </a:xfrm>
            <a:custGeom>
              <a:avLst/>
              <a:gdLst>
                <a:gd name="T0" fmla="*/ 0 w 233"/>
                <a:gd name="T1" fmla="*/ 32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2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2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4" name="Freeform 52"/>
            <p:cNvSpPr>
              <a:spLocks/>
            </p:cNvSpPr>
            <p:nvPr/>
          </p:nvSpPr>
          <p:spPr bwMode="auto">
            <a:xfrm>
              <a:off x="528" y="439"/>
              <a:ext cx="239" cy="58"/>
            </a:xfrm>
            <a:custGeom>
              <a:avLst/>
              <a:gdLst>
                <a:gd name="T0" fmla="*/ 0 w 239"/>
                <a:gd name="T1" fmla="*/ 36 h 58"/>
                <a:gd name="T2" fmla="*/ 31 w 239"/>
                <a:gd name="T3" fmla="*/ 0 h 58"/>
                <a:gd name="T4" fmla="*/ 238 w 239"/>
                <a:gd name="T5" fmla="*/ 0 h 58"/>
                <a:gd name="T6" fmla="*/ 188 w 239"/>
                <a:gd name="T7" fmla="*/ 57 h 58"/>
                <a:gd name="T8" fmla="*/ 0 w 239"/>
                <a:gd name="T9" fmla="*/ 3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8"/>
                <a:gd name="T17" fmla="*/ 239 w 23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8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7"/>
                  </a:lnTo>
                  <a:lnTo>
                    <a:pt x="0" y="3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Freeform 53"/>
            <p:cNvSpPr>
              <a:spLocks/>
            </p:cNvSpPr>
            <p:nvPr/>
          </p:nvSpPr>
          <p:spPr bwMode="auto">
            <a:xfrm>
              <a:off x="698" y="439"/>
              <a:ext cx="64" cy="290"/>
            </a:xfrm>
            <a:custGeom>
              <a:avLst/>
              <a:gdLst>
                <a:gd name="T0" fmla="*/ 34 w 64"/>
                <a:gd name="T1" fmla="*/ 289 h 290"/>
                <a:gd name="T2" fmla="*/ 0 w 64"/>
                <a:gd name="T3" fmla="*/ 78 h 290"/>
                <a:gd name="T4" fmla="*/ 63 w 64"/>
                <a:gd name="T5" fmla="*/ 0 h 290"/>
                <a:gd name="T6" fmla="*/ 63 w 64"/>
                <a:gd name="T7" fmla="*/ 258 h 290"/>
                <a:gd name="T8" fmla="*/ 34 w 64"/>
                <a:gd name="T9" fmla="*/ 28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0"/>
                <a:gd name="T17" fmla="*/ 64 w 6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0">
                  <a:moveTo>
                    <a:pt x="34" y="289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8"/>
                  </a:lnTo>
                  <a:lnTo>
                    <a:pt x="34" y="289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6" name="Freeform 54"/>
            <p:cNvSpPr>
              <a:spLocks/>
            </p:cNvSpPr>
            <p:nvPr/>
          </p:nvSpPr>
          <p:spPr bwMode="auto">
            <a:xfrm>
              <a:off x="697" y="43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7" name="Freeform 55"/>
            <p:cNvSpPr>
              <a:spLocks/>
            </p:cNvSpPr>
            <p:nvPr/>
          </p:nvSpPr>
          <p:spPr bwMode="auto">
            <a:xfrm>
              <a:off x="745" y="2184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30 w 235"/>
                <a:gd name="T3" fmla="*/ 0 h 51"/>
                <a:gd name="T4" fmla="*/ 234 w 235"/>
                <a:gd name="T5" fmla="*/ 0 h 51"/>
                <a:gd name="T6" fmla="*/ 183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Freeform 56"/>
            <p:cNvSpPr>
              <a:spLocks/>
            </p:cNvSpPr>
            <p:nvPr/>
          </p:nvSpPr>
          <p:spPr bwMode="auto">
            <a:xfrm>
              <a:off x="743" y="2184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1 w 241"/>
                <a:gd name="T3" fmla="*/ 0 h 59"/>
                <a:gd name="T4" fmla="*/ 240 w 241"/>
                <a:gd name="T5" fmla="*/ 0 h 59"/>
                <a:gd name="T6" fmla="*/ 188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Freeform 57"/>
            <p:cNvSpPr>
              <a:spLocks/>
            </p:cNvSpPr>
            <p:nvPr/>
          </p:nvSpPr>
          <p:spPr bwMode="auto">
            <a:xfrm>
              <a:off x="914" y="2184"/>
              <a:ext cx="66" cy="291"/>
            </a:xfrm>
            <a:custGeom>
              <a:avLst/>
              <a:gdLst>
                <a:gd name="T0" fmla="*/ 34 w 66"/>
                <a:gd name="T1" fmla="*/ 290 h 291"/>
                <a:gd name="T2" fmla="*/ 0 w 66"/>
                <a:gd name="T3" fmla="*/ 78 h 291"/>
                <a:gd name="T4" fmla="*/ 65 w 66"/>
                <a:gd name="T5" fmla="*/ 0 h 291"/>
                <a:gd name="T6" fmla="*/ 65 w 66"/>
                <a:gd name="T7" fmla="*/ 259 h 291"/>
                <a:gd name="T8" fmla="*/ 34 w 66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91"/>
                <a:gd name="T17" fmla="*/ 66 w 66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91">
                  <a:moveTo>
                    <a:pt x="34" y="290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Freeform 58"/>
            <p:cNvSpPr>
              <a:spLocks/>
            </p:cNvSpPr>
            <p:nvPr/>
          </p:nvSpPr>
          <p:spPr bwMode="auto">
            <a:xfrm>
              <a:off x="913" y="2184"/>
              <a:ext cx="71" cy="298"/>
            </a:xfrm>
            <a:custGeom>
              <a:avLst/>
              <a:gdLst>
                <a:gd name="T0" fmla="*/ 37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7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7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7" y="29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Freeform 59"/>
            <p:cNvSpPr>
              <a:spLocks/>
            </p:cNvSpPr>
            <p:nvPr/>
          </p:nvSpPr>
          <p:spPr bwMode="auto">
            <a:xfrm>
              <a:off x="745" y="1855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30 w 235"/>
                <a:gd name="T3" fmla="*/ 0 h 50"/>
                <a:gd name="T4" fmla="*/ 234 w 235"/>
                <a:gd name="T5" fmla="*/ 0 h 50"/>
                <a:gd name="T6" fmla="*/ 183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Freeform 60"/>
            <p:cNvSpPr>
              <a:spLocks/>
            </p:cNvSpPr>
            <p:nvPr/>
          </p:nvSpPr>
          <p:spPr bwMode="auto">
            <a:xfrm>
              <a:off x="743" y="1855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1 w 241"/>
                <a:gd name="T3" fmla="*/ 0 h 56"/>
                <a:gd name="T4" fmla="*/ 240 w 241"/>
                <a:gd name="T5" fmla="*/ 0 h 56"/>
                <a:gd name="T6" fmla="*/ 188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Freeform 61"/>
            <p:cNvSpPr>
              <a:spLocks/>
            </p:cNvSpPr>
            <p:nvPr/>
          </p:nvSpPr>
          <p:spPr bwMode="auto">
            <a:xfrm>
              <a:off x="914" y="1855"/>
              <a:ext cx="66" cy="288"/>
            </a:xfrm>
            <a:custGeom>
              <a:avLst/>
              <a:gdLst>
                <a:gd name="T0" fmla="*/ 34 w 66"/>
                <a:gd name="T1" fmla="*/ 287 h 288"/>
                <a:gd name="T2" fmla="*/ 0 w 66"/>
                <a:gd name="T3" fmla="*/ 77 h 288"/>
                <a:gd name="T4" fmla="*/ 65 w 66"/>
                <a:gd name="T5" fmla="*/ 0 h 288"/>
                <a:gd name="T6" fmla="*/ 65 w 66"/>
                <a:gd name="T7" fmla="*/ 256 h 288"/>
                <a:gd name="T8" fmla="*/ 34 w 66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8"/>
                <a:gd name="T17" fmla="*/ 66 w 6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8">
                  <a:moveTo>
                    <a:pt x="34" y="287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62"/>
            <p:cNvSpPr>
              <a:spLocks/>
            </p:cNvSpPr>
            <p:nvPr/>
          </p:nvSpPr>
          <p:spPr bwMode="auto">
            <a:xfrm>
              <a:off x="913" y="1855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Freeform 63"/>
            <p:cNvSpPr>
              <a:spLocks/>
            </p:cNvSpPr>
            <p:nvPr/>
          </p:nvSpPr>
          <p:spPr bwMode="auto">
            <a:xfrm>
              <a:off x="745" y="1489"/>
              <a:ext cx="235" cy="48"/>
            </a:xfrm>
            <a:custGeom>
              <a:avLst/>
              <a:gdLst>
                <a:gd name="T0" fmla="*/ 0 w 235"/>
                <a:gd name="T1" fmla="*/ 31 h 48"/>
                <a:gd name="T2" fmla="*/ 30 w 235"/>
                <a:gd name="T3" fmla="*/ 0 h 48"/>
                <a:gd name="T4" fmla="*/ 234 w 235"/>
                <a:gd name="T5" fmla="*/ 0 h 48"/>
                <a:gd name="T6" fmla="*/ 183 w 235"/>
                <a:gd name="T7" fmla="*/ 47 h 48"/>
                <a:gd name="T8" fmla="*/ 0 w 235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6" name="Freeform 64"/>
            <p:cNvSpPr>
              <a:spLocks/>
            </p:cNvSpPr>
            <p:nvPr/>
          </p:nvSpPr>
          <p:spPr bwMode="auto">
            <a:xfrm>
              <a:off x="743" y="1489"/>
              <a:ext cx="241" cy="57"/>
            </a:xfrm>
            <a:custGeom>
              <a:avLst/>
              <a:gdLst>
                <a:gd name="T0" fmla="*/ 0 w 241"/>
                <a:gd name="T1" fmla="*/ 37 h 57"/>
                <a:gd name="T2" fmla="*/ 31 w 241"/>
                <a:gd name="T3" fmla="*/ 0 h 57"/>
                <a:gd name="T4" fmla="*/ 240 w 241"/>
                <a:gd name="T5" fmla="*/ 0 h 57"/>
                <a:gd name="T6" fmla="*/ 188 w 241"/>
                <a:gd name="T7" fmla="*/ 56 h 57"/>
                <a:gd name="T8" fmla="*/ 0 w 241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7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Freeform 65"/>
            <p:cNvSpPr>
              <a:spLocks/>
            </p:cNvSpPr>
            <p:nvPr/>
          </p:nvSpPr>
          <p:spPr bwMode="auto">
            <a:xfrm>
              <a:off x="914" y="1489"/>
              <a:ext cx="66" cy="289"/>
            </a:xfrm>
            <a:custGeom>
              <a:avLst/>
              <a:gdLst>
                <a:gd name="T0" fmla="*/ 34 w 66"/>
                <a:gd name="T1" fmla="*/ 288 h 289"/>
                <a:gd name="T2" fmla="*/ 0 w 66"/>
                <a:gd name="T3" fmla="*/ 78 h 289"/>
                <a:gd name="T4" fmla="*/ 65 w 66"/>
                <a:gd name="T5" fmla="*/ 0 h 289"/>
                <a:gd name="T6" fmla="*/ 65 w 66"/>
                <a:gd name="T7" fmla="*/ 257 h 289"/>
                <a:gd name="T8" fmla="*/ 34 w 66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9"/>
                <a:gd name="T17" fmla="*/ 66 w 66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9">
                  <a:moveTo>
                    <a:pt x="34" y="288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Freeform 66"/>
            <p:cNvSpPr>
              <a:spLocks/>
            </p:cNvSpPr>
            <p:nvPr/>
          </p:nvSpPr>
          <p:spPr bwMode="auto">
            <a:xfrm>
              <a:off x="913" y="1489"/>
              <a:ext cx="71" cy="297"/>
            </a:xfrm>
            <a:custGeom>
              <a:avLst/>
              <a:gdLst>
                <a:gd name="T0" fmla="*/ 37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7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7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7" y="29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Freeform 67"/>
            <p:cNvSpPr>
              <a:spLocks/>
            </p:cNvSpPr>
            <p:nvPr/>
          </p:nvSpPr>
          <p:spPr bwMode="auto">
            <a:xfrm>
              <a:off x="745" y="1150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30 w 235"/>
                <a:gd name="T3" fmla="*/ 0 h 51"/>
                <a:gd name="T4" fmla="*/ 234 w 235"/>
                <a:gd name="T5" fmla="*/ 0 h 51"/>
                <a:gd name="T6" fmla="*/ 183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68"/>
            <p:cNvSpPr>
              <a:spLocks/>
            </p:cNvSpPr>
            <p:nvPr/>
          </p:nvSpPr>
          <p:spPr bwMode="auto">
            <a:xfrm>
              <a:off x="743" y="1150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1 w 241"/>
                <a:gd name="T3" fmla="*/ 0 h 59"/>
                <a:gd name="T4" fmla="*/ 240 w 241"/>
                <a:gd name="T5" fmla="*/ 0 h 59"/>
                <a:gd name="T6" fmla="*/ 188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69"/>
            <p:cNvSpPr>
              <a:spLocks/>
            </p:cNvSpPr>
            <p:nvPr/>
          </p:nvSpPr>
          <p:spPr bwMode="auto">
            <a:xfrm>
              <a:off x="914" y="1150"/>
              <a:ext cx="66" cy="291"/>
            </a:xfrm>
            <a:custGeom>
              <a:avLst/>
              <a:gdLst>
                <a:gd name="T0" fmla="*/ 34 w 66"/>
                <a:gd name="T1" fmla="*/ 290 h 291"/>
                <a:gd name="T2" fmla="*/ 0 w 66"/>
                <a:gd name="T3" fmla="*/ 78 h 291"/>
                <a:gd name="T4" fmla="*/ 65 w 66"/>
                <a:gd name="T5" fmla="*/ 0 h 291"/>
                <a:gd name="T6" fmla="*/ 65 w 66"/>
                <a:gd name="T7" fmla="*/ 259 h 291"/>
                <a:gd name="T8" fmla="*/ 34 w 66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91"/>
                <a:gd name="T17" fmla="*/ 66 w 66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91">
                  <a:moveTo>
                    <a:pt x="34" y="290"/>
                  </a:moveTo>
                  <a:lnTo>
                    <a:pt x="0" y="78"/>
                  </a:lnTo>
                  <a:lnTo>
                    <a:pt x="65" y="0"/>
                  </a:lnTo>
                  <a:lnTo>
                    <a:pt x="65" y="259"/>
                  </a:lnTo>
                  <a:lnTo>
                    <a:pt x="34" y="29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70"/>
            <p:cNvSpPr>
              <a:spLocks/>
            </p:cNvSpPr>
            <p:nvPr/>
          </p:nvSpPr>
          <p:spPr bwMode="auto">
            <a:xfrm>
              <a:off x="913" y="1150"/>
              <a:ext cx="71" cy="299"/>
            </a:xfrm>
            <a:custGeom>
              <a:avLst/>
              <a:gdLst>
                <a:gd name="T0" fmla="*/ 37 w 71"/>
                <a:gd name="T1" fmla="*/ 298 h 299"/>
                <a:gd name="T2" fmla="*/ 0 w 71"/>
                <a:gd name="T3" fmla="*/ 81 h 299"/>
                <a:gd name="T4" fmla="*/ 70 w 71"/>
                <a:gd name="T5" fmla="*/ 0 h 299"/>
                <a:gd name="T6" fmla="*/ 70 w 71"/>
                <a:gd name="T7" fmla="*/ 266 h 299"/>
                <a:gd name="T8" fmla="*/ 37 w 71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9"/>
                <a:gd name="T17" fmla="*/ 71 w 71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9">
                  <a:moveTo>
                    <a:pt x="37" y="298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6"/>
                  </a:lnTo>
                  <a:lnTo>
                    <a:pt x="37" y="29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71"/>
            <p:cNvSpPr>
              <a:spLocks/>
            </p:cNvSpPr>
            <p:nvPr/>
          </p:nvSpPr>
          <p:spPr bwMode="auto">
            <a:xfrm>
              <a:off x="745" y="797"/>
              <a:ext cx="235" cy="48"/>
            </a:xfrm>
            <a:custGeom>
              <a:avLst/>
              <a:gdLst>
                <a:gd name="T0" fmla="*/ 0 w 235"/>
                <a:gd name="T1" fmla="*/ 30 h 48"/>
                <a:gd name="T2" fmla="*/ 30 w 235"/>
                <a:gd name="T3" fmla="*/ 0 h 48"/>
                <a:gd name="T4" fmla="*/ 234 w 235"/>
                <a:gd name="T5" fmla="*/ 0 h 48"/>
                <a:gd name="T6" fmla="*/ 183 w 235"/>
                <a:gd name="T7" fmla="*/ 47 h 48"/>
                <a:gd name="T8" fmla="*/ 0 w 235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0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Freeform 72"/>
            <p:cNvSpPr>
              <a:spLocks/>
            </p:cNvSpPr>
            <p:nvPr/>
          </p:nvSpPr>
          <p:spPr bwMode="auto">
            <a:xfrm>
              <a:off x="743" y="797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1 w 241"/>
                <a:gd name="T3" fmla="*/ 0 h 56"/>
                <a:gd name="T4" fmla="*/ 240 w 241"/>
                <a:gd name="T5" fmla="*/ 0 h 56"/>
                <a:gd name="T6" fmla="*/ 188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5" name="Freeform 73"/>
            <p:cNvSpPr>
              <a:spLocks/>
            </p:cNvSpPr>
            <p:nvPr/>
          </p:nvSpPr>
          <p:spPr bwMode="auto">
            <a:xfrm>
              <a:off x="914" y="797"/>
              <a:ext cx="66" cy="288"/>
            </a:xfrm>
            <a:custGeom>
              <a:avLst/>
              <a:gdLst>
                <a:gd name="T0" fmla="*/ 34 w 66"/>
                <a:gd name="T1" fmla="*/ 287 h 288"/>
                <a:gd name="T2" fmla="*/ 0 w 66"/>
                <a:gd name="T3" fmla="*/ 77 h 288"/>
                <a:gd name="T4" fmla="*/ 65 w 66"/>
                <a:gd name="T5" fmla="*/ 0 h 288"/>
                <a:gd name="T6" fmla="*/ 65 w 66"/>
                <a:gd name="T7" fmla="*/ 256 h 288"/>
                <a:gd name="T8" fmla="*/ 34 w 66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8"/>
                <a:gd name="T17" fmla="*/ 66 w 6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8">
                  <a:moveTo>
                    <a:pt x="34" y="287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6"/>
                  </a:lnTo>
                  <a:lnTo>
                    <a:pt x="34" y="287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Freeform 74"/>
            <p:cNvSpPr>
              <a:spLocks/>
            </p:cNvSpPr>
            <p:nvPr/>
          </p:nvSpPr>
          <p:spPr bwMode="auto">
            <a:xfrm>
              <a:off x="913" y="797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Freeform 75"/>
            <p:cNvSpPr>
              <a:spLocks/>
            </p:cNvSpPr>
            <p:nvPr/>
          </p:nvSpPr>
          <p:spPr bwMode="auto">
            <a:xfrm>
              <a:off x="962" y="2184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Freeform 76"/>
            <p:cNvSpPr>
              <a:spLocks/>
            </p:cNvSpPr>
            <p:nvPr/>
          </p:nvSpPr>
          <p:spPr bwMode="auto">
            <a:xfrm>
              <a:off x="961" y="2184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0 w 238"/>
                <a:gd name="T3" fmla="*/ 0 h 59"/>
                <a:gd name="T4" fmla="*/ 237 w 238"/>
                <a:gd name="T5" fmla="*/ 0 h 59"/>
                <a:gd name="T6" fmla="*/ 187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77"/>
            <p:cNvSpPr>
              <a:spLocks/>
            </p:cNvSpPr>
            <p:nvPr/>
          </p:nvSpPr>
          <p:spPr bwMode="auto">
            <a:xfrm>
              <a:off x="1131" y="2184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Freeform 78"/>
            <p:cNvSpPr>
              <a:spLocks/>
            </p:cNvSpPr>
            <p:nvPr/>
          </p:nvSpPr>
          <p:spPr bwMode="auto">
            <a:xfrm>
              <a:off x="1130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Freeform 79"/>
            <p:cNvSpPr>
              <a:spLocks/>
            </p:cNvSpPr>
            <p:nvPr/>
          </p:nvSpPr>
          <p:spPr bwMode="auto">
            <a:xfrm>
              <a:off x="962" y="1855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80"/>
            <p:cNvSpPr>
              <a:spLocks/>
            </p:cNvSpPr>
            <p:nvPr/>
          </p:nvSpPr>
          <p:spPr bwMode="auto">
            <a:xfrm>
              <a:off x="961" y="1855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0 w 238"/>
                <a:gd name="T3" fmla="*/ 0 h 56"/>
                <a:gd name="T4" fmla="*/ 237 w 238"/>
                <a:gd name="T5" fmla="*/ 0 h 56"/>
                <a:gd name="T6" fmla="*/ 187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Freeform 81"/>
            <p:cNvSpPr>
              <a:spLocks/>
            </p:cNvSpPr>
            <p:nvPr/>
          </p:nvSpPr>
          <p:spPr bwMode="auto">
            <a:xfrm>
              <a:off x="1131" y="1855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Freeform 82"/>
            <p:cNvSpPr>
              <a:spLocks/>
            </p:cNvSpPr>
            <p:nvPr/>
          </p:nvSpPr>
          <p:spPr bwMode="auto">
            <a:xfrm>
              <a:off x="1130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Freeform 83"/>
            <p:cNvSpPr>
              <a:spLocks/>
            </p:cNvSpPr>
            <p:nvPr/>
          </p:nvSpPr>
          <p:spPr bwMode="auto">
            <a:xfrm>
              <a:off x="962" y="1489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Freeform 84"/>
            <p:cNvSpPr>
              <a:spLocks/>
            </p:cNvSpPr>
            <p:nvPr/>
          </p:nvSpPr>
          <p:spPr bwMode="auto">
            <a:xfrm>
              <a:off x="961" y="1489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0 w 238"/>
                <a:gd name="T3" fmla="*/ 0 h 57"/>
                <a:gd name="T4" fmla="*/ 237 w 238"/>
                <a:gd name="T5" fmla="*/ 0 h 57"/>
                <a:gd name="T6" fmla="*/ 187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Freeform 85"/>
            <p:cNvSpPr>
              <a:spLocks/>
            </p:cNvSpPr>
            <p:nvPr/>
          </p:nvSpPr>
          <p:spPr bwMode="auto">
            <a:xfrm>
              <a:off x="1131" y="1489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86"/>
            <p:cNvSpPr>
              <a:spLocks/>
            </p:cNvSpPr>
            <p:nvPr/>
          </p:nvSpPr>
          <p:spPr bwMode="auto">
            <a:xfrm>
              <a:off x="1130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87"/>
            <p:cNvSpPr>
              <a:spLocks/>
            </p:cNvSpPr>
            <p:nvPr/>
          </p:nvSpPr>
          <p:spPr bwMode="auto">
            <a:xfrm>
              <a:off x="1176" y="2184"/>
              <a:ext cx="235" cy="51"/>
            </a:xfrm>
            <a:custGeom>
              <a:avLst/>
              <a:gdLst>
                <a:gd name="T0" fmla="*/ 0 w 235"/>
                <a:gd name="T1" fmla="*/ 31 h 51"/>
                <a:gd name="T2" fmla="*/ 29 w 235"/>
                <a:gd name="T3" fmla="*/ 0 h 51"/>
                <a:gd name="T4" fmla="*/ 234 w 235"/>
                <a:gd name="T5" fmla="*/ 0 h 51"/>
                <a:gd name="T6" fmla="*/ 185 w 235"/>
                <a:gd name="T7" fmla="*/ 50 h 51"/>
                <a:gd name="T8" fmla="*/ 0 w 235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1"/>
                <a:gd name="T17" fmla="*/ 235 w 2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1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88"/>
            <p:cNvSpPr>
              <a:spLocks/>
            </p:cNvSpPr>
            <p:nvPr/>
          </p:nvSpPr>
          <p:spPr bwMode="auto">
            <a:xfrm>
              <a:off x="1176" y="2184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9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89"/>
            <p:cNvSpPr>
              <a:spLocks/>
            </p:cNvSpPr>
            <p:nvPr/>
          </p:nvSpPr>
          <p:spPr bwMode="auto">
            <a:xfrm>
              <a:off x="1346" y="2184"/>
              <a:ext cx="65" cy="291"/>
            </a:xfrm>
            <a:custGeom>
              <a:avLst/>
              <a:gdLst>
                <a:gd name="T0" fmla="*/ 34 w 65"/>
                <a:gd name="T1" fmla="*/ 290 h 291"/>
                <a:gd name="T2" fmla="*/ 0 w 65"/>
                <a:gd name="T3" fmla="*/ 78 h 291"/>
                <a:gd name="T4" fmla="*/ 64 w 65"/>
                <a:gd name="T5" fmla="*/ 0 h 291"/>
                <a:gd name="T6" fmla="*/ 64 w 65"/>
                <a:gd name="T7" fmla="*/ 259 h 291"/>
                <a:gd name="T8" fmla="*/ 34 w 65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91"/>
                <a:gd name="T17" fmla="*/ 65 w 65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91">
                  <a:moveTo>
                    <a:pt x="34" y="290"/>
                  </a:moveTo>
                  <a:lnTo>
                    <a:pt x="0" y="78"/>
                  </a:lnTo>
                  <a:lnTo>
                    <a:pt x="64" y="0"/>
                  </a:lnTo>
                  <a:lnTo>
                    <a:pt x="64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90"/>
            <p:cNvSpPr>
              <a:spLocks/>
            </p:cNvSpPr>
            <p:nvPr/>
          </p:nvSpPr>
          <p:spPr bwMode="auto">
            <a:xfrm>
              <a:off x="1345" y="2184"/>
              <a:ext cx="71" cy="298"/>
            </a:xfrm>
            <a:custGeom>
              <a:avLst/>
              <a:gdLst>
                <a:gd name="T0" fmla="*/ 38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8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8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8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91"/>
            <p:cNvSpPr>
              <a:spLocks/>
            </p:cNvSpPr>
            <p:nvPr/>
          </p:nvSpPr>
          <p:spPr bwMode="auto">
            <a:xfrm>
              <a:off x="1176" y="1855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29 w 235"/>
                <a:gd name="T3" fmla="*/ 0 h 50"/>
                <a:gd name="T4" fmla="*/ 234 w 235"/>
                <a:gd name="T5" fmla="*/ 0 h 50"/>
                <a:gd name="T6" fmla="*/ 185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92"/>
            <p:cNvSpPr>
              <a:spLocks/>
            </p:cNvSpPr>
            <p:nvPr/>
          </p:nvSpPr>
          <p:spPr bwMode="auto">
            <a:xfrm>
              <a:off x="1176" y="1855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9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93"/>
            <p:cNvSpPr>
              <a:spLocks/>
            </p:cNvSpPr>
            <p:nvPr/>
          </p:nvSpPr>
          <p:spPr bwMode="auto">
            <a:xfrm>
              <a:off x="1346" y="1855"/>
              <a:ext cx="65" cy="288"/>
            </a:xfrm>
            <a:custGeom>
              <a:avLst/>
              <a:gdLst>
                <a:gd name="T0" fmla="*/ 34 w 65"/>
                <a:gd name="T1" fmla="*/ 287 h 288"/>
                <a:gd name="T2" fmla="*/ 0 w 65"/>
                <a:gd name="T3" fmla="*/ 77 h 288"/>
                <a:gd name="T4" fmla="*/ 64 w 65"/>
                <a:gd name="T5" fmla="*/ 0 h 288"/>
                <a:gd name="T6" fmla="*/ 64 w 65"/>
                <a:gd name="T7" fmla="*/ 256 h 288"/>
                <a:gd name="T8" fmla="*/ 34 w 65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88"/>
                <a:gd name="T17" fmla="*/ 65 w 65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88">
                  <a:moveTo>
                    <a:pt x="34" y="287"/>
                  </a:moveTo>
                  <a:lnTo>
                    <a:pt x="0" y="77"/>
                  </a:lnTo>
                  <a:lnTo>
                    <a:pt x="64" y="0"/>
                  </a:lnTo>
                  <a:lnTo>
                    <a:pt x="64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Freeform 94"/>
            <p:cNvSpPr>
              <a:spLocks/>
            </p:cNvSpPr>
            <p:nvPr/>
          </p:nvSpPr>
          <p:spPr bwMode="auto">
            <a:xfrm>
              <a:off x="1345" y="1855"/>
              <a:ext cx="71" cy="296"/>
            </a:xfrm>
            <a:custGeom>
              <a:avLst/>
              <a:gdLst>
                <a:gd name="T0" fmla="*/ 38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8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8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8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7" name="Freeform 95"/>
            <p:cNvSpPr>
              <a:spLocks/>
            </p:cNvSpPr>
            <p:nvPr/>
          </p:nvSpPr>
          <p:spPr bwMode="auto">
            <a:xfrm>
              <a:off x="1176" y="1489"/>
              <a:ext cx="235" cy="48"/>
            </a:xfrm>
            <a:custGeom>
              <a:avLst/>
              <a:gdLst>
                <a:gd name="T0" fmla="*/ 0 w 235"/>
                <a:gd name="T1" fmla="*/ 31 h 48"/>
                <a:gd name="T2" fmla="*/ 29 w 235"/>
                <a:gd name="T3" fmla="*/ 0 h 48"/>
                <a:gd name="T4" fmla="*/ 234 w 235"/>
                <a:gd name="T5" fmla="*/ 0 h 48"/>
                <a:gd name="T6" fmla="*/ 185 w 235"/>
                <a:gd name="T7" fmla="*/ 47 h 48"/>
                <a:gd name="T8" fmla="*/ 0 w 235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48"/>
                <a:gd name="T17" fmla="*/ 235 w 2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48">
                  <a:moveTo>
                    <a:pt x="0" y="31"/>
                  </a:moveTo>
                  <a:lnTo>
                    <a:pt x="29" y="0"/>
                  </a:lnTo>
                  <a:lnTo>
                    <a:pt x="234" y="0"/>
                  </a:lnTo>
                  <a:lnTo>
                    <a:pt x="185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8" name="Freeform 96"/>
            <p:cNvSpPr>
              <a:spLocks/>
            </p:cNvSpPr>
            <p:nvPr/>
          </p:nvSpPr>
          <p:spPr bwMode="auto">
            <a:xfrm>
              <a:off x="1176" y="1489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9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9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9" name="Freeform 97"/>
            <p:cNvSpPr>
              <a:spLocks/>
            </p:cNvSpPr>
            <p:nvPr/>
          </p:nvSpPr>
          <p:spPr bwMode="auto">
            <a:xfrm>
              <a:off x="1346" y="1489"/>
              <a:ext cx="65" cy="289"/>
            </a:xfrm>
            <a:custGeom>
              <a:avLst/>
              <a:gdLst>
                <a:gd name="T0" fmla="*/ 34 w 65"/>
                <a:gd name="T1" fmla="*/ 288 h 289"/>
                <a:gd name="T2" fmla="*/ 0 w 65"/>
                <a:gd name="T3" fmla="*/ 78 h 289"/>
                <a:gd name="T4" fmla="*/ 64 w 65"/>
                <a:gd name="T5" fmla="*/ 0 h 289"/>
                <a:gd name="T6" fmla="*/ 64 w 65"/>
                <a:gd name="T7" fmla="*/ 257 h 289"/>
                <a:gd name="T8" fmla="*/ 34 w 65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89"/>
                <a:gd name="T17" fmla="*/ 65 w 6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89">
                  <a:moveTo>
                    <a:pt x="34" y="288"/>
                  </a:moveTo>
                  <a:lnTo>
                    <a:pt x="0" y="78"/>
                  </a:lnTo>
                  <a:lnTo>
                    <a:pt x="64" y="0"/>
                  </a:lnTo>
                  <a:lnTo>
                    <a:pt x="64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0" name="Freeform 98"/>
            <p:cNvSpPr>
              <a:spLocks/>
            </p:cNvSpPr>
            <p:nvPr/>
          </p:nvSpPr>
          <p:spPr bwMode="auto">
            <a:xfrm>
              <a:off x="1345" y="1489"/>
              <a:ext cx="71" cy="297"/>
            </a:xfrm>
            <a:custGeom>
              <a:avLst/>
              <a:gdLst>
                <a:gd name="T0" fmla="*/ 38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8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8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8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1" name="Freeform 99"/>
            <p:cNvSpPr>
              <a:spLocks/>
            </p:cNvSpPr>
            <p:nvPr/>
          </p:nvSpPr>
          <p:spPr bwMode="auto">
            <a:xfrm>
              <a:off x="1393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2" name="Freeform 100"/>
            <p:cNvSpPr>
              <a:spLocks/>
            </p:cNvSpPr>
            <p:nvPr/>
          </p:nvSpPr>
          <p:spPr bwMode="auto">
            <a:xfrm>
              <a:off x="1392" y="2184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3" name="Freeform 101"/>
            <p:cNvSpPr>
              <a:spLocks/>
            </p:cNvSpPr>
            <p:nvPr/>
          </p:nvSpPr>
          <p:spPr bwMode="auto">
            <a:xfrm>
              <a:off x="1564" y="2184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4" name="Freeform 102"/>
            <p:cNvSpPr>
              <a:spLocks/>
            </p:cNvSpPr>
            <p:nvPr/>
          </p:nvSpPr>
          <p:spPr bwMode="auto">
            <a:xfrm>
              <a:off x="1563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5" name="Freeform 103"/>
            <p:cNvSpPr>
              <a:spLocks/>
            </p:cNvSpPr>
            <p:nvPr/>
          </p:nvSpPr>
          <p:spPr bwMode="auto">
            <a:xfrm>
              <a:off x="1393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6" name="Freeform 104"/>
            <p:cNvSpPr>
              <a:spLocks/>
            </p:cNvSpPr>
            <p:nvPr/>
          </p:nvSpPr>
          <p:spPr bwMode="auto">
            <a:xfrm>
              <a:off x="1392" y="1855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7" name="Freeform 105"/>
            <p:cNvSpPr>
              <a:spLocks/>
            </p:cNvSpPr>
            <p:nvPr/>
          </p:nvSpPr>
          <p:spPr bwMode="auto">
            <a:xfrm>
              <a:off x="1564" y="1855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8" name="Freeform 106"/>
            <p:cNvSpPr>
              <a:spLocks/>
            </p:cNvSpPr>
            <p:nvPr/>
          </p:nvSpPr>
          <p:spPr bwMode="auto">
            <a:xfrm>
              <a:off x="1563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9" name="Freeform 107"/>
            <p:cNvSpPr>
              <a:spLocks/>
            </p:cNvSpPr>
            <p:nvPr/>
          </p:nvSpPr>
          <p:spPr bwMode="auto">
            <a:xfrm>
              <a:off x="1393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0" name="Freeform 108"/>
            <p:cNvSpPr>
              <a:spLocks/>
            </p:cNvSpPr>
            <p:nvPr/>
          </p:nvSpPr>
          <p:spPr bwMode="auto">
            <a:xfrm>
              <a:off x="1392" y="1489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1" name="Freeform 109"/>
            <p:cNvSpPr>
              <a:spLocks/>
            </p:cNvSpPr>
            <p:nvPr/>
          </p:nvSpPr>
          <p:spPr bwMode="auto">
            <a:xfrm>
              <a:off x="1564" y="1489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2" name="Freeform 110"/>
            <p:cNvSpPr>
              <a:spLocks/>
            </p:cNvSpPr>
            <p:nvPr/>
          </p:nvSpPr>
          <p:spPr bwMode="auto">
            <a:xfrm>
              <a:off x="1563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3" name="Freeform 111"/>
            <p:cNvSpPr>
              <a:spLocks/>
            </p:cNvSpPr>
            <p:nvPr/>
          </p:nvSpPr>
          <p:spPr bwMode="auto">
            <a:xfrm>
              <a:off x="1609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4" name="Freeform 112"/>
            <p:cNvSpPr>
              <a:spLocks/>
            </p:cNvSpPr>
            <p:nvPr/>
          </p:nvSpPr>
          <p:spPr bwMode="auto">
            <a:xfrm>
              <a:off x="1608" y="2184"/>
              <a:ext cx="241" cy="59"/>
            </a:xfrm>
            <a:custGeom>
              <a:avLst/>
              <a:gdLst>
                <a:gd name="T0" fmla="*/ 0 w 241"/>
                <a:gd name="T1" fmla="*/ 36 h 59"/>
                <a:gd name="T2" fmla="*/ 30 w 241"/>
                <a:gd name="T3" fmla="*/ 0 h 59"/>
                <a:gd name="T4" fmla="*/ 240 w 241"/>
                <a:gd name="T5" fmla="*/ 0 h 59"/>
                <a:gd name="T6" fmla="*/ 190 w 241"/>
                <a:gd name="T7" fmla="*/ 58 h 59"/>
                <a:gd name="T8" fmla="*/ 0 w 241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9"/>
                <a:gd name="T17" fmla="*/ 241 w 24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9">
                  <a:moveTo>
                    <a:pt x="0" y="36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5" name="Freeform 113"/>
            <p:cNvSpPr>
              <a:spLocks/>
            </p:cNvSpPr>
            <p:nvPr/>
          </p:nvSpPr>
          <p:spPr bwMode="auto">
            <a:xfrm>
              <a:off x="1779" y="2184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6" name="Freeform 114"/>
            <p:cNvSpPr>
              <a:spLocks/>
            </p:cNvSpPr>
            <p:nvPr/>
          </p:nvSpPr>
          <p:spPr bwMode="auto">
            <a:xfrm>
              <a:off x="1778" y="2184"/>
              <a:ext cx="71" cy="298"/>
            </a:xfrm>
            <a:custGeom>
              <a:avLst/>
              <a:gdLst>
                <a:gd name="T0" fmla="*/ 38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8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8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8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7" name="Freeform 115"/>
            <p:cNvSpPr>
              <a:spLocks/>
            </p:cNvSpPr>
            <p:nvPr/>
          </p:nvSpPr>
          <p:spPr bwMode="auto">
            <a:xfrm>
              <a:off x="1609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4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8" name="Freeform 116"/>
            <p:cNvSpPr>
              <a:spLocks/>
            </p:cNvSpPr>
            <p:nvPr/>
          </p:nvSpPr>
          <p:spPr bwMode="auto">
            <a:xfrm>
              <a:off x="1608" y="1855"/>
              <a:ext cx="241" cy="56"/>
            </a:xfrm>
            <a:custGeom>
              <a:avLst/>
              <a:gdLst>
                <a:gd name="T0" fmla="*/ 0 w 241"/>
                <a:gd name="T1" fmla="*/ 35 h 56"/>
                <a:gd name="T2" fmla="*/ 30 w 241"/>
                <a:gd name="T3" fmla="*/ 0 h 56"/>
                <a:gd name="T4" fmla="*/ 240 w 241"/>
                <a:gd name="T5" fmla="*/ 0 h 56"/>
                <a:gd name="T6" fmla="*/ 190 w 241"/>
                <a:gd name="T7" fmla="*/ 55 h 56"/>
                <a:gd name="T8" fmla="*/ 0 w 241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6"/>
                <a:gd name="T17" fmla="*/ 241 w 24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6">
                  <a:moveTo>
                    <a:pt x="0" y="35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9" name="Freeform 117"/>
            <p:cNvSpPr>
              <a:spLocks/>
            </p:cNvSpPr>
            <p:nvPr/>
          </p:nvSpPr>
          <p:spPr bwMode="auto">
            <a:xfrm>
              <a:off x="1779" y="1855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0" name="Freeform 118"/>
            <p:cNvSpPr>
              <a:spLocks/>
            </p:cNvSpPr>
            <p:nvPr/>
          </p:nvSpPr>
          <p:spPr bwMode="auto">
            <a:xfrm>
              <a:off x="1778" y="1855"/>
              <a:ext cx="71" cy="296"/>
            </a:xfrm>
            <a:custGeom>
              <a:avLst/>
              <a:gdLst>
                <a:gd name="T0" fmla="*/ 38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8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8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8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1" name="Freeform 119"/>
            <p:cNvSpPr>
              <a:spLocks/>
            </p:cNvSpPr>
            <p:nvPr/>
          </p:nvSpPr>
          <p:spPr bwMode="auto">
            <a:xfrm>
              <a:off x="1609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2" name="Freeform 120"/>
            <p:cNvSpPr>
              <a:spLocks/>
            </p:cNvSpPr>
            <p:nvPr/>
          </p:nvSpPr>
          <p:spPr bwMode="auto">
            <a:xfrm>
              <a:off x="1608" y="1489"/>
              <a:ext cx="241" cy="57"/>
            </a:xfrm>
            <a:custGeom>
              <a:avLst/>
              <a:gdLst>
                <a:gd name="T0" fmla="*/ 0 w 241"/>
                <a:gd name="T1" fmla="*/ 37 h 57"/>
                <a:gd name="T2" fmla="*/ 30 w 241"/>
                <a:gd name="T3" fmla="*/ 0 h 57"/>
                <a:gd name="T4" fmla="*/ 240 w 241"/>
                <a:gd name="T5" fmla="*/ 0 h 57"/>
                <a:gd name="T6" fmla="*/ 190 w 241"/>
                <a:gd name="T7" fmla="*/ 56 h 57"/>
                <a:gd name="T8" fmla="*/ 0 w 241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7"/>
                  </a:moveTo>
                  <a:lnTo>
                    <a:pt x="30" y="0"/>
                  </a:lnTo>
                  <a:lnTo>
                    <a:pt x="240" y="0"/>
                  </a:lnTo>
                  <a:lnTo>
                    <a:pt x="190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Freeform 121"/>
            <p:cNvSpPr>
              <a:spLocks/>
            </p:cNvSpPr>
            <p:nvPr/>
          </p:nvSpPr>
          <p:spPr bwMode="auto">
            <a:xfrm>
              <a:off x="1779" y="1489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4" name="Freeform 122"/>
            <p:cNvSpPr>
              <a:spLocks/>
            </p:cNvSpPr>
            <p:nvPr/>
          </p:nvSpPr>
          <p:spPr bwMode="auto">
            <a:xfrm>
              <a:off x="1778" y="1489"/>
              <a:ext cx="71" cy="297"/>
            </a:xfrm>
            <a:custGeom>
              <a:avLst/>
              <a:gdLst>
                <a:gd name="T0" fmla="*/ 38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8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8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8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5" name="Freeform 123"/>
            <p:cNvSpPr>
              <a:spLocks/>
            </p:cNvSpPr>
            <p:nvPr/>
          </p:nvSpPr>
          <p:spPr bwMode="auto">
            <a:xfrm>
              <a:off x="1832" y="2184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6" name="Freeform 124"/>
            <p:cNvSpPr>
              <a:spLocks/>
            </p:cNvSpPr>
            <p:nvPr/>
          </p:nvSpPr>
          <p:spPr bwMode="auto">
            <a:xfrm>
              <a:off x="1831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7" name="Freeform 125"/>
            <p:cNvSpPr>
              <a:spLocks/>
            </p:cNvSpPr>
            <p:nvPr/>
          </p:nvSpPr>
          <p:spPr bwMode="auto">
            <a:xfrm>
              <a:off x="2000" y="2184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8" name="Freeform 126"/>
            <p:cNvSpPr>
              <a:spLocks/>
            </p:cNvSpPr>
            <p:nvPr/>
          </p:nvSpPr>
          <p:spPr bwMode="auto">
            <a:xfrm>
              <a:off x="1999" y="2184"/>
              <a:ext cx="71" cy="298"/>
            </a:xfrm>
            <a:custGeom>
              <a:avLst/>
              <a:gdLst>
                <a:gd name="T0" fmla="*/ 37 w 71"/>
                <a:gd name="T1" fmla="*/ 297 h 298"/>
                <a:gd name="T2" fmla="*/ 0 w 71"/>
                <a:gd name="T3" fmla="*/ 81 h 298"/>
                <a:gd name="T4" fmla="*/ 70 w 71"/>
                <a:gd name="T5" fmla="*/ 0 h 298"/>
                <a:gd name="T6" fmla="*/ 70 w 71"/>
                <a:gd name="T7" fmla="*/ 265 h 298"/>
                <a:gd name="T8" fmla="*/ 37 w 71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8"/>
                <a:gd name="T17" fmla="*/ 71 w 71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8">
                  <a:moveTo>
                    <a:pt x="37" y="297"/>
                  </a:moveTo>
                  <a:lnTo>
                    <a:pt x="0" y="81"/>
                  </a:lnTo>
                  <a:lnTo>
                    <a:pt x="70" y="0"/>
                  </a:lnTo>
                  <a:lnTo>
                    <a:pt x="70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9" name="Freeform 127"/>
            <p:cNvSpPr>
              <a:spLocks/>
            </p:cNvSpPr>
            <p:nvPr/>
          </p:nvSpPr>
          <p:spPr bwMode="auto">
            <a:xfrm>
              <a:off x="1832" y="1855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0" name="Freeform 128"/>
            <p:cNvSpPr>
              <a:spLocks/>
            </p:cNvSpPr>
            <p:nvPr/>
          </p:nvSpPr>
          <p:spPr bwMode="auto">
            <a:xfrm>
              <a:off x="1831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1" name="Freeform 129"/>
            <p:cNvSpPr>
              <a:spLocks/>
            </p:cNvSpPr>
            <p:nvPr/>
          </p:nvSpPr>
          <p:spPr bwMode="auto">
            <a:xfrm>
              <a:off x="2000" y="1855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2" name="Freeform 130"/>
            <p:cNvSpPr>
              <a:spLocks/>
            </p:cNvSpPr>
            <p:nvPr/>
          </p:nvSpPr>
          <p:spPr bwMode="auto">
            <a:xfrm>
              <a:off x="1999" y="1855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3" name="Freeform 131"/>
            <p:cNvSpPr>
              <a:spLocks/>
            </p:cNvSpPr>
            <p:nvPr/>
          </p:nvSpPr>
          <p:spPr bwMode="auto">
            <a:xfrm>
              <a:off x="1832" y="1489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4" name="Freeform 132"/>
            <p:cNvSpPr>
              <a:spLocks/>
            </p:cNvSpPr>
            <p:nvPr/>
          </p:nvSpPr>
          <p:spPr bwMode="auto">
            <a:xfrm>
              <a:off x="1831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5" name="Freeform 133"/>
            <p:cNvSpPr>
              <a:spLocks/>
            </p:cNvSpPr>
            <p:nvPr/>
          </p:nvSpPr>
          <p:spPr bwMode="auto">
            <a:xfrm>
              <a:off x="2000" y="1489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6" name="Freeform 134"/>
            <p:cNvSpPr>
              <a:spLocks/>
            </p:cNvSpPr>
            <p:nvPr/>
          </p:nvSpPr>
          <p:spPr bwMode="auto">
            <a:xfrm>
              <a:off x="1999" y="1489"/>
              <a:ext cx="71" cy="297"/>
            </a:xfrm>
            <a:custGeom>
              <a:avLst/>
              <a:gdLst>
                <a:gd name="T0" fmla="*/ 37 w 71"/>
                <a:gd name="T1" fmla="*/ 296 h 297"/>
                <a:gd name="T2" fmla="*/ 0 w 71"/>
                <a:gd name="T3" fmla="*/ 80 h 297"/>
                <a:gd name="T4" fmla="*/ 70 w 71"/>
                <a:gd name="T5" fmla="*/ 0 h 297"/>
                <a:gd name="T6" fmla="*/ 70 w 71"/>
                <a:gd name="T7" fmla="*/ 264 h 297"/>
                <a:gd name="T8" fmla="*/ 37 w 71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7"/>
                <a:gd name="T17" fmla="*/ 71 w 71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7">
                  <a:moveTo>
                    <a:pt x="37" y="296"/>
                  </a:moveTo>
                  <a:lnTo>
                    <a:pt x="0" y="80"/>
                  </a:lnTo>
                  <a:lnTo>
                    <a:pt x="70" y="0"/>
                  </a:lnTo>
                  <a:lnTo>
                    <a:pt x="70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7" name="Freeform 135"/>
            <p:cNvSpPr>
              <a:spLocks/>
            </p:cNvSpPr>
            <p:nvPr/>
          </p:nvSpPr>
          <p:spPr bwMode="auto">
            <a:xfrm>
              <a:off x="2052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30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8" name="Freeform 136"/>
            <p:cNvSpPr>
              <a:spLocks/>
            </p:cNvSpPr>
            <p:nvPr/>
          </p:nvSpPr>
          <p:spPr bwMode="auto">
            <a:xfrm>
              <a:off x="2051" y="2184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1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9" name="Freeform 137"/>
            <p:cNvSpPr>
              <a:spLocks/>
            </p:cNvSpPr>
            <p:nvPr/>
          </p:nvSpPr>
          <p:spPr bwMode="auto">
            <a:xfrm>
              <a:off x="2223" y="2184"/>
              <a:ext cx="63" cy="291"/>
            </a:xfrm>
            <a:custGeom>
              <a:avLst/>
              <a:gdLst>
                <a:gd name="T0" fmla="*/ 33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3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3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0" name="Freeform 138"/>
            <p:cNvSpPr>
              <a:spLocks/>
            </p:cNvSpPr>
            <p:nvPr/>
          </p:nvSpPr>
          <p:spPr bwMode="auto">
            <a:xfrm>
              <a:off x="2222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1" name="Freeform 139"/>
            <p:cNvSpPr>
              <a:spLocks/>
            </p:cNvSpPr>
            <p:nvPr/>
          </p:nvSpPr>
          <p:spPr bwMode="auto">
            <a:xfrm>
              <a:off x="2052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30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2" name="Freeform 140"/>
            <p:cNvSpPr>
              <a:spLocks/>
            </p:cNvSpPr>
            <p:nvPr/>
          </p:nvSpPr>
          <p:spPr bwMode="auto">
            <a:xfrm>
              <a:off x="2051" y="1855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1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3" name="Freeform 141"/>
            <p:cNvSpPr>
              <a:spLocks/>
            </p:cNvSpPr>
            <p:nvPr/>
          </p:nvSpPr>
          <p:spPr bwMode="auto">
            <a:xfrm>
              <a:off x="2223" y="1855"/>
              <a:ext cx="63" cy="288"/>
            </a:xfrm>
            <a:custGeom>
              <a:avLst/>
              <a:gdLst>
                <a:gd name="T0" fmla="*/ 33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3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3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4" name="Freeform 142"/>
            <p:cNvSpPr>
              <a:spLocks/>
            </p:cNvSpPr>
            <p:nvPr/>
          </p:nvSpPr>
          <p:spPr bwMode="auto">
            <a:xfrm>
              <a:off x="2222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5" name="Freeform 143"/>
            <p:cNvSpPr>
              <a:spLocks/>
            </p:cNvSpPr>
            <p:nvPr/>
          </p:nvSpPr>
          <p:spPr bwMode="auto">
            <a:xfrm>
              <a:off x="2052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30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6" name="Freeform 144"/>
            <p:cNvSpPr>
              <a:spLocks/>
            </p:cNvSpPr>
            <p:nvPr/>
          </p:nvSpPr>
          <p:spPr bwMode="auto">
            <a:xfrm>
              <a:off x="2051" y="1489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1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1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7" name="Freeform 145"/>
            <p:cNvSpPr>
              <a:spLocks/>
            </p:cNvSpPr>
            <p:nvPr/>
          </p:nvSpPr>
          <p:spPr bwMode="auto">
            <a:xfrm>
              <a:off x="2223" y="1489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8" name="Freeform 146"/>
            <p:cNvSpPr>
              <a:spLocks/>
            </p:cNvSpPr>
            <p:nvPr/>
          </p:nvSpPr>
          <p:spPr bwMode="auto">
            <a:xfrm>
              <a:off x="2222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9" name="Freeform 147"/>
            <p:cNvSpPr>
              <a:spLocks/>
            </p:cNvSpPr>
            <p:nvPr/>
          </p:nvSpPr>
          <p:spPr bwMode="auto">
            <a:xfrm>
              <a:off x="2268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30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0" name="Freeform 148"/>
            <p:cNvSpPr>
              <a:spLocks/>
            </p:cNvSpPr>
            <p:nvPr/>
          </p:nvSpPr>
          <p:spPr bwMode="auto">
            <a:xfrm>
              <a:off x="2267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1" name="Freeform 149"/>
            <p:cNvSpPr>
              <a:spLocks/>
            </p:cNvSpPr>
            <p:nvPr/>
          </p:nvSpPr>
          <p:spPr bwMode="auto">
            <a:xfrm>
              <a:off x="2438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2" name="Freeform 150"/>
            <p:cNvSpPr>
              <a:spLocks/>
            </p:cNvSpPr>
            <p:nvPr/>
          </p:nvSpPr>
          <p:spPr bwMode="auto">
            <a:xfrm>
              <a:off x="2438" y="2184"/>
              <a:ext cx="68" cy="298"/>
            </a:xfrm>
            <a:custGeom>
              <a:avLst/>
              <a:gdLst>
                <a:gd name="T0" fmla="*/ 36 w 68"/>
                <a:gd name="T1" fmla="*/ 297 h 298"/>
                <a:gd name="T2" fmla="*/ 0 w 68"/>
                <a:gd name="T3" fmla="*/ 81 h 298"/>
                <a:gd name="T4" fmla="*/ 67 w 68"/>
                <a:gd name="T5" fmla="*/ 0 h 298"/>
                <a:gd name="T6" fmla="*/ 67 w 68"/>
                <a:gd name="T7" fmla="*/ 265 h 298"/>
                <a:gd name="T8" fmla="*/ 36 w 68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8"/>
                <a:gd name="T17" fmla="*/ 68 w 6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8">
                  <a:moveTo>
                    <a:pt x="36" y="297"/>
                  </a:moveTo>
                  <a:lnTo>
                    <a:pt x="0" y="81"/>
                  </a:lnTo>
                  <a:lnTo>
                    <a:pt x="67" y="0"/>
                  </a:lnTo>
                  <a:lnTo>
                    <a:pt x="67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3" name="Freeform 151"/>
            <p:cNvSpPr>
              <a:spLocks/>
            </p:cNvSpPr>
            <p:nvPr/>
          </p:nvSpPr>
          <p:spPr bwMode="auto">
            <a:xfrm>
              <a:off x="2268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30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4" name="Freeform 152"/>
            <p:cNvSpPr>
              <a:spLocks/>
            </p:cNvSpPr>
            <p:nvPr/>
          </p:nvSpPr>
          <p:spPr bwMode="auto">
            <a:xfrm>
              <a:off x="2267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5" name="Freeform 153"/>
            <p:cNvSpPr>
              <a:spLocks/>
            </p:cNvSpPr>
            <p:nvPr/>
          </p:nvSpPr>
          <p:spPr bwMode="auto">
            <a:xfrm>
              <a:off x="2438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6" name="Freeform 154"/>
            <p:cNvSpPr>
              <a:spLocks/>
            </p:cNvSpPr>
            <p:nvPr/>
          </p:nvSpPr>
          <p:spPr bwMode="auto">
            <a:xfrm>
              <a:off x="2438" y="1855"/>
              <a:ext cx="68" cy="296"/>
            </a:xfrm>
            <a:custGeom>
              <a:avLst/>
              <a:gdLst>
                <a:gd name="T0" fmla="*/ 36 w 68"/>
                <a:gd name="T1" fmla="*/ 295 h 296"/>
                <a:gd name="T2" fmla="*/ 0 w 68"/>
                <a:gd name="T3" fmla="*/ 79 h 296"/>
                <a:gd name="T4" fmla="*/ 67 w 68"/>
                <a:gd name="T5" fmla="*/ 0 h 296"/>
                <a:gd name="T6" fmla="*/ 67 w 68"/>
                <a:gd name="T7" fmla="*/ 263 h 296"/>
                <a:gd name="T8" fmla="*/ 36 w 68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6"/>
                <a:gd name="T17" fmla="*/ 68 w 68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6">
                  <a:moveTo>
                    <a:pt x="36" y="295"/>
                  </a:moveTo>
                  <a:lnTo>
                    <a:pt x="0" y="79"/>
                  </a:lnTo>
                  <a:lnTo>
                    <a:pt x="67" y="0"/>
                  </a:lnTo>
                  <a:lnTo>
                    <a:pt x="67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7" name="Freeform 155"/>
            <p:cNvSpPr>
              <a:spLocks/>
            </p:cNvSpPr>
            <p:nvPr/>
          </p:nvSpPr>
          <p:spPr bwMode="auto">
            <a:xfrm>
              <a:off x="2268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30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30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8" name="Freeform 156"/>
            <p:cNvSpPr>
              <a:spLocks/>
            </p:cNvSpPr>
            <p:nvPr/>
          </p:nvSpPr>
          <p:spPr bwMode="auto">
            <a:xfrm>
              <a:off x="2267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9" name="Freeform 157"/>
            <p:cNvSpPr>
              <a:spLocks/>
            </p:cNvSpPr>
            <p:nvPr/>
          </p:nvSpPr>
          <p:spPr bwMode="auto">
            <a:xfrm>
              <a:off x="2438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0" name="Freeform 158"/>
            <p:cNvSpPr>
              <a:spLocks/>
            </p:cNvSpPr>
            <p:nvPr/>
          </p:nvSpPr>
          <p:spPr bwMode="auto">
            <a:xfrm>
              <a:off x="2438" y="1489"/>
              <a:ext cx="68" cy="297"/>
            </a:xfrm>
            <a:custGeom>
              <a:avLst/>
              <a:gdLst>
                <a:gd name="T0" fmla="*/ 36 w 68"/>
                <a:gd name="T1" fmla="*/ 296 h 297"/>
                <a:gd name="T2" fmla="*/ 0 w 68"/>
                <a:gd name="T3" fmla="*/ 80 h 297"/>
                <a:gd name="T4" fmla="*/ 67 w 68"/>
                <a:gd name="T5" fmla="*/ 0 h 297"/>
                <a:gd name="T6" fmla="*/ 67 w 68"/>
                <a:gd name="T7" fmla="*/ 264 h 297"/>
                <a:gd name="T8" fmla="*/ 36 w 68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97"/>
                <a:gd name="T17" fmla="*/ 68 w 68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97">
                  <a:moveTo>
                    <a:pt x="36" y="296"/>
                  </a:moveTo>
                  <a:lnTo>
                    <a:pt x="0" y="80"/>
                  </a:lnTo>
                  <a:lnTo>
                    <a:pt x="67" y="0"/>
                  </a:lnTo>
                  <a:lnTo>
                    <a:pt x="67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1" name="Freeform 159"/>
            <p:cNvSpPr>
              <a:spLocks/>
            </p:cNvSpPr>
            <p:nvPr/>
          </p:nvSpPr>
          <p:spPr bwMode="auto">
            <a:xfrm>
              <a:off x="2485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2" name="Freeform 160"/>
            <p:cNvSpPr>
              <a:spLocks/>
            </p:cNvSpPr>
            <p:nvPr/>
          </p:nvSpPr>
          <p:spPr bwMode="auto">
            <a:xfrm>
              <a:off x="2484" y="2184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3" name="Freeform 161"/>
            <p:cNvSpPr>
              <a:spLocks/>
            </p:cNvSpPr>
            <p:nvPr/>
          </p:nvSpPr>
          <p:spPr bwMode="auto">
            <a:xfrm>
              <a:off x="2654" y="2184"/>
              <a:ext cx="64" cy="291"/>
            </a:xfrm>
            <a:custGeom>
              <a:avLst/>
              <a:gdLst>
                <a:gd name="T0" fmla="*/ 35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5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5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5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4" name="Freeform 162"/>
            <p:cNvSpPr>
              <a:spLocks/>
            </p:cNvSpPr>
            <p:nvPr/>
          </p:nvSpPr>
          <p:spPr bwMode="auto">
            <a:xfrm>
              <a:off x="2653" y="2184"/>
              <a:ext cx="69" cy="298"/>
            </a:xfrm>
            <a:custGeom>
              <a:avLst/>
              <a:gdLst>
                <a:gd name="T0" fmla="*/ 37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7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7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5" name="Freeform 163"/>
            <p:cNvSpPr>
              <a:spLocks/>
            </p:cNvSpPr>
            <p:nvPr/>
          </p:nvSpPr>
          <p:spPr bwMode="auto">
            <a:xfrm>
              <a:off x="2485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6" name="Freeform 164"/>
            <p:cNvSpPr>
              <a:spLocks/>
            </p:cNvSpPr>
            <p:nvPr/>
          </p:nvSpPr>
          <p:spPr bwMode="auto">
            <a:xfrm>
              <a:off x="2484" y="1855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7" name="Freeform 165"/>
            <p:cNvSpPr>
              <a:spLocks/>
            </p:cNvSpPr>
            <p:nvPr/>
          </p:nvSpPr>
          <p:spPr bwMode="auto">
            <a:xfrm>
              <a:off x="2654" y="1855"/>
              <a:ext cx="64" cy="288"/>
            </a:xfrm>
            <a:custGeom>
              <a:avLst/>
              <a:gdLst>
                <a:gd name="T0" fmla="*/ 35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5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5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5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8" name="Freeform 166"/>
            <p:cNvSpPr>
              <a:spLocks/>
            </p:cNvSpPr>
            <p:nvPr/>
          </p:nvSpPr>
          <p:spPr bwMode="auto">
            <a:xfrm>
              <a:off x="2653" y="1855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9" name="Freeform 167"/>
            <p:cNvSpPr>
              <a:spLocks/>
            </p:cNvSpPr>
            <p:nvPr/>
          </p:nvSpPr>
          <p:spPr bwMode="auto">
            <a:xfrm>
              <a:off x="2485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0" name="Freeform 168"/>
            <p:cNvSpPr>
              <a:spLocks/>
            </p:cNvSpPr>
            <p:nvPr/>
          </p:nvSpPr>
          <p:spPr bwMode="auto">
            <a:xfrm>
              <a:off x="2484" y="1489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1 w 238"/>
                <a:gd name="T3" fmla="*/ 0 h 57"/>
                <a:gd name="T4" fmla="*/ 237 w 238"/>
                <a:gd name="T5" fmla="*/ 0 h 57"/>
                <a:gd name="T6" fmla="*/ 188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1" name="Freeform 169"/>
            <p:cNvSpPr>
              <a:spLocks/>
            </p:cNvSpPr>
            <p:nvPr/>
          </p:nvSpPr>
          <p:spPr bwMode="auto">
            <a:xfrm>
              <a:off x="2654" y="1489"/>
              <a:ext cx="64" cy="289"/>
            </a:xfrm>
            <a:custGeom>
              <a:avLst/>
              <a:gdLst>
                <a:gd name="T0" fmla="*/ 35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5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5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5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2" name="Freeform 170"/>
            <p:cNvSpPr>
              <a:spLocks/>
            </p:cNvSpPr>
            <p:nvPr/>
          </p:nvSpPr>
          <p:spPr bwMode="auto">
            <a:xfrm>
              <a:off x="2653" y="1489"/>
              <a:ext cx="69" cy="297"/>
            </a:xfrm>
            <a:custGeom>
              <a:avLst/>
              <a:gdLst>
                <a:gd name="T0" fmla="*/ 37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7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7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3" name="Freeform 171"/>
            <p:cNvSpPr>
              <a:spLocks/>
            </p:cNvSpPr>
            <p:nvPr/>
          </p:nvSpPr>
          <p:spPr bwMode="auto">
            <a:xfrm>
              <a:off x="2701" y="2184"/>
              <a:ext cx="232" cy="51"/>
            </a:xfrm>
            <a:custGeom>
              <a:avLst/>
              <a:gdLst>
                <a:gd name="T0" fmla="*/ 0 w 232"/>
                <a:gd name="T1" fmla="*/ 31 h 51"/>
                <a:gd name="T2" fmla="*/ 29 w 232"/>
                <a:gd name="T3" fmla="*/ 0 h 51"/>
                <a:gd name="T4" fmla="*/ 231 w 232"/>
                <a:gd name="T5" fmla="*/ 0 h 51"/>
                <a:gd name="T6" fmla="*/ 182 w 232"/>
                <a:gd name="T7" fmla="*/ 50 h 51"/>
                <a:gd name="T8" fmla="*/ 0 w 232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1"/>
                <a:gd name="T17" fmla="*/ 232 w 23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1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4" name="Freeform 172"/>
            <p:cNvSpPr>
              <a:spLocks/>
            </p:cNvSpPr>
            <p:nvPr/>
          </p:nvSpPr>
          <p:spPr bwMode="auto">
            <a:xfrm>
              <a:off x="2701" y="2184"/>
              <a:ext cx="237" cy="59"/>
            </a:xfrm>
            <a:custGeom>
              <a:avLst/>
              <a:gdLst>
                <a:gd name="T0" fmla="*/ 0 w 237"/>
                <a:gd name="T1" fmla="*/ 36 h 59"/>
                <a:gd name="T2" fmla="*/ 30 w 237"/>
                <a:gd name="T3" fmla="*/ 0 h 59"/>
                <a:gd name="T4" fmla="*/ 236 w 237"/>
                <a:gd name="T5" fmla="*/ 0 h 59"/>
                <a:gd name="T6" fmla="*/ 187 w 237"/>
                <a:gd name="T7" fmla="*/ 58 h 59"/>
                <a:gd name="T8" fmla="*/ 0 w 237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9"/>
                <a:gd name="T17" fmla="*/ 237 w 23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9">
                  <a:moveTo>
                    <a:pt x="0" y="36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5" name="Freeform 173"/>
            <p:cNvSpPr>
              <a:spLocks/>
            </p:cNvSpPr>
            <p:nvPr/>
          </p:nvSpPr>
          <p:spPr bwMode="auto">
            <a:xfrm>
              <a:off x="2869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6" name="Freeform 174"/>
            <p:cNvSpPr>
              <a:spLocks/>
            </p:cNvSpPr>
            <p:nvPr/>
          </p:nvSpPr>
          <p:spPr bwMode="auto">
            <a:xfrm>
              <a:off x="2868" y="2184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7" name="Freeform 175"/>
            <p:cNvSpPr>
              <a:spLocks/>
            </p:cNvSpPr>
            <p:nvPr/>
          </p:nvSpPr>
          <p:spPr bwMode="auto">
            <a:xfrm>
              <a:off x="2701" y="1855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8" name="Freeform 176"/>
            <p:cNvSpPr>
              <a:spLocks/>
            </p:cNvSpPr>
            <p:nvPr/>
          </p:nvSpPr>
          <p:spPr bwMode="auto">
            <a:xfrm>
              <a:off x="2701" y="1855"/>
              <a:ext cx="237" cy="56"/>
            </a:xfrm>
            <a:custGeom>
              <a:avLst/>
              <a:gdLst>
                <a:gd name="T0" fmla="*/ 0 w 237"/>
                <a:gd name="T1" fmla="*/ 35 h 56"/>
                <a:gd name="T2" fmla="*/ 30 w 237"/>
                <a:gd name="T3" fmla="*/ 0 h 56"/>
                <a:gd name="T4" fmla="*/ 236 w 237"/>
                <a:gd name="T5" fmla="*/ 0 h 56"/>
                <a:gd name="T6" fmla="*/ 187 w 237"/>
                <a:gd name="T7" fmla="*/ 55 h 56"/>
                <a:gd name="T8" fmla="*/ 0 w 237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6"/>
                <a:gd name="T17" fmla="*/ 237 w 237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6">
                  <a:moveTo>
                    <a:pt x="0" y="35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9" name="Freeform 177"/>
            <p:cNvSpPr>
              <a:spLocks/>
            </p:cNvSpPr>
            <p:nvPr/>
          </p:nvSpPr>
          <p:spPr bwMode="auto">
            <a:xfrm>
              <a:off x="2869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0" name="Freeform 178"/>
            <p:cNvSpPr>
              <a:spLocks/>
            </p:cNvSpPr>
            <p:nvPr/>
          </p:nvSpPr>
          <p:spPr bwMode="auto">
            <a:xfrm>
              <a:off x="2868" y="185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1" name="Freeform 179"/>
            <p:cNvSpPr>
              <a:spLocks/>
            </p:cNvSpPr>
            <p:nvPr/>
          </p:nvSpPr>
          <p:spPr bwMode="auto">
            <a:xfrm>
              <a:off x="2701" y="1489"/>
              <a:ext cx="232" cy="48"/>
            </a:xfrm>
            <a:custGeom>
              <a:avLst/>
              <a:gdLst>
                <a:gd name="T0" fmla="*/ 0 w 232"/>
                <a:gd name="T1" fmla="*/ 31 h 48"/>
                <a:gd name="T2" fmla="*/ 29 w 232"/>
                <a:gd name="T3" fmla="*/ 0 h 48"/>
                <a:gd name="T4" fmla="*/ 231 w 232"/>
                <a:gd name="T5" fmla="*/ 0 h 48"/>
                <a:gd name="T6" fmla="*/ 182 w 232"/>
                <a:gd name="T7" fmla="*/ 47 h 48"/>
                <a:gd name="T8" fmla="*/ 0 w 232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48"/>
                <a:gd name="T17" fmla="*/ 232 w 2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48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2" name="Freeform 180"/>
            <p:cNvSpPr>
              <a:spLocks/>
            </p:cNvSpPr>
            <p:nvPr/>
          </p:nvSpPr>
          <p:spPr bwMode="auto">
            <a:xfrm>
              <a:off x="2701" y="1489"/>
              <a:ext cx="237" cy="57"/>
            </a:xfrm>
            <a:custGeom>
              <a:avLst/>
              <a:gdLst>
                <a:gd name="T0" fmla="*/ 0 w 237"/>
                <a:gd name="T1" fmla="*/ 37 h 57"/>
                <a:gd name="T2" fmla="*/ 30 w 237"/>
                <a:gd name="T3" fmla="*/ 0 h 57"/>
                <a:gd name="T4" fmla="*/ 236 w 237"/>
                <a:gd name="T5" fmla="*/ 0 h 57"/>
                <a:gd name="T6" fmla="*/ 187 w 237"/>
                <a:gd name="T7" fmla="*/ 56 h 57"/>
                <a:gd name="T8" fmla="*/ 0 w 237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57"/>
                <a:gd name="T17" fmla="*/ 237 w 23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57">
                  <a:moveTo>
                    <a:pt x="0" y="37"/>
                  </a:moveTo>
                  <a:lnTo>
                    <a:pt x="30" y="0"/>
                  </a:lnTo>
                  <a:lnTo>
                    <a:pt x="236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3" name="Freeform 181"/>
            <p:cNvSpPr>
              <a:spLocks/>
            </p:cNvSpPr>
            <p:nvPr/>
          </p:nvSpPr>
          <p:spPr bwMode="auto">
            <a:xfrm>
              <a:off x="2869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4" name="Freeform 182"/>
            <p:cNvSpPr>
              <a:spLocks/>
            </p:cNvSpPr>
            <p:nvPr/>
          </p:nvSpPr>
          <p:spPr bwMode="auto">
            <a:xfrm>
              <a:off x="2868" y="148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5" name="Freeform 183"/>
            <p:cNvSpPr>
              <a:spLocks/>
            </p:cNvSpPr>
            <p:nvPr/>
          </p:nvSpPr>
          <p:spPr bwMode="auto">
            <a:xfrm>
              <a:off x="2912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6" name="Freeform 184"/>
            <p:cNvSpPr>
              <a:spLocks/>
            </p:cNvSpPr>
            <p:nvPr/>
          </p:nvSpPr>
          <p:spPr bwMode="auto">
            <a:xfrm>
              <a:off x="2911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7" name="Freeform 185"/>
            <p:cNvSpPr>
              <a:spLocks/>
            </p:cNvSpPr>
            <p:nvPr/>
          </p:nvSpPr>
          <p:spPr bwMode="auto">
            <a:xfrm>
              <a:off x="3081" y="2184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8" name="Freeform 186"/>
            <p:cNvSpPr>
              <a:spLocks/>
            </p:cNvSpPr>
            <p:nvPr/>
          </p:nvSpPr>
          <p:spPr bwMode="auto">
            <a:xfrm>
              <a:off x="3080" y="2184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9" name="Freeform 187"/>
            <p:cNvSpPr>
              <a:spLocks/>
            </p:cNvSpPr>
            <p:nvPr/>
          </p:nvSpPr>
          <p:spPr bwMode="auto">
            <a:xfrm>
              <a:off x="2912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29 w 233"/>
                <a:gd name="T3" fmla="*/ 0 h 50"/>
                <a:gd name="T4" fmla="*/ 232 w 233"/>
                <a:gd name="T5" fmla="*/ 0 h 50"/>
                <a:gd name="T6" fmla="*/ 182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0" name="Freeform 188"/>
            <p:cNvSpPr>
              <a:spLocks/>
            </p:cNvSpPr>
            <p:nvPr/>
          </p:nvSpPr>
          <p:spPr bwMode="auto">
            <a:xfrm>
              <a:off x="2911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1" name="Freeform 189"/>
            <p:cNvSpPr>
              <a:spLocks/>
            </p:cNvSpPr>
            <p:nvPr/>
          </p:nvSpPr>
          <p:spPr bwMode="auto">
            <a:xfrm>
              <a:off x="3081" y="1855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2" name="Freeform 190"/>
            <p:cNvSpPr>
              <a:spLocks/>
            </p:cNvSpPr>
            <p:nvPr/>
          </p:nvSpPr>
          <p:spPr bwMode="auto">
            <a:xfrm>
              <a:off x="3080" y="185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3" name="Freeform 191"/>
            <p:cNvSpPr>
              <a:spLocks/>
            </p:cNvSpPr>
            <p:nvPr/>
          </p:nvSpPr>
          <p:spPr bwMode="auto">
            <a:xfrm>
              <a:off x="2912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29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4" name="Freeform 192"/>
            <p:cNvSpPr>
              <a:spLocks/>
            </p:cNvSpPr>
            <p:nvPr/>
          </p:nvSpPr>
          <p:spPr bwMode="auto">
            <a:xfrm>
              <a:off x="2911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5" name="Freeform 193"/>
            <p:cNvSpPr>
              <a:spLocks/>
            </p:cNvSpPr>
            <p:nvPr/>
          </p:nvSpPr>
          <p:spPr bwMode="auto">
            <a:xfrm>
              <a:off x="3081" y="1489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6" name="Freeform 194"/>
            <p:cNvSpPr>
              <a:spLocks/>
            </p:cNvSpPr>
            <p:nvPr/>
          </p:nvSpPr>
          <p:spPr bwMode="auto">
            <a:xfrm>
              <a:off x="3080" y="148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7" name="Freeform 195"/>
            <p:cNvSpPr>
              <a:spLocks/>
            </p:cNvSpPr>
            <p:nvPr/>
          </p:nvSpPr>
          <p:spPr bwMode="auto">
            <a:xfrm>
              <a:off x="3130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8" name="Freeform 196"/>
            <p:cNvSpPr>
              <a:spLocks/>
            </p:cNvSpPr>
            <p:nvPr/>
          </p:nvSpPr>
          <p:spPr bwMode="auto">
            <a:xfrm>
              <a:off x="3129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9" name="Freeform 197"/>
            <p:cNvSpPr>
              <a:spLocks/>
            </p:cNvSpPr>
            <p:nvPr/>
          </p:nvSpPr>
          <p:spPr bwMode="auto">
            <a:xfrm>
              <a:off x="3299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0" name="Freeform 198"/>
            <p:cNvSpPr>
              <a:spLocks/>
            </p:cNvSpPr>
            <p:nvPr/>
          </p:nvSpPr>
          <p:spPr bwMode="auto">
            <a:xfrm>
              <a:off x="3299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1" name="Freeform 199"/>
            <p:cNvSpPr>
              <a:spLocks/>
            </p:cNvSpPr>
            <p:nvPr/>
          </p:nvSpPr>
          <p:spPr bwMode="auto">
            <a:xfrm>
              <a:off x="3130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29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2" name="Freeform 200"/>
            <p:cNvSpPr>
              <a:spLocks/>
            </p:cNvSpPr>
            <p:nvPr/>
          </p:nvSpPr>
          <p:spPr bwMode="auto">
            <a:xfrm>
              <a:off x="3129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3" name="Freeform 201"/>
            <p:cNvSpPr>
              <a:spLocks/>
            </p:cNvSpPr>
            <p:nvPr/>
          </p:nvSpPr>
          <p:spPr bwMode="auto">
            <a:xfrm>
              <a:off x="3299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4" name="Freeform 202"/>
            <p:cNvSpPr>
              <a:spLocks/>
            </p:cNvSpPr>
            <p:nvPr/>
          </p:nvSpPr>
          <p:spPr bwMode="auto">
            <a:xfrm>
              <a:off x="3299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5" name="Freeform 203"/>
            <p:cNvSpPr>
              <a:spLocks/>
            </p:cNvSpPr>
            <p:nvPr/>
          </p:nvSpPr>
          <p:spPr bwMode="auto">
            <a:xfrm>
              <a:off x="3130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29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6" name="Freeform 204"/>
            <p:cNvSpPr>
              <a:spLocks/>
            </p:cNvSpPr>
            <p:nvPr/>
          </p:nvSpPr>
          <p:spPr bwMode="auto">
            <a:xfrm>
              <a:off x="3129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7" name="Freeform 205"/>
            <p:cNvSpPr>
              <a:spLocks/>
            </p:cNvSpPr>
            <p:nvPr/>
          </p:nvSpPr>
          <p:spPr bwMode="auto">
            <a:xfrm>
              <a:off x="3299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8" name="Freeform 206"/>
            <p:cNvSpPr>
              <a:spLocks/>
            </p:cNvSpPr>
            <p:nvPr/>
          </p:nvSpPr>
          <p:spPr bwMode="auto">
            <a:xfrm>
              <a:off x="3299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9" name="Freeform 207"/>
            <p:cNvSpPr>
              <a:spLocks/>
            </p:cNvSpPr>
            <p:nvPr/>
          </p:nvSpPr>
          <p:spPr bwMode="auto">
            <a:xfrm>
              <a:off x="3130" y="1150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29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0" name="Freeform 208"/>
            <p:cNvSpPr>
              <a:spLocks/>
            </p:cNvSpPr>
            <p:nvPr/>
          </p:nvSpPr>
          <p:spPr bwMode="auto">
            <a:xfrm>
              <a:off x="3129" y="1150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1" name="Freeform 209"/>
            <p:cNvSpPr>
              <a:spLocks/>
            </p:cNvSpPr>
            <p:nvPr/>
          </p:nvSpPr>
          <p:spPr bwMode="auto">
            <a:xfrm>
              <a:off x="3299" y="115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2" name="Freeform 210"/>
            <p:cNvSpPr>
              <a:spLocks/>
            </p:cNvSpPr>
            <p:nvPr/>
          </p:nvSpPr>
          <p:spPr bwMode="auto">
            <a:xfrm>
              <a:off x="3299" y="1150"/>
              <a:ext cx="69" cy="299"/>
            </a:xfrm>
            <a:custGeom>
              <a:avLst/>
              <a:gdLst>
                <a:gd name="T0" fmla="*/ 36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6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6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3" name="Freeform 211"/>
            <p:cNvSpPr>
              <a:spLocks/>
            </p:cNvSpPr>
            <p:nvPr/>
          </p:nvSpPr>
          <p:spPr bwMode="auto">
            <a:xfrm>
              <a:off x="3130" y="797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29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29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4" name="Freeform 212"/>
            <p:cNvSpPr>
              <a:spLocks/>
            </p:cNvSpPr>
            <p:nvPr/>
          </p:nvSpPr>
          <p:spPr bwMode="auto">
            <a:xfrm>
              <a:off x="3129" y="797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5" name="Freeform 213"/>
            <p:cNvSpPr>
              <a:spLocks/>
            </p:cNvSpPr>
            <p:nvPr/>
          </p:nvSpPr>
          <p:spPr bwMode="auto">
            <a:xfrm>
              <a:off x="3299" y="797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6" name="Freeform 214"/>
            <p:cNvSpPr>
              <a:spLocks/>
            </p:cNvSpPr>
            <p:nvPr/>
          </p:nvSpPr>
          <p:spPr bwMode="auto">
            <a:xfrm>
              <a:off x="3299" y="797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7" name="Freeform 215"/>
            <p:cNvSpPr>
              <a:spLocks/>
            </p:cNvSpPr>
            <p:nvPr/>
          </p:nvSpPr>
          <p:spPr bwMode="auto">
            <a:xfrm>
              <a:off x="3347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8" name="Freeform 216"/>
            <p:cNvSpPr>
              <a:spLocks/>
            </p:cNvSpPr>
            <p:nvPr/>
          </p:nvSpPr>
          <p:spPr bwMode="auto">
            <a:xfrm>
              <a:off x="3346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9" name="Freeform 217"/>
            <p:cNvSpPr>
              <a:spLocks/>
            </p:cNvSpPr>
            <p:nvPr/>
          </p:nvSpPr>
          <p:spPr bwMode="auto">
            <a:xfrm>
              <a:off x="3516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0" name="Freeform 218"/>
            <p:cNvSpPr>
              <a:spLocks/>
            </p:cNvSpPr>
            <p:nvPr/>
          </p:nvSpPr>
          <p:spPr bwMode="auto">
            <a:xfrm>
              <a:off x="3515" y="2184"/>
              <a:ext cx="70" cy="298"/>
            </a:xfrm>
            <a:custGeom>
              <a:avLst/>
              <a:gdLst>
                <a:gd name="T0" fmla="*/ 37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7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7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1" name="Freeform 219"/>
            <p:cNvSpPr>
              <a:spLocks/>
            </p:cNvSpPr>
            <p:nvPr/>
          </p:nvSpPr>
          <p:spPr bwMode="auto">
            <a:xfrm>
              <a:off x="3347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2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2" name="Freeform 220"/>
            <p:cNvSpPr>
              <a:spLocks/>
            </p:cNvSpPr>
            <p:nvPr/>
          </p:nvSpPr>
          <p:spPr bwMode="auto">
            <a:xfrm>
              <a:off x="3346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3" name="Freeform 221"/>
            <p:cNvSpPr>
              <a:spLocks/>
            </p:cNvSpPr>
            <p:nvPr/>
          </p:nvSpPr>
          <p:spPr bwMode="auto">
            <a:xfrm>
              <a:off x="3516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4" name="Freeform 222"/>
            <p:cNvSpPr>
              <a:spLocks/>
            </p:cNvSpPr>
            <p:nvPr/>
          </p:nvSpPr>
          <p:spPr bwMode="auto">
            <a:xfrm>
              <a:off x="3515" y="1855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5" name="Freeform 223"/>
            <p:cNvSpPr>
              <a:spLocks/>
            </p:cNvSpPr>
            <p:nvPr/>
          </p:nvSpPr>
          <p:spPr bwMode="auto">
            <a:xfrm>
              <a:off x="3347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6" name="Freeform 224"/>
            <p:cNvSpPr>
              <a:spLocks/>
            </p:cNvSpPr>
            <p:nvPr/>
          </p:nvSpPr>
          <p:spPr bwMode="auto">
            <a:xfrm>
              <a:off x="3346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1 w 239"/>
                <a:gd name="T3" fmla="*/ 0 h 57"/>
                <a:gd name="T4" fmla="*/ 238 w 239"/>
                <a:gd name="T5" fmla="*/ 0 h 57"/>
                <a:gd name="T6" fmla="*/ 187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7" name="Freeform 225"/>
            <p:cNvSpPr>
              <a:spLocks/>
            </p:cNvSpPr>
            <p:nvPr/>
          </p:nvSpPr>
          <p:spPr bwMode="auto">
            <a:xfrm>
              <a:off x="3516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8" name="Freeform 226"/>
            <p:cNvSpPr>
              <a:spLocks/>
            </p:cNvSpPr>
            <p:nvPr/>
          </p:nvSpPr>
          <p:spPr bwMode="auto">
            <a:xfrm>
              <a:off x="3515" y="1489"/>
              <a:ext cx="70" cy="297"/>
            </a:xfrm>
            <a:custGeom>
              <a:avLst/>
              <a:gdLst>
                <a:gd name="T0" fmla="*/ 37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7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7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9" name="Freeform 227"/>
            <p:cNvSpPr>
              <a:spLocks/>
            </p:cNvSpPr>
            <p:nvPr/>
          </p:nvSpPr>
          <p:spPr bwMode="auto">
            <a:xfrm>
              <a:off x="3347" y="1150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2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0" name="Freeform 228"/>
            <p:cNvSpPr>
              <a:spLocks/>
            </p:cNvSpPr>
            <p:nvPr/>
          </p:nvSpPr>
          <p:spPr bwMode="auto">
            <a:xfrm>
              <a:off x="3346" y="1150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1 w 239"/>
                <a:gd name="T3" fmla="*/ 0 h 59"/>
                <a:gd name="T4" fmla="*/ 238 w 239"/>
                <a:gd name="T5" fmla="*/ 0 h 59"/>
                <a:gd name="T6" fmla="*/ 187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1" name="Freeform 229"/>
            <p:cNvSpPr>
              <a:spLocks/>
            </p:cNvSpPr>
            <p:nvPr/>
          </p:nvSpPr>
          <p:spPr bwMode="auto">
            <a:xfrm>
              <a:off x="3516" y="115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2" name="Freeform 230"/>
            <p:cNvSpPr>
              <a:spLocks/>
            </p:cNvSpPr>
            <p:nvPr/>
          </p:nvSpPr>
          <p:spPr bwMode="auto">
            <a:xfrm>
              <a:off x="3515" y="1150"/>
              <a:ext cx="70" cy="299"/>
            </a:xfrm>
            <a:custGeom>
              <a:avLst/>
              <a:gdLst>
                <a:gd name="T0" fmla="*/ 37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7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7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7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3" name="Freeform 231"/>
            <p:cNvSpPr>
              <a:spLocks/>
            </p:cNvSpPr>
            <p:nvPr/>
          </p:nvSpPr>
          <p:spPr bwMode="auto">
            <a:xfrm>
              <a:off x="3347" y="797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2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2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4" name="Freeform 232"/>
            <p:cNvSpPr>
              <a:spLocks/>
            </p:cNvSpPr>
            <p:nvPr/>
          </p:nvSpPr>
          <p:spPr bwMode="auto">
            <a:xfrm>
              <a:off x="3346" y="797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1 w 239"/>
                <a:gd name="T3" fmla="*/ 0 h 56"/>
                <a:gd name="T4" fmla="*/ 238 w 239"/>
                <a:gd name="T5" fmla="*/ 0 h 56"/>
                <a:gd name="T6" fmla="*/ 187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7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5" name="Freeform 233"/>
            <p:cNvSpPr>
              <a:spLocks/>
            </p:cNvSpPr>
            <p:nvPr/>
          </p:nvSpPr>
          <p:spPr bwMode="auto">
            <a:xfrm>
              <a:off x="3516" y="797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6" name="Freeform 234"/>
            <p:cNvSpPr>
              <a:spLocks/>
            </p:cNvSpPr>
            <p:nvPr/>
          </p:nvSpPr>
          <p:spPr bwMode="auto">
            <a:xfrm>
              <a:off x="3515" y="797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7" name="Freeform 235"/>
            <p:cNvSpPr>
              <a:spLocks/>
            </p:cNvSpPr>
            <p:nvPr/>
          </p:nvSpPr>
          <p:spPr bwMode="auto">
            <a:xfrm>
              <a:off x="3568" y="2184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8" name="Freeform 236"/>
            <p:cNvSpPr>
              <a:spLocks/>
            </p:cNvSpPr>
            <p:nvPr/>
          </p:nvSpPr>
          <p:spPr bwMode="auto">
            <a:xfrm>
              <a:off x="3567" y="2184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9" name="Freeform 237"/>
            <p:cNvSpPr>
              <a:spLocks/>
            </p:cNvSpPr>
            <p:nvPr/>
          </p:nvSpPr>
          <p:spPr bwMode="auto">
            <a:xfrm>
              <a:off x="3737" y="2184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0" name="Freeform 238"/>
            <p:cNvSpPr>
              <a:spLocks/>
            </p:cNvSpPr>
            <p:nvPr/>
          </p:nvSpPr>
          <p:spPr bwMode="auto">
            <a:xfrm>
              <a:off x="3736" y="2184"/>
              <a:ext cx="69" cy="298"/>
            </a:xfrm>
            <a:custGeom>
              <a:avLst/>
              <a:gdLst>
                <a:gd name="T0" fmla="*/ 36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6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6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1" name="Freeform 239"/>
            <p:cNvSpPr>
              <a:spLocks/>
            </p:cNvSpPr>
            <p:nvPr/>
          </p:nvSpPr>
          <p:spPr bwMode="auto">
            <a:xfrm>
              <a:off x="3568" y="1855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2" name="Freeform 240"/>
            <p:cNvSpPr>
              <a:spLocks/>
            </p:cNvSpPr>
            <p:nvPr/>
          </p:nvSpPr>
          <p:spPr bwMode="auto">
            <a:xfrm>
              <a:off x="3567" y="1855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3" name="Freeform 241"/>
            <p:cNvSpPr>
              <a:spLocks/>
            </p:cNvSpPr>
            <p:nvPr/>
          </p:nvSpPr>
          <p:spPr bwMode="auto">
            <a:xfrm>
              <a:off x="3737" y="1855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4" name="Freeform 242"/>
            <p:cNvSpPr>
              <a:spLocks/>
            </p:cNvSpPr>
            <p:nvPr/>
          </p:nvSpPr>
          <p:spPr bwMode="auto">
            <a:xfrm>
              <a:off x="3736" y="1855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5" name="Freeform 243"/>
            <p:cNvSpPr>
              <a:spLocks/>
            </p:cNvSpPr>
            <p:nvPr/>
          </p:nvSpPr>
          <p:spPr bwMode="auto">
            <a:xfrm>
              <a:off x="3568" y="1489"/>
              <a:ext cx="233" cy="48"/>
            </a:xfrm>
            <a:custGeom>
              <a:avLst/>
              <a:gdLst>
                <a:gd name="T0" fmla="*/ 0 w 233"/>
                <a:gd name="T1" fmla="*/ 31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6" name="Freeform 244"/>
            <p:cNvSpPr>
              <a:spLocks/>
            </p:cNvSpPr>
            <p:nvPr/>
          </p:nvSpPr>
          <p:spPr bwMode="auto">
            <a:xfrm>
              <a:off x="3567" y="1489"/>
              <a:ext cx="238" cy="57"/>
            </a:xfrm>
            <a:custGeom>
              <a:avLst/>
              <a:gdLst>
                <a:gd name="T0" fmla="*/ 0 w 238"/>
                <a:gd name="T1" fmla="*/ 37 h 57"/>
                <a:gd name="T2" fmla="*/ 31 w 238"/>
                <a:gd name="T3" fmla="*/ 0 h 57"/>
                <a:gd name="T4" fmla="*/ 237 w 238"/>
                <a:gd name="T5" fmla="*/ 0 h 57"/>
                <a:gd name="T6" fmla="*/ 188 w 238"/>
                <a:gd name="T7" fmla="*/ 56 h 57"/>
                <a:gd name="T8" fmla="*/ 0 w 238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7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7" name="Freeform 245"/>
            <p:cNvSpPr>
              <a:spLocks/>
            </p:cNvSpPr>
            <p:nvPr/>
          </p:nvSpPr>
          <p:spPr bwMode="auto">
            <a:xfrm>
              <a:off x="3737" y="148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8" name="Freeform 246"/>
            <p:cNvSpPr>
              <a:spLocks/>
            </p:cNvSpPr>
            <p:nvPr/>
          </p:nvSpPr>
          <p:spPr bwMode="auto">
            <a:xfrm>
              <a:off x="3736" y="1489"/>
              <a:ext cx="69" cy="297"/>
            </a:xfrm>
            <a:custGeom>
              <a:avLst/>
              <a:gdLst>
                <a:gd name="T0" fmla="*/ 36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6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6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9" name="Freeform 247"/>
            <p:cNvSpPr>
              <a:spLocks/>
            </p:cNvSpPr>
            <p:nvPr/>
          </p:nvSpPr>
          <p:spPr bwMode="auto">
            <a:xfrm>
              <a:off x="3568" y="1150"/>
              <a:ext cx="233" cy="51"/>
            </a:xfrm>
            <a:custGeom>
              <a:avLst/>
              <a:gdLst>
                <a:gd name="T0" fmla="*/ 0 w 233"/>
                <a:gd name="T1" fmla="*/ 31 h 51"/>
                <a:gd name="T2" fmla="*/ 30 w 233"/>
                <a:gd name="T3" fmla="*/ 0 h 51"/>
                <a:gd name="T4" fmla="*/ 232 w 233"/>
                <a:gd name="T5" fmla="*/ 0 h 51"/>
                <a:gd name="T6" fmla="*/ 183 w 233"/>
                <a:gd name="T7" fmla="*/ 50 h 51"/>
                <a:gd name="T8" fmla="*/ 0 w 233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1"/>
                <a:gd name="T17" fmla="*/ 233 w 2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1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0" name="Freeform 248"/>
            <p:cNvSpPr>
              <a:spLocks/>
            </p:cNvSpPr>
            <p:nvPr/>
          </p:nvSpPr>
          <p:spPr bwMode="auto">
            <a:xfrm>
              <a:off x="3567" y="1150"/>
              <a:ext cx="238" cy="59"/>
            </a:xfrm>
            <a:custGeom>
              <a:avLst/>
              <a:gdLst>
                <a:gd name="T0" fmla="*/ 0 w 238"/>
                <a:gd name="T1" fmla="*/ 36 h 59"/>
                <a:gd name="T2" fmla="*/ 31 w 238"/>
                <a:gd name="T3" fmla="*/ 0 h 59"/>
                <a:gd name="T4" fmla="*/ 237 w 238"/>
                <a:gd name="T5" fmla="*/ 0 h 59"/>
                <a:gd name="T6" fmla="*/ 188 w 238"/>
                <a:gd name="T7" fmla="*/ 58 h 59"/>
                <a:gd name="T8" fmla="*/ 0 w 238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9"/>
                <a:gd name="T17" fmla="*/ 238 w 23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9">
                  <a:moveTo>
                    <a:pt x="0" y="36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1" name="Freeform 249"/>
            <p:cNvSpPr>
              <a:spLocks/>
            </p:cNvSpPr>
            <p:nvPr/>
          </p:nvSpPr>
          <p:spPr bwMode="auto">
            <a:xfrm>
              <a:off x="3737" y="1150"/>
              <a:ext cx="64" cy="291"/>
            </a:xfrm>
            <a:custGeom>
              <a:avLst/>
              <a:gdLst>
                <a:gd name="T0" fmla="*/ 34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4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4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2" name="Freeform 250"/>
            <p:cNvSpPr>
              <a:spLocks/>
            </p:cNvSpPr>
            <p:nvPr/>
          </p:nvSpPr>
          <p:spPr bwMode="auto">
            <a:xfrm>
              <a:off x="3736" y="1150"/>
              <a:ext cx="69" cy="299"/>
            </a:xfrm>
            <a:custGeom>
              <a:avLst/>
              <a:gdLst>
                <a:gd name="T0" fmla="*/ 36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6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6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3" name="Freeform 251"/>
            <p:cNvSpPr>
              <a:spLocks/>
            </p:cNvSpPr>
            <p:nvPr/>
          </p:nvSpPr>
          <p:spPr bwMode="auto">
            <a:xfrm>
              <a:off x="3568" y="797"/>
              <a:ext cx="233" cy="48"/>
            </a:xfrm>
            <a:custGeom>
              <a:avLst/>
              <a:gdLst>
                <a:gd name="T0" fmla="*/ 0 w 233"/>
                <a:gd name="T1" fmla="*/ 30 h 48"/>
                <a:gd name="T2" fmla="*/ 30 w 233"/>
                <a:gd name="T3" fmla="*/ 0 h 48"/>
                <a:gd name="T4" fmla="*/ 232 w 233"/>
                <a:gd name="T5" fmla="*/ 0 h 48"/>
                <a:gd name="T6" fmla="*/ 183 w 233"/>
                <a:gd name="T7" fmla="*/ 47 h 48"/>
                <a:gd name="T8" fmla="*/ 0 w 233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48"/>
                <a:gd name="T17" fmla="*/ 233 w 2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48">
                  <a:moveTo>
                    <a:pt x="0" y="30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4" name="Freeform 252"/>
            <p:cNvSpPr>
              <a:spLocks/>
            </p:cNvSpPr>
            <p:nvPr/>
          </p:nvSpPr>
          <p:spPr bwMode="auto">
            <a:xfrm>
              <a:off x="3567" y="797"/>
              <a:ext cx="238" cy="56"/>
            </a:xfrm>
            <a:custGeom>
              <a:avLst/>
              <a:gdLst>
                <a:gd name="T0" fmla="*/ 0 w 238"/>
                <a:gd name="T1" fmla="*/ 35 h 56"/>
                <a:gd name="T2" fmla="*/ 31 w 238"/>
                <a:gd name="T3" fmla="*/ 0 h 56"/>
                <a:gd name="T4" fmla="*/ 237 w 238"/>
                <a:gd name="T5" fmla="*/ 0 h 56"/>
                <a:gd name="T6" fmla="*/ 188 w 238"/>
                <a:gd name="T7" fmla="*/ 55 h 56"/>
                <a:gd name="T8" fmla="*/ 0 w 238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6"/>
                <a:gd name="T17" fmla="*/ 238 w 2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6">
                  <a:moveTo>
                    <a:pt x="0" y="35"/>
                  </a:moveTo>
                  <a:lnTo>
                    <a:pt x="31" y="0"/>
                  </a:lnTo>
                  <a:lnTo>
                    <a:pt x="237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5" name="Freeform 253"/>
            <p:cNvSpPr>
              <a:spLocks/>
            </p:cNvSpPr>
            <p:nvPr/>
          </p:nvSpPr>
          <p:spPr bwMode="auto">
            <a:xfrm>
              <a:off x="3737" y="797"/>
              <a:ext cx="64" cy="288"/>
            </a:xfrm>
            <a:custGeom>
              <a:avLst/>
              <a:gdLst>
                <a:gd name="T0" fmla="*/ 34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4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4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6" name="Freeform 254"/>
            <p:cNvSpPr>
              <a:spLocks/>
            </p:cNvSpPr>
            <p:nvPr/>
          </p:nvSpPr>
          <p:spPr bwMode="auto">
            <a:xfrm>
              <a:off x="3736" y="797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7" name="Freeform 255"/>
            <p:cNvSpPr>
              <a:spLocks/>
            </p:cNvSpPr>
            <p:nvPr/>
          </p:nvSpPr>
          <p:spPr bwMode="auto">
            <a:xfrm>
              <a:off x="3784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8" name="Freeform 256"/>
            <p:cNvSpPr>
              <a:spLocks/>
            </p:cNvSpPr>
            <p:nvPr/>
          </p:nvSpPr>
          <p:spPr bwMode="auto">
            <a:xfrm>
              <a:off x="3783" y="2184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9" name="Freeform 257"/>
            <p:cNvSpPr>
              <a:spLocks/>
            </p:cNvSpPr>
            <p:nvPr/>
          </p:nvSpPr>
          <p:spPr bwMode="auto">
            <a:xfrm>
              <a:off x="3954" y="2184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0" name="Freeform 258"/>
            <p:cNvSpPr>
              <a:spLocks/>
            </p:cNvSpPr>
            <p:nvPr/>
          </p:nvSpPr>
          <p:spPr bwMode="auto">
            <a:xfrm>
              <a:off x="3953" y="2184"/>
              <a:ext cx="70" cy="298"/>
            </a:xfrm>
            <a:custGeom>
              <a:avLst/>
              <a:gdLst>
                <a:gd name="T0" fmla="*/ 36 w 70"/>
                <a:gd name="T1" fmla="*/ 297 h 298"/>
                <a:gd name="T2" fmla="*/ 0 w 70"/>
                <a:gd name="T3" fmla="*/ 81 h 298"/>
                <a:gd name="T4" fmla="*/ 69 w 70"/>
                <a:gd name="T5" fmla="*/ 0 h 298"/>
                <a:gd name="T6" fmla="*/ 69 w 70"/>
                <a:gd name="T7" fmla="*/ 265 h 298"/>
                <a:gd name="T8" fmla="*/ 36 w 70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8"/>
                <a:gd name="T17" fmla="*/ 70 w 70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8">
                  <a:moveTo>
                    <a:pt x="36" y="297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5"/>
                  </a:lnTo>
                  <a:lnTo>
                    <a:pt x="36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1" name="Freeform 259"/>
            <p:cNvSpPr>
              <a:spLocks/>
            </p:cNvSpPr>
            <p:nvPr/>
          </p:nvSpPr>
          <p:spPr bwMode="auto">
            <a:xfrm>
              <a:off x="3784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3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2" name="Freeform 260"/>
            <p:cNvSpPr>
              <a:spLocks/>
            </p:cNvSpPr>
            <p:nvPr/>
          </p:nvSpPr>
          <p:spPr bwMode="auto">
            <a:xfrm>
              <a:off x="3783" y="1855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3" name="Freeform 261"/>
            <p:cNvSpPr>
              <a:spLocks/>
            </p:cNvSpPr>
            <p:nvPr/>
          </p:nvSpPr>
          <p:spPr bwMode="auto">
            <a:xfrm>
              <a:off x="3954" y="1855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4" name="Freeform 262"/>
            <p:cNvSpPr>
              <a:spLocks/>
            </p:cNvSpPr>
            <p:nvPr/>
          </p:nvSpPr>
          <p:spPr bwMode="auto">
            <a:xfrm>
              <a:off x="3953" y="1855"/>
              <a:ext cx="70" cy="296"/>
            </a:xfrm>
            <a:custGeom>
              <a:avLst/>
              <a:gdLst>
                <a:gd name="T0" fmla="*/ 36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6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6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5" name="Freeform 263"/>
            <p:cNvSpPr>
              <a:spLocks/>
            </p:cNvSpPr>
            <p:nvPr/>
          </p:nvSpPr>
          <p:spPr bwMode="auto">
            <a:xfrm>
              <a:off x="3784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6" name="Freeform 264"/>
            <p:cNvSpPr>
              <a:spLocks/>
            </p:cNvSpPr>
            <p:nvPr/>
          </p:nvSpPr>
          <p:spPr bwMode="auto">
            <a:xfrm>
              <a:off x="3783" y="1489"/>
              <a:ext cx="240" cy="57"/>
            </a:xfrm>
            <a:custGeom>
              <a:avLst/>
              <a:gdLst>
                <a:gd name="T0" fmla="*/ 0 w 240"/>
                <a:gd name="T1" fmla="*/ 37 h 57"/>
                <a:gd name="T2" fmla="*/ 30 w 240"/>
                <a:gd name="T3" fmla="*/ 0 h 57"/>
                <a:gd name="T4" fmla="*/ 239 w 240"/>
                <a:gd name="T5" fmla="*/ 0 h 57"/>
                <a:gd name="T6" fmla="*/ 188 w 240"/>
                <a:gd name="T7" fmla="*/ 56 h 57"/>
                <a:gd name="T8" fmla="*/ 0 w 240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7"/>
                <a:gd name="T17" fmla="*/ 240 w 240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7">
                  <a:moveTo>
                    <a:pt x="0" y="37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7" name="Freeform 265"/>
            <p:cNvSpPr>
              <a:spLocks/>
            </p:cNvSpPr>
            <p:nvPr/>
          </p:nvSpPr>
          <p:spPr bwMode="auto">
            <a:xfrm>
              <a:off x="3954" y="1489"/>
              <a:ext cx="64" cy="289"/>
            </a:xfrm>
            <a:custGeom>
              <a:avLst/>
              <a:gdLst>
                <a:gd name="T0" fmla="*/ 33 w 64"/>
                <a:gd name="T1" fmla="*/ 288 h 289"/>
                <a:gd name="T2" fmla="*/ 0 w 64"/>
                <a:gd name="T3" fmla="*/ 78 h 289"/>
                <a:gd name="T4" fmla="*/ 63 w 64"/>
                <a:gd name="T5" fmla="*/ 0 h 289"/>
                <a:gd name="T6" fmla="*/ 63 w 64"/>
                <a:gd name="T7" fmla="*/ 257 h 289"/>
                <a:gd name="T8" fmla="*/ 33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3" y="288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8" name="Freeform 266"/>
            <p:cNvSpPr>
              <a:spLocks/>
            </p:cNvSpPr>
            <p:nvPr/>
          </p:nvSpPr>
          <p:spPr bwMode="auto">
            <a:xfrm>
              <a:off x="3953" y="1489"/>
              <a:ext cx="70" cy="297"/>
            </a:xfrm>
            <a:custGeom>
              <a:avLst/>
              <a:gdLst>
                <a:gd name="T0" fmla="*/ 36 w 70"/>
                <a:gd name="T1" fmla="*/ 296 h 297"/>
                <a:gd name="T2" fmla="*/ 0 w 70"/>
                <a:gd name="T3" fmla="*/ 80 h 297"/>
                <a:gd name="T4" fmla="*/ 69 w 70"/>
                <a:gd name="T5" fmla="*/ 0 h 297"/>
                <a:gd name="T6" fmla="*/ 69 w 70"/>
                <a:gd name="T7" fmla="*/ 264 h 297"/>
                <a:gd name="T8" fmla="*/ 36 w 70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7"/>
                <a:gd name="T17" fmla="*/ 70 w 7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7">
                  <a:moveTo>
                    <a:pt x="36" y="296"/>
                  </a:moveTo>
                  <a:lnTo>
                    <a:pt x="0" y="80"/>
                  </a:lnTo>
                  <a:lnTo>
                    <a:pt x="69" y="0"/>
                  </a:lnTo>
                  <a:lnTo>
                    <a:pt x="69" y="264"/>
                  </a:lnTo>
                  <a:lnTo>
                    <a:pt x="36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9" name="Freeform 267"/>
            <p:cNvSpPr>
              <a:spLocks/>
            </p:cNvSpPr>
            <p:nvPr/>
          </p:nvSpPr>
          <p:spPr bwMode="auto">
            <a:xfrm>
              <a:off x="3784" y="1150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3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0" name="Freeform 268"/>
            <p:cNvSpPr>
              <a:spLocks/>
            </p:cNvSpPr>
            <p:nvPr/>
          </p:nvSpPr>
          <p:spPr bwMode="auto">
            <a:xfrm>
              <a:off x="3783" y="1150"/>
              <a:ext cx="240" cy="59"/>
            </a:xfrm>
            <a:custGeom>
              <a:avLst/>
              <a:gdLst>
                <a:gd name="T0" fmla="*/ 0 w 240"/>
                <a:gd name="T1" fmla="*/ 36 h 59"/>
                <a:gd name="T2" fmla="*/ 30 w 240"/>
                <a:gd name="T3" fmla="*/ 0 h 59"/>
                <a:gd name="T4" fmla="*/ 239 w 240"/>
                <a:gd name="T5" fmla="*/ 0 h 59"/>
                <a:gd name="T6" fmla="*/ 188 w 240"/>
                <a:gd name="T7" fmla="*/ 58 h 59"/>
                <a:gd name="T8" fmla="*/ 0 w 240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9"/>
                <a:gd name="T17" fmla="*/ 240 w 2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9">
                  <a:moveTo>
                    <a:pt x="0" y="36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1" name="Freeform 269"/>
            <p:cNvSpPr>
              <a:spLocks/>
            </p:cNvSpPr>
            <p:nvPr/>
          </p:nvSpPr>
          <p:spPr bwMode="auto">
            <a:xfrm>
              <a:off x="3954" y="1150"/>
              <a:ext cx="64" cy="291"/>
            </a:xfrm>
            <a:custGeom>
              <a:avLst/>
              <a:gdLst>
                <a:gd name="T0" fmla="*/ 33 w 64"/>
                <a:gd name="T1" fmla="*/ 290 h 291"/>
                <a:gd name="T2" fmla="*/ 0 w 64"/>
                <a:gd name="T3" fmla="*/ 78 h 291"/>
                <a:gd name="T4" fmla="*/ 63 w 64"/>
                <a:gd name="T5" fmla="*/ 0 h 291"/>
                <a:gd name="T6" fmla="*/ 63 w 64"/>
                <a:gd name="T7" fmla="*/ 259 h 291"/>
                <a:gd name="T8" fmla="*/ 33 w 64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1"/>
                <a:gd name="T17" fmla="*/ 64 w 64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1">
                  <a:moveTo>
                    <a:pt x="33" y="290"/>
                  </a:moveTo>
                  <a:lnTo>
                    <a:pt x="0" y="78"/>
                  </a:lnTo>
                  <a:lnTo>
                    <a:pt x="63" y="0"/>
                  </a:lnTo>
                  <a:lnTo>
                    <a:pt x="63" y="259"/>
                  </a:lnTo>
                  <a:lnTo>
                    <a:pt x="33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2" name="Freeform 270"/>
            <p:cNvSpPr>
              <a:spLocks/>
            </p:cNvSpPr>
            <p:nvPr/>
          </p:nvSpPr>
          <p:spPr bwMode="auto">
            <a:xfrm>
              <a:off x="3953" y="1150"/>
              <a:ext cx="70" cy="299"/>
            </a:xfrm>
            <a:custGeom>
              <a:avLst/>
              <a:gdLst>
                <a:gd name="T0" fmla="*/ 36 w 70"/>
                <a:gd name="T1" fmla="*/ 298 h 299"/>
                <a:gd name="T2" fmla="*/ 0 w 70"/>
                <a:gd name="T3" fmla="*/ 81 h 299"/>
                <a:gd name="T4" fmla="*/ 69 w 70"/>
                <a:gd name="T5" fmla="*/ 0 h 299"/>
                <a:gd name="T6" fmla="*/ 69 w 70"/>
                <a:gd name="T7" fmla="*/ 266 h 299"/>
                <a:gd name="T8" fmla="*/ 36 w 70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9"/>
                <a:gd name="T17" fmla="*/ 70 w 7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9">
                  <a:moveTo>
                    <a:pt x="36" y="298"/>
                  </a:moveTo>
                  <a:lnTo>
                    <a:pt x="0" y="81"/>
                  </a:lnTo>
                  <a:lnTo>
                    <a:pt x="69" y="0"/>
                  </a:lnTo>
                  <a:lnTo>
                    <a:pt x="69" y="266"/>
                  </a:lnTo>
                  <a:lnTo>
                    <a:pt x="36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3" name="Freeform 271"/>
            <p:cNvSpPr>
              <a:spLocks/>
            </p:cNvSpPr>
            <p:nvPr/>
          </p:nvSpPr>
          <p:spPr bwMode="auto">
            <a:xfrm>
              <a:off x="3784" y="797"/>
              <a:ext cx="234" cy="48"/>
            </a:xfrm>
            <a:custGeom>
              <a:avLst/>
              <a:gdLst>
                <a:gd name="T0" fmla="*/ 0 w 234"/>
                <a:gd name="T1" fmla="*/ 30 h 48"/>
                <a:gd name="T2" fmla="*/ 29 w 234"/>
                <a:gd name="T3" fmla="*/ 0 h 48"/>
                <a:gd name="T4" fmla="*/ 233 w 234"/>
                <a:gd name="T5" fmla="*/ 0 h 48"/>
                <a:gd name="T6" fmla="*/ 183 w 234"/>
                <a:gd name="T7" fmla="*/ 47 h 48"/>
                <a:gd name="T8" fmla="*/ 0 w 234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0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3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4" name="Freeform 272"/>
            <p:cNvSpPr>
              <a:spLocks/>
            </p:cNvSpPr>
            <p:nvPr/>
          </p:nvSpPr>
          <p:spPr bwMode="auto">
            <a:xfrm>
              <a:off x="3783" y="797"/>
              <a:ext cx="240" cy="56"/>
            </a:xfrm>
            <a:custGeom>
              <a:avLst/>
              <a:gdLst>
                <a:gd name="T0" fmla="*/ 0 w 240"/>
                <a:gd name="T1" fmla="*/ 35 h 56"/>
                <a:gd name="T2" fmla="*/ 30 w 240"/>
                <a:gd name="T3" fmla="*/ 0 h 56"/>
                <a:gd name="T4" fmla="*/ 239 w 240"/>
                <a:gd name="T5" fmla="*/ 0 h 56"/>
                <a:gd name="T6" fmla="*/ 188 w 240"/>
                <a:gd name="T7" fmla="*/ 55 h 56"/>
                <a:gd name="T8" fmla="*/ 0 w 240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56"/>
                <a:gd name="T17" fmla="*/ 240 w 24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56">
                  <a:moveTo>
                    <a:pt x="0" y="35"/>
                  </a:moveTo>
                  <a:lnTo>
                    <a:pt x="30" y="0"/>
                  </a:lnTo>
                  <a:lnTo>
                    <a:pt x="239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5" name="Freeform 273"/>
            <p:cNvSpPr>
              <a:spLocks/>
            </p:cNvSpPr>
            <p:nvPr/>
          </p:nvSpPr>
          <p:spPr bwMode="auto">
            <a:xfrm>
              <a:off x="3954" y="797"/>
              <a:ext cx="64" cy="288"/>
            </a:xfrm>
            <a:custGeom>
              <a:avLst/>
              <a:gdLst>
                <a:gd name="T0" fmla="*/ 33 w 64"/>
                <a:gd name="T1" fmla="*/ 287 h 288"/>
                <a:gd name="T2" fmla="*/ 0 w 64"/>
                <a:gd name="T3" fmla="*/ 77 h 288"/>
                <a:gd name="T4" fmla="*/ 63 w 64"/>
                <a:gd name="T5" fmla="*/ 0 h 288"/>
                <a:gd name="T6" fmla="*/ 63 w 64"/>
                <a:gd name="T7" fmla="*/ 256 h 288"/>
                <a:gd name="T8" fmla="*/ 33 w 64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8"/>
                <a:gd name="T17" fmla="*/ 64 w 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8">
                  <a:moveTo>
                    <a:pt x="33" y="287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6"/>
                  </a:lnTo>
                  <a:lnTo>
                    <a:pt x="33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6" name="Freeform 274"/>
            <p:cNvSpPr>
              <a:spLocks/>
            </p:cNvSpPr>
            <p:nvPr/>
          </p:nvSpPr>
          <p:spPr bwMode="auto">
            <a:xfrm>
              <a:off x="3953" y="797"/>
              <a:ext cx="70" cy="296"/>
            </a:xfrm>
            <a:custGeom>
              <a:avLst/>
              <a:gdLst>
                <a:gd name="T0" fmla="*/ 36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6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6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7" name="Freeform 275"/>
            <p:cNvSpPr>
              <a:spLocks/>
            </p:cNvSpPr>
            <p:nvPr/>
          </p:nvSpPr>
          <p:spPr bwMode="auto">
            <a:xfrm>
              <a:off x="3999" y="2184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8" name="Freeform 276"/>
            <p:cNvSpPr>
              <a:spLocks/>
            </p:cNvSpPr>
            <p:nvPr/>
          </p:nvSpPr>
          <p:spPr bwMode="auto">
            <a:xfrm>
              <a:off x="3999" y="2184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9" name="Freeform 277"/>
            <p:cNvSpPr>
              <a:spLocks/>
            </p:cNvSpPr>
            <p:nvPr/>
          </p:nvSpPr>
          <p:spPr bwMode="auto">
            <a:xfrm>
              <a:off x="4170" y="2184"/>
              <a:ext cx="63" cy="291"/>
            </a:xfrm>
            <a:custGeom>
              <a:avLst/>
              <a:gdLst>
                <a:gd name="T0" fmla="*/ 34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4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4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0" name="Freeform 278"/>
            <p:cNvSpPr>
              <a:spLocks/>
            </p:cNvSpPr>
            <p:nvPr/>
          </p:nvSpPr>
          <p:spPr bwMode="auto">
            <a:xfrm>
              <a:off x="4169" y="2184"/>
              <a:ext cx="69" cy="298"/>
            </a:xfrm>
            <a:custGeom>
              <a:avLst/>
              <a:gdLst>
                <a:gd name="T0" fmla="*/ 37 w 69"/>
                <a:gd name="T1" fmla="*/ 297 h 298"/>
                <a:gd name="T2" fmla="*/ 0 w 69"/>
                <a:gd name="T3" fmla="*/ 81 h 298"/>
                <a:gd name="T4" fmla="*/ 68 w 69"/>
                <a:gd name="T5" fmla="*/ 0 h 298"/>
                <a:gd name="T6" fmla="*/ 68 w 69"/>
                <a:gd name="T7" fmla="*/ 265 h 298"/>
                <a:gd name="T8" fmla="*/ 37 w 69"/>
                <a:gd name="T9" fmla="*/ 297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8"/>
                <a:gd name="T17" fmla="*/ 69 w 69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8">
                  <a:moveTo>
                    <a:pt x="37" y="297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5"/>
                  </a:lnTo>
                  <a:lnTo>
                    <a:pt x="37" y="29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1" name="Freeform 279"/>
            <p:cNvSpPr>
              <a:spLocks/>
            </p:cNvSpPr>
            <p:nvPr/>
          </p:nvSpPr>
          <p:spPr bwMode="auto">
            <a:xfrm>
              <a:off x="3999" y="1855"/>
              <a:ext cx="234" cy="50"/>
            </a:xfrm>
            <a:custGeom>
              <a:avLst/>
              <a:gdLst>
                <a:gd name="T0" fmla="*/ 0 w 234"/>
                <a:gd name="T1" fmla="*/ 31 h 50"/>
                <a:gd name="T2" fmla="*/ 29 w 234"/>
                <a:gd name="T3" fmla="*/ 0 h 50"/>
                <a:gd name="T4" fmla="*/ 233 w 234"/>
                <a:gd name="T5" fmla="*/ 0 h 50"/>
                <a:gd name="T6" fmla="*/ 184 w 234"/>
                <a:gd name="T7" fmla="*/ 49 h 50"/>
                <a:gd name="T8" fmla="*/ 0 w 234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0"/>
                <a:gd name="T17" fmla="*/ 234 w 2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0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2" name="Freeform 280"/>
            <p:cNvSpPr>
              <a:spLocks/>
            </p:cNvSpPr>
            <p:nvPr/>
          </p:nvSpPr>
          <p:spPr bwMode="auto">
            <a:xfrm>
              <a:off x="3999" y="1855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3" name="Freeform 281"/>
            <p:cNvSpPr>
              <a:spLocks/>
            </p:cNvSpPr>
            <p:nvPr/>
          </p:nvSpPr>
          <p:spPr bwMode="auto">
            <a:xfrm>
              <a:off x="4170" y="1855"/>
              <a:ext cx="63" cy="288"/>
            </a:xfrm>
            <a:custGeom>
              <a:avLst/>
              <a:gdLst>
                <a:gd name="T0" fmla="*/ 34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4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4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4" name="Freeform 282"/>
            <p:cNvSpPr>
              <a:spLocks/>
            </p:cNvSpPr>
            <p:nvPr/>
          </p:nvSpPr>
          <p:spPr bwMode="auto">
            <a:xfrm>
              <a:off x="4169" y="1855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5" name="Freeform 283"/>
            <p:cNvSpPr>
              <a:spLocks/>
            </p:cNvSpPr>
            <p:nvPr/>
          </p:nvSpPr>
          <p:spPr bwMode="auto">
            <a:xfrm>
              <a:off x="3999" y="1489"/>
              <a:ext cx="234" cy="48"/>
            </a:xfrm>
            <a:custGeom>
              <a:avLst/>
              <a:gdLst>
                <a:gd name="T0" fmla="*/ 0 w 234"/>
                <a:gd name="T1" fmla="*/ 31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6" name="Freeform 284"/>
            <p:cNvSpPr>
              <a:spLocks/>
            </p:cNvSpPr>
            <p:nvPr/>
          </p:nvSpPr>
          <p:spPr bwMode="auto">
            <a:xfrm>
              <a:off x="3999" y="1489"/>
              <a:ext cx="239" cy="57"/>
            </a:xfrm>
            <a:custGeom>
              <a:avLst/>
              <a:gdLst>
                <a:gd name="T0" fmla="*/ 0 w 239"/>
                <a:gd name="T1" fmla="*/ 37 h 57"/>
                <a:gd name="T2" fmla="*/ 30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7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7" name="Freeform 285"/>
            <p:cNvSpPr>
              <a:spLocks/>
            </p:cNvSpPr>
            <p:nvPr/>
          </p:nvSpPr>
          <p:spPr bwMode="auto">
            <a:xfrm>
              <a:off x="4170" y="1489"/>
              <a:ext cx="63" cy="289"/>
            </a:xfrm>
            <a:custGeom>
              <a:avLst/>
              <a:gdLst>
                <a:gd name="T0" fmla="*/ 34 w 63"/>
                <a:gd name="T1" fmla="*/ 288 h 289"/>
                <a:gd name="T2" fmla="*/ 0 w 63"/>
                <a:gd name="T3" fmla="*/ 78 h 289"/>
                <a:gd name="T4" fmla="*/ 62 w 63"/>
                <a:gd name="T5" fmla="*/ 0 h 289"/>
                <a:gd name="T6" fmla="*/ 62 w 63"/>
                <a:gd name="T7" fmla="*/ 257 h 289"/>
                <a:gd name="T8" fmla="*/ 34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4" y="288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4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8" name="Freeform 286"/>
            <p:cNvSpPr>
              <a:spLocks/>
            </p:cNvSpPr>
            <p:nvPr/>
          </p:nvSpPr>
          <p:spPr bwMode="auto">
            <a:xfrm>
              <a:off x="4169" y="1489"/>
              <a:ext cx="69" cy="297"/>
            </a:xfrm>
            <a:custGeom>
              <a:avLst/>
              <a:gdLst>
                <a:gd name="T0" fmla="*/ 37 w 69"/>
                <a:gd name="T1" fmla="*/ 296 h 297"/>
                <a:gd name="T2" fmla="*/ 0 w 69"/>
                <a:gd name="T3" fmla="*/ 80 h 297"/>
                <a:gd name="T4" fmla="*/ 68 w 69"/>
                <a:gd name="T5" fmla="*/ 0 h 297"/>
                <a:gd name="T6" fmla="*/ 68 w 69"/>
                <a:gd name="T7" fmla="*/ 264 h 297"/>
                <a:gd name="T8" fmla="*/ 37 w 69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7"/>
                <a:gd name="T17" fmla="*/ 69 w 6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7">
                  <a:moveTo>
                    <a:pt x="37" y="296"/>
                  </a:moveTo>
                  <a:lnTo>
                    <a:pt x="0" y="80"/>
                  </a:lnTo>
                  <a:lnTo>
                    <a:pt x="68" y="0"/>
                  </a:lnTo>
                  <a:lnTo>
                    <a:pt x="68" y="264"/>
                  </a:lnTo>
                  <a:lnTo>
                    <a:pt x="37" y="2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9" name="Freeform 287"/>
            <p:cNvSpPr>
              <a:spLocks/>
            </p:cNvSpPr>
            <p:nvPr/>
          </p:nvSpPr>
          <p:spPr bwMode="auto">
            <a:xfrm>
              <a:off x="3999" y="1150"/>
              <a:ext cx="234" cy="51"/>
            </a:xfrm>
            <a:custGeom>
              <a:avLst/>
              <a:gdLst>
                <a:gd name="T0" fmla="*/ 0 w 234"/>
                <a:gd name="T1" fmla="*/ 31 h 51"/>
                <a:gd name="T2" fmla="*/ 29 w 234"/>
                <a:gd name="T3" fmla="*/ 0 h 51"/>
                <a:gd name="T4" fmla="*/ 233 w 234"/>
                <a:gd name="T5" fmla="*/ 0 h 51"/>
                <a:gd name="T6" fmla="*/ 184 w 234"/>
                <a:gd name="T7" fmla="*/ 50 h 51"/>
                <a:gd name="T8" fmla="*/ 0 w 234"/>
                <a:gd name="T9" fmla="*/ 3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51"/>
                <a:gd name="T17" fmla="*/ 234 w 23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51">
                  <a:moveTo>
                    <a:pt x="0" y="31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50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0" name="Freeform 288"/>
            <p:cNvSpPr>
              <a:spLocks/>
            </p:cNvSpPr>
            <p:nvPr/>
          </p:nvSpPr>
          <p:spPr bwMode="auto">
            <a:xfrm>
              <a:off x="3999" y="1150"/>
              <a:ext cx="239" cy="59"/>
            </a:xfrm>
            <a:custGeom>
              <a:avLst/>
              <a:gdLst>
                <a:gd name="T0" fmla="*/ 0 w 239"/>
                <a:gd name="T1" fmla="*/ 36 h 59"/>
                <a:gd name="T2" fmla="*/ 30 w 239"/>
                <a:gd name="T3" fmla="*/ 0 h 59"/>
                <a:gd name="T4" fmla="*/ 238 w 239"/>
                <a:gd name="T5" fmla="*/ 0 h 59"/>
                <a:gd name="T6" fmla="*/ 188 w 239"/>
                <a:gd name="T7" fmla="*/ 58 h 59"/>
                <a:gd name="T8" fmla="*/ 0 w 239"/>
                <a:gd name="T9" fmla="*/ 3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9"/>
                <a:gd name="T17" fmla="*/ 239 w 23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9">
                  <a:moveTo>
                    <a:pt x="0" y="36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8"/>
                  </a:lnTo>
                  <a:lnTo>
                    <a:pt x="0" y="3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1" name="Freeform 289"/>
            <p:cNvSpPr>
              <a:spLocks/>
            </p:cNvSpPr>
            <p:nvPr/>
          </p:nvSpPr>
          <p:spPr bwMode="auto">
            <a:xfrm>
              <a:off x="4170" y="1150"/>
              <a:ext cx="63" cy="291"/>
            </a:xfrm>
            <a:custGeom>
              <a:avLst/>
              <a:gdLst>
                <a:gd name="T0" fmla="*/ 34 w 63"/>
                <a:gd name="T1" fmla="*/ 290 h 291"/>
                <a:gd name="T2" fmla="*/ 0 w 63"/>
                <a:gd name="T3" fmla="*/ 78 h 291"/>
                <a:gd name="T4" fmla="*/ 62 w 63"/>
                <a:gd name="T5" fmla="*/ 0 h 291"/>
                <a:gd name="T6" fmla="*/ 62 w 63"/>
                <a:gd name="T7" fmla="*/ 259 h 291"/>
                <a:gd name="T8" fmla="*/ 34 w 63"/>
                <a:gd name="T9" fmla="*/ 290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91"/>
                <a:gd name="T17" fmla="*/ 63 w 63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91">
                  <a:moveTo>
                    <a:pt x="34" y="290"/>
                  </a:moveTo>
                  <a:lnTo>
                    <a:pt x="0" y="78"/>
                  </a:lnTo>
                  <a:lnTo>
                    <a:pt x="62" y="0"/>
                  </a:lnTo>
                  <a:lnTo>
                    <a:pt x="62" y="259"/>
                  </a:lnTo>
                  <a:lnTo>
                    <a:pt x="34" y="29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2" name="Freeform 290"/>
            <p:cNvSpPr>
              <a:spLocks/>
            </p:cNvSpPr>
            <p:nvPr/>
          </p:nvSpPr>
          <p:spPr bwMode="auto">
            <a:xfrm>
              <a:off x="4169" y="1150"/>
              <a:ext cx="69" cy="299"/>
            </a:xfrm>
            <a:custGeom>
              <a:avLst/>
              <a:gdLst>
                <a:gd name="T0" fmla="*/ 37 w 69"/>
                <a:gd name="T1" fmla="*/ 298 h 299"/>
                <a:gd name="T2" fmla="*/ 0 w 69"/>
                <a:gd name="T3" fmla="*/ 81 h 299"/>
                <a:gd name="T4" fmla="*/ 68 w 69"/>
                <a:gd name="T5" fmla="*/ 0 h 299"/>
                <a:gd name="T6" fmla="*/ 68 w 69"/>
                <a:gd name="T7" fmla="*/ 266 h 299"/>
                <a:gd name="T8" fmla="*/ 37 w 69"/>
                <a:gd name="T9" fmla="*/ 298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9"/>
                <a:gd name="T17" fmla="*/ 69 w 69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9">
                  <a:moveTo>
                    <a:pt x="37" y="298"/>
                  </a:moveTo>
                  <a:lnTo>
                    <a:pt x="0" y="81"/>
                  </a:lnTo>
                  <a:lnTo>
                    <a:pt x="68" y="0"/>
                  </a:lnTo>
                  <a:lnTo>
                    <a:pt x="68" y="266"/>
                  </a:lnTo>
                  <a:lnTo>
                    <a:pt x="37" y="29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3" name="Freeform 291"/>
            <p:cNvSpPr>
              <a:spLocks/>
            </p:cNvSpPr>
            <p:nvPr/>
          </p:nvSpPr>
          <p:spPr bwMode="auto">
            <a:xfrm>
              <a:off x="3999" y="797"/>
              <a:ext cx="234" cy="48"/>
            </a:xfrm>
            <a:custGeom>
              <a:avLst/>
              <a:gdLst>
                <a:gd name="T0" fmla="*/ 0 w 234"/>
                <a:gd name="T1" fmla="*/ 30 h 48"/>
                <a:gd name="T2" fmla="*/ 29 w 234"/>
                <a:gd name="T3" fmla="*/ 0 h 48"/>
                <a:gd name="T4" fmla="*/ 233 w 234"/>
                <a:gd name="T5" fmla="*/ 0 h 48"/>
                <a:gd name="T6" fmla="*/ 184 w 234"/>
                <a:gd name="T7" fmla="*/ 47 h 48"/>
                <a:gd name="T8" fmla="*/ 0 w 234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48"/>
                <a:gd name="T17" fmla="*/ 234 w 23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48">
                  <a:moveTo>
                    <a:pt x="0" y="30"/>
                  </a:moveTo>
                  <a:lnTo>
                    <a:pt x="29" y="0"/>
                  </a:lnTo>
                  <a:lnTo>
                    <a:pt x="233" y="0"/>
                  </a:lnTo>
                  <a:lnTo>
                    <a:pt x="184" y="47"/>
                  </a:lnTo>
                  <a:lnTo>
                    <a:pt x="0" y="3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4" name="Freeform 292"/>
            <p:cNvSpPr>
              <a:spLocks/>
            </p:cNvSpPr>
            <p:nvPr/>
          </p:nvSpPr>
          <p:spPr bwMode="auto">
            <a:xfrm>
              <a:off x="3999" y="797"/>
              <a:ext cx="239" cy="56"/>
            </a:xfrm>
            <a:custGeom>
              <a:avLst/>
              <a:gdLst>
                <a:gd name="T0" fmla="*/ 0 w 239"/>
                <a:gd name="T1" fmla="*/ 35 h 56"/>
                <a:gd name="T2" fmla="*/ 30 w 239"/>
                <a:gd name="T3" fmla="*/ 0 h 56"/>
                <a:gd name="T4" fmla="*/ 238 w 239"/>
                <a:gd name="T5" fmla="*/ 0 h 56"/>
                <a:gd name="T6" fmla="*/ 188 w 239"/>
                <a:gd name="T7" fmla="*/ 55 h 56"/>
                <a:gd name="T8" fmla="*/ 0 w 239"/>
                <a:gd name="T9" fmla="*/ 3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6"/>
                <a:gd name="T17" fmla="*/ 239 w 2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6">
                  <a:moveTo>
                    <a:pt x="0" y="35"/>
                  </a:moveTo>
                  <a:lnTo>
                    <a:pt x="30" y="0"/>
                  </a:lnTo>
                  <a:lnTo>
                    <a:pt x="238" y="0"/>
                  </a:lnTo>
                  <a:lnTo>
                    <a:pt x="188" y="55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5" name="Freeform 293"/>
            <p:cNvSpPr>
              <a:spLocks/>
            </p:cNvSpPr>
            <p:nvPr/>
          </p:nvSpPr>
          <p:spPr bwMode="auto">
            <a:xfrm>
              <a:off x="4170" y="797"/>
              <a:ext cx="63" cy="288"/>
            </a:xfrm>
            <a:custGeom>
              <a:avLst/>
              <a:gdLst>
                <a:gd name="T0" fmla="*/ 34 w 63"/>
                <a:gd name="T1" fmla="*/ 287 h 288"/>
                <a:gd name="T2" fmla="*/ 0 w 63"/>
                <a:gd name="T3" fmla="*/ 77 h 288"/>
                <a:gd name="T4" fmla="*/ 62 w 63"/>
                <a:gd name="T5" fmla="*/ 0 h 288"/>
                <a:gd name="T6" fmla="*/ 62 w 63"/>
                <a:gd name="T7" fmla="*/ 256 h 288"/>
                <a:gd name="T8" fmla="*/ 34 w 63"/>
                <a:gd name="T9" fmla="*/ 28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8"/>
                <a:gd name="T17" fmla="*/ 63 w 6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8">
                  <a:moveTo>
                    <a:pt x="34" y="287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6"/>
                  </a:lnTo>
                  <a:lnTo>
                    <a:pt x="34" y="28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6" name="Freeform 294"/>
            <p:cNvSpPr>
              <a:spLocks/>
            </p:cNvSpPr>
            <p:nvPr/>
          </p:nvSpPr>
          <p:spPr bwMode="auto">
            <a:xfrm>
              <a:off x="4169" y="797"/>
              <a:ext cx="69" cy="296"/>
            </a:xfrm>
            <a:custGeom>
              <a:avLst/>
              <a:gdLst>
                <a:gd name="T0" fmla="*/ 37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7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7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7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7" name="Freeform 295"/>
            <p:cNvSpPr>
              <a:spLocks/>
            </p:cNvSpPr>
            <p:nvPr/>
          </p:nvSpPr>
          <p:spPr bwMode="auto">
            <a:xfrm>
              <a:off x="529" y="2509"/>
              <a:ext cx="233" cy="50"/>
            </a:xfrm>
            <a:custGeom>
              <a:avLst/>
              <a:gdLst>
                <a:gd name="T0" fmla="*/ 0 w 233"/>
                <a:gd name="T1" fmla="*/ 31 h 50"/>
                <a:gd name="T2" fmla="*/ 30 w 233"/>
                <a:gd name="T3" fmla="*/ 0 h 50"/>
                <a:gd name="T4" fmla="*/ 232 w 233"/>
                <a:gd name="T5" fmla="*/ 0 h 50"/>
                <a:gd name="T6" fmla="*/ 183 w 233"/>
                <a:gd name="T7" fmla="*/ 49 h 50"/>
                <a:gd name="T8" fmla="*/ 0 w 233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50"/>
                <a:gd name="T17" fmla="*/ 233 w 2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50">
                  <a:moveTo>
                    <a:pt x="0" y="31"/>
                  </a:moveTo>
                  <a:lnTo>
                    <a:pt x="30" y="0"/>
                  </a:lnTo>
                  <a:lnTo>
                    <a:pt x="232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8" name="Freeform 296"/>
            <p:cNvSpPr>
              <a:spLocks/>
            </p:cNvSpPr>
            <p:nvPr/>
          </p:nvSpPr>
          <p:spPr bwMode="auto">
            <a:xfrm>
              <a:off x="528" y="2509"/>
              <a:ext cx="239" cy="57"/>
            </a:xfrm>
            <a:custGeom>
              <a:avLst/>
              <a:gdLst>
                <a:gd name="T0" fmla="*/ 0 w 239"/>
                <a:gd name="T1" fmla="*/ 35 h 57"/>
                <a:gd name="T2" fmla="*/ 31 w 239"/>
                <a:gd name="T3" fmla="*/ 0 h 57"/>
                <a:gd name="T4" fmla="*/ 238 w 239"/>
                <a:gd name="T5" fmla="*/ 0 h 57"/>
                <a:gd name="T6" fmla="*/ 188 w 239"/>
                <a:gd name="T7" fmla="*/ 56 h 57"/>
                <a:gd name="T8" fmla="*/ 0 w 239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57"/>
                <a:gd name="T17" fmla="*/ 239 w 23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57">
                  <a:moveTo>
                    <a:pt x="0" y="35"/>
                  </a:moveTo>
                  <a:lnTo>
                    <a:pt x="31" y="0"/>
                  </a:lnTo>
                  <a:lnTo>
                    <a:pt x="238" y="0"/>
                  </a:lnTo>
                  <a:lnTo>
                    <a:pt x="188" y="56"/>
                  </a:lnTo>
                  <a:lnTo>
                    <a:pt x="0" y="35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9" name="Freeform 297"/>
            <p:cNvSpPr>
              <a:spLocks/>
            </p:cNvSpPr>
            <p:nvPr/>
          </p:nvSpPr>
          <p:spPr bwMode="auto">
            <a:xfrm>
              <a:off x="698" y="2509"/>
              <a:ext cx="64" cy="289"/>
            </a:xfrm>
            <a:custGeom>
              <a:avLst/>
              <a:gdLst>
                <a:gd name="T0" fmla="*/ 34 w 64"/>
                <a:gd name="T1" fmla="*/ 288 h 289"/>
                <a:gd name="T2" fmla="*/ 0 w 64"/>
                <a:gd name="T3" fmla="*/ 77 h 289"/>
                <a:gd name="T4" fmla="*/ 63 w 64"/>
                <a:gd name="T5" fmla="*/ 0 h 289"/>
                <a:gd name="T6" fmla="*/ 63 w 64"/>
                <a:gd name="T7" fmla="*/ 257 h 289"/>
                <a:gd name="T8" fmla="*/ 34 w 64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9"/>
                <a:gd name="T17" fmla="*/ 64 w 64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9">
                  <a:moveTo>
                    <a:pt x="34" y="288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63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0" name="Freeform 298"/>
            <p:cNvSpPr>
              <a:spLocks/>
            </p:cNvSpPr>
            <p:nvPr/>
          </p:nvSpPr>
          <p:spPr bwMode="auto">
            <a:xfrm>
              <a:off x="697" y="2509"/>
              <a:ext cx="70" cy="296"/>
            </a:xfrm>
            <a:custGeom>
              <a:avLst/>
              <a:gdLst>
                <a:gd name="T0" fmla="*/ 37 w 70"/>
                <a:gd name="T1" fmla="*/ 295 h 296"/>
                <a:gd name="T2" fmla="*/ 0 w 70"/>
                <a:gd name="T3" fmla="*/ 79 h 296"/>
                <a:gd name="T4" fmla="*/ 69 w 70"/>
                <a:gd name="T5" fmla="*/ 0 h 296"/>
                <a:gd name="T6" fmla="*/ 69 w 70"/>
                <a:gd name="T7" fmla="*/ 263 h 296"/>
                <a:gd name="T8" fmla="*/ 37 w 70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96"/>
                <a:gd name="T17" fmla="*/ 70 w 7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96">
                  <a:moveTo>
                    <a:pt x="37" y="295"/>
                  </a:moveTo>
                  <a:lnTo>
                    <a:pt x="0" y="79"/>
                  </a:lnTo>
                  <a:lnTo>
                    <a:pt x="69" y="0"/>
                  </a:lnTo>
                  <a:lnTo>
                    <a:pt x="69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1" name="Freeform 299"/>
            <p:cNvSpPr>
              <a:spLocks/>
            </p:cNvSpPr>
            <p:nvPr/>
          </p:nvSpPr>
          <p:spPr bwMode="auto">
            <a:xfrm>
              <a:off x="745" y="2509"/>
              <a:ext cx="235" cy="50"/>
            </a:xfrm>
            <a:custGeom>
              <a:avLst/>
              <a:gdLst>
                <a:gd name="T0" fmla="*/ 0 w 235"/>
                <a:gd name="T1" fmla="*/ 31 h 50"/>
                <a:gd name="T2" fmla="*/ 30 w 235"/>
                <a:gd name="T3" fmla="*/ 0 h 50"/>
                <a:gd name="T4" fmla="*/ 234 w 235"/>
                <a:gd name="T5" fmla="*/ 0 h 50"/>
                <a:gd name="T6" fmla="*/ 183 w 235"/>
                <a:gd name="T7" fmla="*/ 49 h 50"/>
                <a:gd name="T8" fmla="*/ 0 w 235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0"/>
                <a:gd name="T17" fmla="*/ 235 w 23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0">
                  <a:moveTo>
                    <a:pt x="0" y="31"/>
                  </a:moveTo>
                  <a:lnTo>
                    <a:pt x="30" y="0"/>
                  </a:lnTo>
                  <a:lnTo>
                    <a:pt x="234" y="0"/>
                  </a:lnTo>
                  <a:lnTo>
                    <a:pt x="183" y="49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2" name="Freeform 300"/>
            <p:cNvSpPr>
              <a:spLocks/>
            </p:cNvSpPr>
            <p:nvPr/>
          </p:nvSpPr>
          <p:spPr bwMode="auto">
            <a:xfrm>
              <a:off x="743" y="2509"/>
              <a:ext cx="241" cy="57"/>
            </a:xfrm>
            <a:custGeom>
              <a:avLst/>
              <a:gdLst>
                <a:gd name="T0" fmla="*/ 0 w 241"/>
                <a:gd name="T1" fmla="*/ 35 h 57"/>
                <a:gd name="T2" fmla="*/ 31 w 241"/>
                <a:gd name="T3" fmla="*/ 0 h 57"/>
                <a:gd name="T4" fmla="*/ 240 w 241"/>
                <a:gd name="T5" fmla="*/ 0 h 57"/>
                <a:gd name="T6" fmla="*/ 188 w 241"/>
                <a:gd name="T7" fmla="*/ 56 h 57"/>
                <a:gd name="T8" fmla="*/ 0 w 241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57"/>
                <a:gd name="T17" fmla="*/ 241 w 24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57">
                  <a:moveTo>
                    <a:pt x="0" y="35"/>
                  </a:moveTo>
                  <a:lnTo>
                    <a:pt x="31" y="0"/>
                  </a:lnTo>
                  <a:lnTo>
                    <a:pt x="240" y="0"/>
                  </a:lnTo>
                  <a:lnTo>
                    <a:pt x="188" y="56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3" name="Freeform 301"/>
            <p:cNvSpPr>
              <a:spLocks/>
            </p:cNvSpPr>
            <p:nvPr/>
          </p:nvSpPr>
          <p:spPr bwMode="auto">
            <a:xfrm>
              <a:off x="914" y="2509"/>
              <a:ext cx="66" cy="289"/>
            </a:xfrm>
            <a:custGeom>
              <a:avLst/>
              <a:gdLst>
                <a:gd name="T0" fmla="*/ 34 w 66"/>
                <a:gd name="T1" fmla="*/ 288 h 289"/>
                <a:gd name="T2" fmla="*/ 0 w 66"/>
                <a:gd name="T3" fmla="*/ 77 h 289"/>
                <a:gd name="T4" fmla="*/ 65 w 66"/>
                <a:gd name="T5" fmla="*/ 0 h 289"/>
                <a:gd name="T6" fmla="*/ 65 w 66"/>
                <a:gd name="T7" fmla="*/ 257 h 289"/>
                <a:gd name="T8" fmla="*/ 34 w 66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89"/>
                <a:gd name="T17" fmla="*/ 66 w 66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89">
                  <a:moveTo>
                    <a:pt x="34" y="288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65" y="257"/>
                  </a:lnTo>
                  <a:lnTo>
                    <a:pt x="34" y="288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4" name="Freeform 302"/>
            <p:cNvSpPr>
              <a:spLocks/>
            </p:cNvSpPr>
            <p:nvPr/>
          </p:nvSpPr>
          <p:spPr bwMode="auto">
            <a:xfrm>
              <a:off x="913" y="2509"/>
              <a:ext cx="71" cy="296"/>
            </a:xfrm>
            <a:custGeom>
              <a:avLst/>
              <a:gdLst>
                <a:gd name="T0" fmla="*/ 37 w 71"/>
                <a:gd name="T1" fmla="*/ 295 h 296"/>
                <a:gd name="T2" fmla="*/ 0 w 71"/>
                <a:gd name="T3" fmla="*/ 79 h 296"/>
                <a:gd name="T4" fmla="*/ 70 w 71"/>
                <a:gd name="T5" fmla="*/ 0 h 296"/>
                <a:gd name="T6" fmla="*/ 70 w 71"/>
                <a:gd name="T7" fmla="*/ 263 h 296"/>
                <a:gd name="T8" fmla="*/ 37 w 71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96"/>
                <a:gd name="T17" fmla="*/ 71 w 7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96">
                  <a:moveTo>
                    <a:pt x="37" y="295"/>
                  </a:moveTo>
                  <a:lnTo>
                    <a:pt x="0" y="79"/>
                  </a:lnTo>
                  <a:lnTo>
                    <a:pt x="70" y="0"/>
                  </a:lnTo>
                  <a:lnTo>
                    <a:pt x="70" y="263"/>
                  </a:lnTo>
                  <a:lnTo>
                    <a:pt x="37" y="295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5" name="Freeform 303"/>
            <p:cNvSpPr>
              <a:spLocks/>
            </p:cNvSpPr>
            <p:nvPr/>
          </p:nvSpPr>
          <p:spPr bwMode="auto">
            <a:xfrm>
              <a:off x="962" y="2509"/>
              <a:ext cx="232" cy="50"/>
            </a:xfrm>
            <a:custGeom>
              <a:avLst/>
              <a:gdLst>
                <a:gd name="T0" fmla="*/ 0 w 232"/>
                <a:gd name="T1" fmla="*/ 31 h 50"/>
                <a:gd name="T2" fmla="*/ 29 w 232"/>
                <a:gd name="T3" fmla="*/ 0 h 50"/>
                <a:gd name="T4" fmla="*/ 231 w 232"/>
                <a:gd name="T5" fmla="*/ 0 h 50"/>
                <a:gd name="T6" fmla="*/ 182 w 232"/>
                <a:gd name="T7" fmla="*/ 49 h 50"/>
                <a:gd name="T8" fmla="*/ 0 w 232"/>
                <a:gd name="T9" fmla="*/ 3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50"/>
                <a:gd name="T17" fmla="*/ 232 w 2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50">
                  <a:moveTo>
                    <a:pt x="0" y="31"/>
                  </a:moveTo>
                  <a:lnTo>
                    <a:pt x="29" y="0"/>
                  </a:lnTo>
                  <a:lnTo>
                    <a:pt x="231" y="0"/>
                  </a:lnTo>
                  <a:lnTo>
                    <a:pt x="182" y="49"/>
                  </a:lnTo>
                  <a:lnTo>
                    <a:pt x="0" y="31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6" name="Freeform 304"/>
            <p:cNvSpPr>
              <a:spLocks/>
            </p:cNvSpPr>
            <p:nvPr/>
          </p:nvSpPr>
          <p:spPr bwMode="auto">
            <a:xfrm>
              <a:off x="961" y="2509"/>
              <a:ext cx="238" cy="57"/>
            </a:xfrm>
            <a:custGeom>
              <a:avLst/>
              <a:gdLst>
                <a:gd name="T0" fmla="*/ 0 w 238"/>
                <a:gd name="T1" fmla="*/ 35 h 57"/>
                <a:gd name="T2" fmla="*/ 30 w 238"/>
                <a:gd name="T3" fmla="*/ 0 h 57"/>
                <a:gd name="T4" fmla="*/ 237 w 238"/>
                <a:gd name="T5" fmla="*/ 0 h 57"/>
                <a:gd name="T6" fmla="*/ 187 w 238"/>
                <a:gd name="T7" fmla="*/ 56 h 57"/>
                <a:gd name="T8" fmla="*/ 0 w 238"/>
                <a:gd name="T9" fmla="*/ 3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57"/>
                <a:gd name="T17" fmla="*/ 238 w 23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57">
                  <a:moveTo>
                    <a:pt x="0" y="35"/>
                  </a:moveTo>
                  <a:lnTo>
                    <a:pt x="30" y="0"/>
                  </a:lnTo>
                  <a:lnTo>
                    <a:pt x="237" y="0"/>
                  </a:lnTo>
                  <a:lnTo>
                    <a:pt x="187" y="56"/>
                  </a:lnTo>
                  <a:lnTo>
                    <a:pt x="0" y="3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7" name="Freeform 305"/>
            <p:cNvSpPr>
              <a:spLocks/>
            </p:cNvSpPr>
            <p:nvPr/>
          </p:nvSpPr>
          <p:spPr bwMode="auto">
            <a:xfrm>
              <a:off x="1131" y="2509"/>
              <a:ext cx="63" cy="289"/>
            </a:xfrm>
            <a:custGeom>
              <a:avLst/>
              <a:gdLst>
                <a:gd name="T0" fmla="*/ 33 w 63"/>
                <a:gd name="T1" fmla="*/ 288 h 289"/>
                <a:gd name="T2" fmla="*/ 0 w 63"/>
                <a:gd name="T3" fmla="*/ 77 h 289"/>
                <a:gd name="T4" fmla="*/ 62 w 63"/>
                <a:gd name="T5" fmla="*/ 0 h 289"/>
                <a:gd name="T6" fmla="*/ 62 w 63"/>
                <a:gd name="T7" fmla="*/ 257 h 289"/>
                <a:gd name="T8" fmla="*/ 33 w 63"/>
                <a:gd name="T9" fmla="*/ 28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9"/>
                <a:gd name="T17" fmla="*/ 63 w 63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9">
                  <a:moveTo>
                    <a:pt x="33" y="288"/>
                  </a:moveTo>
                  <a:lnTo>
                    <a:pt x="0" y="77"/>
                  </a:lnTo>
                  <a:lnTo>
                    <a:pt x="62" y="0"/>
                  </a:lnTo>
                  <a:lnTo>
                    <a:pt x="62" y="257"/>
                  </a:lnTo>
                  <a:lnTo>
                    <a:pt x="33" y="28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8" name="Freeform 306"/>
            <p:cNvSpPr>
              <a:spLocks/>
            </p:cNvSpPr>
            <p:nvPr/>
          </p:nvSpPr>
          <p:spPr bwMode="auto">
            <a:xfrm>
              <a:off x="1130" y="2509"/>
              <a:ext cx="69" cy="296"/>
            </a:xfrm>
            <a:custGeom>
              <a:avLst/>
              <a:gdLst>
                <a:gd name="T0" fmla="*/ 36 w 69"/>
                <a:gd name="T1" fmla="*/ 295 h 296"/>
                <a:gd name="T2" fmla="*/ 0 w 69"/>
                <a:gd name="T3" fmla="*/ 79 h 296"/>
                <a:gd name="T4" fmla="*/ 68 w 69"/>
                <a:gd name="T5" fmla="*/ 0 h 296"/>
                <a:gd name="T6" fmla="*/ 68 w 69"/>
                <a:gd name="T7" fmla="*/ 263 h 296"/>
                <a:gd name="T8" fmla="*/ 36 w 69"/>
                <a:gd name="T9" fmla="*/ 29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96"/>
                <a:gd name="T17" fmla="*/ 69 w 69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96">
                  <a:moveTo>
                    <a:pt x="36" y="295"/>
                  </a:moveTo>
                  <a:lnTo>
                    <a:pt x="0" y="79"/>
                  </a:lnTo>
                  <a:lnTo>
                    <a:pt x="68" y="0"/>
                  </a:lnTo>
                  <a:lnTo>
                    <a:pt x="68" y="263"/>
                  </a:lnTo>
                  <a:lnTo>
                    <a:pt x="36" y="2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9" name="Freeform 307"/>
            <p:cNvSpPr>
              <a:spLocks/>
            </p:cNvSpPr>
            <p:nvPr/>
          </p:nvSpPr>
          <p:spPr bwMode="auto">
            <a:xfrm>
              <a:off x="1829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20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20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0" name="Freeform 308"/>
            <p:cNvSpPr>
              <a:spLocks/>
            </p:cNvSpPr>
            <p:nvPr/>
          </p:nvSpPr>
          <p:spPr bwMode="auto">
            <a:xfrm>
              <a:off x="1828" y="3020"/>
              <a:ext cx="159" cy="39"/>
            </a:xfrm>
            <a:custGeom>
              <a:avLst/>
              <a:gdLst>
                <a:gd name="T0" fmla="*/ 0 w 159"/>
                <a:gd name="T1" fmla="*/ 24 h 39"/>
                <a:gd name="T2" fmla="*/ 20 w 159"/>
                <a:gd name="T3" fmla="*/ 0 h 39"/>
                <a:gd name="T4" fmla="*/ 158 w 159"/>
                <a:gd name="T5" fmla="*/ 0 h 39"/>
                <a:gd name="T6" fmla="*/ 125 w 159"/>
                <a:gd name="T7" fmla="*/ 38 h 39"/>
                <a:gd name="T8" fmla="*/ 0 w 159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9"/>
                <a:gd name="T17" fmla="*/ 159 w 1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9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5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1" name="Freeform 309"/>
            <p:cNvSpPr>
              <a:spLocks/>
            </p:cNvSpPr>
            <p:nvPr/>
          </p:nvSpPr>
          <p:spPr bwMode="auto">
            <a:xfrm>
              <a:off x="1941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2" name="Freeform 310"/>
            <p:cNvSpPr>
              <a:spLocks/>
            </p:cNvSpPr>
            <p:nvPr/>
          </p:nvSpPr>
          <p:spPr bwMode="auto">
            <a:xfrm>
              <a:off x="1939" y="3020"/>
              <a:ext cx="48" cy="197"/>
            </a:xfrm>
            <a:custGeom>
              <a:avLst/>
              <a:gdLst>
                <a:gd name="T0" fmla="*/ 26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6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6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3" name="Freeform 311"/>
            <p:cNvSpPr>
              <a:spLocks/>
            </p:cNvSpPr>
            <p:nvPr/>
          </p:nvSpPr>
          <p:spPr bwMode="auto">
            <a:xfrm>
              <a:off x="1829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20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20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4" name="Freeform 312"/>
            <p:cNvSpPr>
              <a:spLocks/>
            </p:cNvSpPr>
            <p:nvPr/>
          </p:nvSpPr>
          <p:spPr bwMode="auto">
            <a:xfrm>
              <a:off x="1828" y="2777"/>
              <a:ext cx="159" cy="40"/>
            </a:xfrm>
            <a:custGeom>
              <a:avLst/>
              <a:gdLst>
                <a:gd name="T0" fmla="*/ 0 w 159"/>
                <a:gd name="T1" fmla="*/ 24 h 40"/>
                <a:gd name="T2" fmla="*/ 20 w 159"/>
                <a:gd name="T3" fmla="*/ 0 h 40"/>
                <a:gd name="T4" fmla="*/ 158 w 159"/>
                <a:gd name="T5" fmla="*/ 0 h 40"/>
                <a:gd name="T6" fmla="*/ 125 w 159"/>
                <a:gd name="T7" fmla="*/ 39 h 40"/>
                <a:gd name="T8" fmla="*/ 0 w 159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0"/>
                <a:gd name="T17" fmla="*/ 159 w 1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0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5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5" name="Freeform 313"/>
            <p:cNvSpPr>
              <a:spLocks/>
            </p:cNvSpPr>
            <p:nvPr/>
          </p:nvSpPr>
          <p:spPr bwMode="auto">
            <a:xfrm>
              <a:off x="1941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6" name="Freeform 314"/>
            <p:cNvSpPr>
              <a:spLocks/>
            </p:cNvSpPr>
            <p:nvPr/>
          </p:nvSpPr>
          <p:spPr bwMode="auto">
            <a:xfrm>
              <a:off x="1939" y="2777"/>
              <a:ext cx="48" cy="196"/>
            </a:xfrm>
            <a:custGeom>
              <a:avLst/>
              <a:gdLst>
                <a:gd name="T0" fmla="*/ 26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6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6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7" name="Freeform 315"/>
            <p:cNvSpPr>
              <a:spLocks/>
            </p:cNvSpPr>
            <p:nvPr/>
          </p:nvSpPr>
          <p:spPr bwMode="auto">
            <a:xfrm>
              <a:off x="1973" y="3020"/>
              <a:ext cx="152" cy="30"/>
            </a:xfrm>
            <a:custGeom>
              <a:avLst/>
              <a:gdLst>
                <a:gd name="T0" fmla="*/ 0 w 152"/>
                <a:gd name="T1" fmla="*/ 18 h 30"/>
                <a:gd name="T2" fmla="*/ 18 w 152"/>
                <a:gd name="T3" fmla="*/ 0 h 30"/>
                <a:gd name="T4" fmla="*/ 151 w 152"/>
                <a:gd name="T5" fmla="*/ 0 h 30"/>
                <a:gd name="T6" fmla="*/ 119 w 152"/>
                <a:gd name="T7" fmla="*/ 29 h 30"/>
                <a:gd name="T8" fmla="*/ 0 w 152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0"/>
                <a:gd name="T17" fmla="*/ 152 w 1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0">
                  <a:moveTo>
                    <a:pt x="0" y="18"/>
                  </a:moveTo>
                  <a:lnTo>
                    <a:pt x="18" y="0"/>
                  </a:lnTo>
                  <a:lnTo>
                    <a:pt x="151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8" name="Freeform 316"/>
            <p:cNvSpPr>
              <a:spLocks/>
            </p:cNvSpPr>
            <p:nvPr/>
          </p:nvSpPr>
          <p:spPr bwMode="auto">
            <a:xfrm>
              <a:off x="1972" y="3020"/>
              <a:ext cx="157" cy="39"/>
            </a:xfrm>
            <a:custGeom>
              <a:avLst/>
              <a:gdLst>
                <a:gd name="T0" fmla="*/ 0 w 157"/>
                <a:gd name="T1" fmla="*/ 24 h 39"/>
                <a:gd name="T2" fmla="*/ 19 w 157"/>
                <a:gd name="T3" fmla="*/ 0 h 39"/>
                <a:gd name="T4" fmla="*/ 156 w 157"/>
                <a:gd name="T5" fmla="*/ 0 h 39"/>
                <a:gd name="T6" fmla="*/ 123 w 157"/>
                <a:gd name="T7" fmla="*/ 38 h 39"/>
                <a:gd name="T8" fmla="*/ 0 w 157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39"/>
                <a:gd name="T17" fmla="*/ 157 w 15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39">
                  <a:moveTo>
                    <a:pt x="0" y="24"/>
                  </a:moveTo>
                  <a:lnTo>
                    <a:pt x="19" y="0"/>
                  </a:lnTo>
                  <a:lnTo>
                    <a:pt x="156" y="0"/>
                  </a:lnTo>
                  <a:lnTo>
                    <a:pt x="123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9" name="Freeform 317"/>
            <p:cNvSpPr>
              <a:spLocks/>
            </p:cNvSpPr>
            <p:nvPr/>
          </p:nvSpPr>
          <p:spPr bwMode="auto">
            <a:xfrm>
              <a:off x="2084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0" name="Freeform 318"/>
            <p:cNvSpPr>
              <a:spLocks/>
            </p:cNvSpPr>
            <p:nvPr/>
          </p:nvSpPr>
          <p:spPr bwMode="auto">
            <a:xfrm>
              <a:off x="2083" y="3020"/>
              <a:ext cx="46" cy="197"/>
            </a:xfrm>
            <a:custGeom>
              <a:avLst/>
              <a:gdLst>
                <a:gd name="T0" fmla="*/ 24 w 46"/>
                <a:gd name="T1" fmla="*/ 196 h 197"/>
                <a:gd name="T2" fmla="*/ 0 w 46"/>
                <a:gd name="T3" fmla="*/ 54 h 197"/>
                <a:gd name="T4" fmla="*/ 45 w 46"/>
                <a:gd name="T5" fmla="*/ 0 h 197"/>
                <a:gd name="T6" fmla="*/ 45 w 46"/>
                <a:gd name="T7" fmla="*/ 174 h 197"/>
                <a:gd name="T8" fmla="*/ 24 w 46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7"/>
                <a:gd name="T17" fmla="*/ 46 w 46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7">
                  <a:moveTo>
                    <a:pt x="24" y="196"/>
                  </a:moveTo>
                  <a:lnTo>
                    <a:pt x="0" y="54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1" name="Freeform 319"/>
            <p:cNvSpPr>
              <a:spLocks/>
            </p:cNvSpPr>
            <p:nvPr/>
          </p:nvSpPr>
          <p:spPr bwMode="auto">
            <a:xfrm>
              <a:off x="1973" y="2777"/>
              <a:ext cx="152" cy="33"/>
            </a:xfrm>
            <a:custGeom>
              <a:avLst/>
              <a:gdLst>
                <a:gd name="T0" fmla="*/ 0 w 152"/>
                <a:gd name="T1" fmla="*/ 20 h 33"/>
                <a:gd name="T2" fmla="*/ 18 w 152"/>
                <a:gd name="T3" fmla="*/ 0 h 33"/>
                <a:gd name="T4" fmla="*/ 151 w 152"/>
                <a:gd name="T5" fmla="*/ 0 h 33"/>
                <a:gd name="T6" fmla="*/ 119 w 152"/>
                <a:gd name="T7" fmla="*/ 32 h 33"/>
                <a:gd name="T8" fmla="*/ 0 w 152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3"/>
                <a:gd name="T17" fmla="*/ 152 w 1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3">
                  <a:moveTo>
                    <a:pt x="0" y="20"/>
                  </a:moveTo>
                  <a:lnTo>
                    <a:pt x="18" y="0"/>
                  </a:lnTo>
                  <a:lnTo>
                    <a:pt x="151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2" name="Freeform 320"/>
            <p:cNvSpPr>
              <a:spLocks/>
            </p:cNvSpPr>
            <p:nvPr/>
          </p:nvSpPr>
          <p:spPr bwMode="auto">
            <a:xfrm>
              <a:off x="1972" y="2777"/>
              <a:ext cx="157" cy="40"/>
            </a:xfrm>
            <a:custGeom>
              <a:avLst/>
              <a:gdLst>
                <a:gd name="T0" fmla="*/ 0 w 157"/>
                <a:gd name="T1" fmla="*/ 24 h 40"/>
                <a:gd name="T2" fmla="*/ 19 w 157"/>
                <a:gd name="T3" fmla="*/ 0 h 40"/>
                <a:gd name="T4" fmla="*/ 156 w 157"/>
                <a:gd name="T5" fmla="*/ 0 h 40"/>
                <a:gd name="T6" fmla="*/ 123 w 157"/>
                <a:gd name="T7" fmla="*/ 39 h 40"/>
                <a:gd name="T8" fmla="*/ 0 w 157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0"/>
                <a:gd name="T17" fmla="*/ 157 w 15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0">
                  <a:moveTo>
                    <a:pt x="0" y="24"/>
                  </a:moveTo>
                  <a:lnTo>
                    <a:pt x="19" y="0"/>
                  </a:lnTo>
                  <a:lnTo>
                    <a:pt x="156" y="0"/>
                  </a:lnTo>
                  <a:lnTo>
                    <a:pt x="123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3" name="Freeform 321"/>
            <p:cNvSpPr>
              <a:spLocks/>
            </p:cNvSpPr>
            <p:nvPr/>
          </p:nvSpPr>
          <p:spPr bwMode="auto">
            <a:xfrm>
              <a:off x="2084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4" name="Freeform 322"/>
            <p:cNvSpPr>
              <a:spLocks/>
            </p:cNvSpPr>
            <p:nvPr/>
          </p:nvSpPr>
          <p:spPr bwMode="auto">
            <a:xfrm>
              <a:off x="2083" y="2777"/>
              <a:ext cx="46" cy="196"/>
            </a:xfrm>
            <a:custGeom>
              <a:avLst/>
              <a:gdLst>
                <a:gd name="T0" fmla="*/ 24 w 46"/>
                <a:gd name="T1" fmla="*/ 195 h 196"/>
                <a:gd name="T2" fmla="*/ 0 w 46"/>
                <a:gd name="T3" fmla="*/ 53 h 196"/>
                <a:gd name="T4" fmla="*/ 45 w 46"/>
                <a:gd name="T5" fmla="*/ 0 h 196"/>
                <a:gd name="T6" fmla="*/ 45 w 46"/>
                <a:gd name="T7" fmla="*/ 174 h 196"/>
                <a:gd name="T8" fmla="*/ 24 w 46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6"/>
                <a:gd name="T17" fmla="*/ 46 w 46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6">
                  <a:moveTo>
                    <a:pt x="24" y="195"/>
                  </a:moveTo>
                  <a:lnTo>
                    <a:pt x="0" y="53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5" name="Freeform 323"/>
            <p:cNvSpPr>
              <a:spLocks/>
            </p:cNvSpPr>
            <p:nvPr/>
          </p:nvSpPr>
          <p:spPr bwMode="auto">
            <a:xfrm>
              <a:off x="2115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6" name="Freeform 324"/>
            <p:cNvSpPr>
              <a:spLocks/>
            </p:cNvSpPr>
            <p:nvPr/>
          </p:nvSpPr>
          <p:spPr bwMode="auto">
            <a:xfrm>
              <a:off x="2113" y="3020"/>
              <a:ext cx="160" cy="39"/>
            </a:xfrm>
            <a:custGeom>
              <a:avLst/>
              <a:gdLst>
                <a:gd name="T0" fmla="*/ 0 w 160"/>
                <a:gd name="T1" fmla="*/ 24 h 39"/>
                <a:gd name="T2" fmla="*/ 20 w 160"/>
                <a:gd name="T3" fmla="*/ 0 h 39"/>
                <a:gd name="T4" fmla="*/ 159 w 160"/>
                <a:gd name="T5" fmla="*/ 0 h 39"/>
                <a:gd name="T6" fmla="*/ 125 w 160"/>
                <a:gd name="T7" fmla="*/ 38 h 39"/>
                <a:gd name="T8" fmla="*/ 0 w 160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39"/>
                <a:gd name="T17" fmla="*/ 160 w 1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39">
                  <a:moveTo>
                    <a:pt x="0" y="24"/>
                  </a:moveTo>
                  <a:lnTo>
                    <a:pt x="20" y="0"/>
                  </a:lnTo>
                  <a:lnTo>
                    <a:pt x="159" y="0"/>
                  </a:lnTo>
                  <a:lnTo>
                    <a:pt x="125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7" name="Freeform 325"/>
            <p:cNvSpPr>
              <a:spLocks/>
            </p:cNvSpPr>
            <p:nvPr/>
          </p:nvSpPr>
          <p:spPr bwMode="auto">
            <a:xfrm>
              <a:off x="2227" y="3020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8" name="Freeform 326"/>
            <p:cNvSpPr>
              <a:spLocks/>
            </p:cNvSpPr>
            <p:nvPr/>
          </p:nvSpPr>
          <p:spPr bwMode="auto">
            <a:xfrm>
              <a:off x="2225" y="3020"/>
              <a:ext cx="48" cy="197"/>
            </a:xfrm>
            <a:custGeom>
              <a:avLst/>
              <a:gdLst>
                <a:gd name="T0" fmla="*/ 25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5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5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9" name="Freeform 327"/>
            <p:cNvSpPr>
              <a:spLocks/>
            </p:cNvSpPr>
            <p:nvPr/>
          </p:nvSpPr>
          <p:spPr bwMode="auto">
            <a:xfrm>
              <a:off x="2115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0" name="Freeform 328"/>
            <p:cNvSpPr>
              <a:spLocks/>
            </p:cNvSpPr>
            <p:nvPr/>
          </p:nvSpPr>
          <p:spPr bwMode="auto">
            <a:xfrm>
              <a:off x="2113" y="2777"/>
              <a:ext cx="160" cy="40"/>
            </a:xfrm>
            <a:custGeom>
              <a:avLst/>
              <a:gdLst>
                <a:gd name="T0" fmla="*/ 0 w 160"/>
                <a:gd name="T1" fmla="*/ 24 h 40"/>
                <a:gd name="T2" fmla="*/ 20 w 160"/>
                <a:gd name="T3" fmla="*/ 0 h 40"/>
                <a:gd name="T4" fmla="*/ 159 w 160"/>
                <a:gd name="T5" fmla="*/ 0 h 40"/>
                <a:gd name="T6" fmla="*/ 125 w 160"/>
                <a:gd name="T7" fmla="*/ 39 h 40"/>
                <a:gd name="T8" fmla="*/ 0 w 16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0"/>
                <a:gd name="T17" fmla="*/ 160 w 16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0">
                  <a:moveTo>
                    <a:pt x="0" y="24"/>
                  </a:moveTo>
                  <a:lnTo>
                    <a:pt x="20" y="0"/>
                  </a:lnTo>
                  <a:lnTo>
                    <a:pt x="159" y="0"/>
                  </a:lnTo>
                  <a:lnTo>
                    <a:pt x="125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1" name="Freeform 329"/>
            <p:cNvSpPr>
              <a:spLocks/>
            </p:cNvSpPr>
            <p:nvPr/>
          </p:nvSpPr>
          <p:spPr bwMode="auto">
            <a:xfrm>
              <a:off x="2227" y="2777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2" name="Freeform 330"/>
            <p:cNvSpPr>
              <a:spLocks/>
            </p:cNvSpPr>
            <p:nvPr/>
          </p:nvSpPr>
          <p:spPr bwMode="auto">
            <a:xfrm>
              <a:off x="2225" y="2777"/>
              <a:ext cx="48" cy="196"/>
            </a:xfrm>
            <a:custGeom>
              <a:avLst/>
              <a:gdLst>
                <a:gd name="T0" fmla="*/ 25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5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5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3" name="Freeform 331"/>
            <p:cNvSpPr>
              <a:spLocks/>
            </p:cNvSpPr>
            <p:nvPr/>
          </p:nvSpPr>
          <p:spPr bwMode="auto">
            <a:xfrm>
              <a:off x="2258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4" name="Freeform 332"/>
            <p:cNvSpPr>
              <a:spLocks/>
            </p:cNvSpPr>
            <p:nvPr/>
          </p:nvSpPr>
          <p:spPr bwMode="auto">
            <a:xfrm>
              <a:off x="2257" y="3020"/>
              <a:ext cx="159" cy="39"/>
            </a:xfrm>
            <a:custGeom>
              <a:avLst/>
              <a:gdLst>
                <a:gd name="T0" fmla="*/ 0 w 159"/>
                <a:gd name="T1" fmla="*/ 24 h 39"/>
                <a:gd name="T2" fmla="*/ 20 w 159"/>
                <a:gd name="T3" fmla="*/ 0 h 39"/>
                <a:gd name="T4" fmla="*/ 158 w 159"/>
                <a:gd name="T5" fmla="*/ 0 h 39"/>
                <a:gd name="T6" fmla="*/ 124 w 159"/>
                <a:gd name="T7" fmla="*/ 38 h 39"/>
                <a:gd name="T8" fmla="*/ 0 w 159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9"/>
                <a:gd name="T17" fmla="*/ 159 w 1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9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5" name="Freeform 333"/>
            <p:cNvSpPr>
              <a:spLocks/>
            </p:cNvSpPr>
            <p:nvPr/>
          </p:nvSpPr>
          <p:spPr bwMode="auto">
            <a:xfrm>
              <a:off x="2370" y="3020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6" name="Freeform 334"/>
            <p:cNvSpPr>
              <a:spLocks/>
            </p:cNvSpPr>
            <p:nvPr/>
          </p:nvSpPr>
          <p:spPr bwMode="auto">
            <a:xfrm>
              <a:off x="2369" y="3020"/>
              <a:ext cx="47" cy="197"/>
            </a:xfrm>
            <a:custGeom>
              <a:avLst/>
              <a:gdLst>
                <a:gd name="T0" fmla="*/ 24 w 47"/>
                <a:gd name="T1" fmla="*/ 196 h 197"/>
                <a:gd name="T2" fmla="*/ 0 w 47"/>
                <a:gd name="T3" fmla="*/ 54 h 197"/>
                <a:gd name="T4" fmla="*/ 46 w 47"/>
                <a:gd name="T5" fmla="*/ 0 h 197"/>
                <a:gd name="T6" fmla="*/ 46 w 47"/>
                <a:gd name="T7" fmla="*/ 174 h 197"/>
                <a:gd name="T8" fmla="*/ 24 w 47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7"/>
                <a:gd name="T17" fmla="*/ 47 w 4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7">
                  <a:moveTo>
                    <a:pt x="24" y="196"/>
                  </a:moveTo>
                  <a:lnTo>
                    <a:pt x="0" y="54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7" name="Freeform 335"/>
            <p:cNvSpPr>
              <a:spLocks/>
            </p:cNvSpPr>
            <p:nvPr/>
          </p:nvSpPr>
          <p:spPr bwMode="auto">
            <a:xfrm>
              <a:off x="2258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8" name="Freeform 336"/>
            <p:cNvSpPr>
              <a:spLocks/>
            </p:cNvSpPr>
            <p:nvPr/>
          </p:nvSpPr>
          <p:spPr bwMode="auto">
            <a:xfrm>
              <a:off x="2257" y="2777"/>
              <a:ext cx="159" cy="40"/>
            </a:xfrm>
            <a:custGeom>
              <a:avLst/>
              <a:gdLst>
                <a:gd name="T0" fmla="*/ 0 w 159"/>
                <a:gd name="T1" fmla="*/ 24 h 40"/>
                <a:gd name="T2" fmla="*/ 20 w 159"/>
                <a:gd name="T3" fmla="*/ 0 h 40"/>
                <a:gd name="T4" fmla="*/ 158 w 159"/>
                <a:gd name="T5" fmla="*/ 0 h 40"/>
                <a:gd name="T6" fmla="*/ 124 w 159"/>
                <a:gd name="T7" fmla="*/ 39 h 40"/>
                <a:gd name="T8" fmla="*/ 0 w 159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0"/>
                <a:gd name="T17" fmla="*/ 159 w 1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0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9" name="Freeform 337"/>
            <p:cNvSpPr>
              <a:spLocks/>
            </p:cNvSpPr>
            <p:nvPr/>
          </p:nvSpPr>
          <p:spPr bwMode="auto">
            <a:xfrm>
              <a:off x="2370" y="2777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0" name="Freeform 338"/>
            <p:cNvSpPr>
              <a:spLocks/>
            </p:cNvSpPr>
            <p:nvPr/>
          </p:nvSpPr>
          <p:spPr bwMode="auto">
            <a:xfrm>
              <a:off x="2369" y="2777"/>
              <a:ext cx="47" cy="196"/>
            </a:xfrm>
            <a:custGeom>
              <a:avLst/>
              <a:gdLst>
                <a:gd name="T0" fmla="*/ 24 w 47"/>
                <a:gd name="T1" fmla="*/ 195 h 196"/>
                <a:gd name="T2" fmla="*/ 0 w 47"/>
                <a:gd name="T3" fmla="*/ 53 h 196"/>
                <a:gd name="T4" fmla="*/ 46 w 47"/>
                <a:gd name="T5" fmla="*/ 0 h 196"/>
                <a:gd name="T6" fmla="*/ 46 w 47"/>
                <a:gd name="T7" fmla="*/ 174 h 196"/>
                <a:gd name="T8" fmla="*/ 24 w 47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6"/>
                <a:gd name="T17" fmla="*/ 47 w 4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6">
                  <a:moveTo>
                    <a:pt x="24" y="195"/>
                  </a:moveTo>
                  <a:lnTo>
                    <a:pt x="0" y="53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1" name="Freeform 339"/>
            <p:cNvSpPr>
              <a:spLocks/>
            </p:cNvSpPr>
            <p:nvPr/>
          </p:nvSpPr>
          <p:spPr bwMode="auto">
            <a:xfrm>
              <a:off x="2401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2" name="Freeform 340"/>
            <p:cNvSpPr>
              <a:spLocks/>
            </p:cNvSpPr>
            <p:nvPr/>
          </p:nvSpPr>
          <p:spPr bwMode="auto">
            <a:xfrm>
              <a:off x="2400" y="3020"/>
              <a:ext cx="159" cy="39"/>
            </a:xfrm>
            <a:custGeom>
              <a:avLst/>
              <a:gdLst>
                <a:gd name="T0" fmla="*/ 0 w 159"/>
                <a:gd name="T1" fmla="*/ 24 h 39"/>
                <a:gd name="T2" fmla="*/ 20 w 159"/>
                <a:gd name="T3" fmla="*/ 0 h 39"/>
                <a:gd name="T4" fmla="*/ 158 w 159"/>
                <a:gd name="T5" fmla="*/ 0 h 39"/>
                <a:gd name="T6" fmla="*/ 124 w 159"/>
                <a:gd name="T7" fmla="*/ 38 h 39"/>
                <a:gd name="T8" fmla="*/ 0 w 159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9"/>
                <a:gd name="T17" fmla="*/ 159 w 1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9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3" name="Freeform 341"/>
            <p:cNvSpPr>
              <a:spLocks/>
            </p:cNvSpPr>
            <p:nvPr/>
          </p:nvSpPr>
          <p:spPr bwMode="auto">
            <a:xfrm>
              <a:off x="2513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4" name="Freeform 342"/>
            <p:cNvSpPr>
              <a:spLocks/>
            </p:cNvSpPr>
            <p:nvPr/>
          </p:nvSpPr>
          <p:spPr bwMode="auto">
            <a:xfrm>
              <a:off x="2511" y="3020"/>
              <a:ext cx="48" cy="197"/>
            </a:xfrm>
            <a:custGeom>
              <a:avLst/>
              <a:gdLst>
                <a:gd name="T0" fmla="*/ 26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6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6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5" name="Freeform 343"/>
            <p:cNvSpPr>
              <a:spLocks/>
            </p:cNvSpPr>
            <p:nvPr/>
          </p:nvSpPr>
          <p:spPr bwMode="auto">
            <a:xfrm>
              <a:off x="2401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6" name="Freeform 344"/>
            <p:cNvSpPr>
              <a:spLocks/>
            </p:cNvSpPr>
            <p:nvPr/>
          </p:nvSpPr>
          <p:spPr bwMode="auto">
            <a:xfrm>
              <a:off x="2400" y="2777"/>
              <a:ext cx="159" cy="40"/>
            </a:xfrm>
            <a:custGeom>
              <a:avLst/>
              <a:gdLst>
                <a:gd name="T0" fmla="*/ 0 w 159"/>
                <a:gd name="T1" fmla="*/ 24 h 40"/>
                <a:gd name="T2" fmla="*/ 20 w 159"/>
                <a:gd name="T3" fmla="*/ 0 h 40"/>
                <a:gd name="T4" fmla="*/ 158 w 159"/>
                <a:gd name="T5" fmla="*/ 0 h 40"/>
                <a:gd name="T6" fmla="*/ 124 w 159"/>
                <a:gd name="T7" fmla="*/ 39 h 40"/>
                <a:gd name="T8" fmla="*/ 0 w 159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0"/>
                <a:gd name="T17" fmla="*/ 159 w 1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0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7" name="Freeform 345"/>
            <p:cNvSpPr>
              <a:spLocks/>
            </p:cNvSpPr>
            <p:nvPr/>
          </p:nvSpPr>
          <p:spPr bwMode="auto">
            <a:xfrm>
              <a:off x="2513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8" name="Freeform 346"/>
            <p:cNvSpPr>
              <a:spLocks/>
            </p:cNvSpPr>
            <p:nvPr/>
          </p:nvSpPr>
          <p:spPr bwMode="auto">
            <a:xfrm>
              <a:off x="2511" y="2777"/>
              <a:ext cx="48" cy="196"/>
            </a:xfrm>
            <a:custGeom>
              <a:avLst/>
              <a:gdLst>
                <a:gd name="T0" fmla="*/ 26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6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6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9" name="Freeform 347"/>
            <p:cNvSpPr>
              <a:spLocks/>
            </p:cNvSpPr>
            <p:nvPr/>
          </p:nvSpPr>
          <p:spPr bwMode="auto">
            <a:xfrm>
              <a:off x="2543" y="3020"/>
              <a:ext cx="154" cy="30"/>
            </a:xfrm>
            <a:custGeom>
              <a:avLst/>
              <a:gdLst>
                <a:gd name="T0" fmla="*/ 0 w 154"/>
                <a:gd name="T1" fmla="*/ 18 h 30"/>
                <a:gd name="T2" fmla="*/ 20 w 154"/>
                <a:gd name="T3" fmla="*/ 0 h 30"/>
                <a:gd name="T4" fmla="*/ 153 w 154"/>
                <a:gd name="T5" fmla="*/ 0 h 30"/>
                <a:gd name="T6" fmla="*/ 121 w 154"/>
                <a:gd name="T7" fmla="*/ 29 h 30"/>
                <a:gd name="T8" fmla="*/ 0 w 154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30"/>
                <a:gd name="T17" fmla="*/ 154 w 15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30">
                  <a:moveTo>
                    <a:pt x="0" y="18"/>
                  </a:moveTo>
                  <a:lnTo>
                    <a:pt x="20" y="0"/>
                  </a:lnTo>
                  <a:lnTo>
                    <a:pt x="153" y="0"/>
                  </a:lnTo>
                  <a:lnTo>
                    <a:pt x="121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0" name="Freeform 348"/>
            <p:cNvSpPr>
              <a:spLocks/>
            </p:cNvSpPr>
            <p:nvPr/>
          </p:nvSpPr>
          <p:spPr bwMode="auto">
            <a:xfrm>
              <a:off x="2542" y="3020"/>
              <a:ext cx="160" cy="39"/>
            </a:xfrm>
            <a:custGeom>
              <a:avLst/>
              <a:gdLst>
                <a:gd name="T0" fmla="*/ 0 w 160"/>
                <a:gd name="T1" fmla="*/ 24 h 39"/>
                <a:gd name="T2" fmla="*/ 21 w 160"/>
                <a:gd name="T3" fmla="*/ 0 h 39"/>
                <a:gd name="T4" fmla="*/ 159 w 160"/>
                <a:gd name="T5" fmla="*/ 0 h 39"/>
                <a:gd name="T6" fmla="*/ 126 w 160"/>
                <a:gd name="T7" fmla="*/ 38 h 39"/>
                <a:gd name="T8" fmla="*/ 0 w 160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39"/>
                <a:gd name="T17" fmla="*/ 160 w 1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39">
                  <a:moveTo>
                    <a:pt x="0" y="24"/>
                  </a:moveTo>
                  <a:lnTo>
                    <a:pt x="21" y="0"/>
                  </a:lnTo>
                  <a:lnTo>
                    <a:pt x="159" y="0"/>
                  </a:lnTo>
                  <a:lnTo>
                    <a:pt x="126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1" name="Freeform 349"/>
            <p:cNvSpPr>
              <a:spLocks/>
            </p:cNvSpPr>
            <p:nvPr/>
          </p:nvSpPr>
          <p:spPr bwMode="auto">
            <a:xfrm>
              <a:off x="2656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2" name="Freeform 350"/>
            <p:cNvSpPr>
              <a:spLocks/>
            </p:cNvSpPr>
            <p:nvPr/>
          </p:nvSpPr>
          <p:spPr bwMode="auto">
            <a:xfrm>
              <a:off x="2655" y="3020"/>
              <a:ext cx="47" cy="197"/>
            </a:xfrm>
            <a:custGeom>
              <a:avLst/>
              <a:gdLst>
                <a:gd name="T0" fmla="*/ 25 w 47"/>
                <a:gd name="T1" fmla="*/ 196 h 197"/>
                <a:gd name="T2" fmla="*/ 0 w 47"/>
                <a:gd name="T3" fmla="*/ 54 h 197"/>
                <a:gd name="T4" fmla="*/ 46 w 47"/>
                <a:gd name="T5" fmla="*/ 0 h 197"/>
                <a:gd name="T6" fmla="*/ 46 w 47"/>
                <a:gd name="T7" fmla="*/ 174 h 197"/>
                <a:gd name="T8" fmla="*/ 25 w 47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7"/>
                <a:gd name="T17" fmla="*/ 47 w 4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7">
                  <a:moveTo>
                    <a:pt x="25" y="196"/>
                  </a:moveTo>
                  <a:lnTo>
                    <a:pt x="0" y="54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3" name="Freeform 351"/>
            <p:cNvSpPr>
              <a:spLocks/>
            </p:cNvSpPr>
            <p:nvPr/>
          </p:nvSpPr>
          <p:spPr bwMode="auto">
            <a:xfrm>
              <a:off x="2543" y="2777"/>
              <a:ext cx="154" cy="33"/>
            </a:xfrm>
            <a:custGeom>
              <a:avLst/>
              <a:gdLst>
                <a:gd name="T0" fmla="*/ 0 w 154"/>
                <a:gd name="T1" fmla="*/ 20 h 33"/>
                <a:gd name="T2" fmla="*/ 20 w 154"/>
                <a:gd name="T3" fmla="*/ 0 h 33"/>
                <a:gd name="T4" fmla="*/ 153 w 154"/>
                <a:gd name="T5" fmla="*/ 0 h 33"/>
                <a:gd name="T6" fmla="*/ 121 w 154"/>
                <a:gd name="T7" fmla="*/ 32 h 33"/>
                <a:gd name="T8" fmla="*/ 0 w 154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33"/>
                <a:gd name="T17" fmla="*/ 154 w 15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33">
                  <a:moveTo>
                    <a:pt x="0" y="20"/>
                  </a:moveTo>
                  <a:lnTo>
                    <a:pt x="20" y="0"/>
                  </a:lnTo>
                  <a:lnTo>
                    <a:pt x="153" y="0"/>
                  </a:lnTo>
                  <a:lnTo>
                    <a:pt x="121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4" name="Freeform 352"/>
            <p:cNvSpPr>
              <a:spLocks/>
            </p:cNvSpPr>
            <p:nvPr/>
          </p:nvSpPr>
          <p:spPr bwMode="auto">
            <a:xfrm>
              <a:off x="2542" y="2777"/>
              <a:ext cx="160" cy="40"/>
            </a:xfrm>
            <a:custGeom>
              <a:avLst/>
              <a:gdLst>
                <a:gd name="T0" fmla="*/ 0 w 160"/>
                <a:gd name="T1" fmla="*/ 24 h 40"/>
                <a:gd name="T2" fmla="*/ 21 w 160"/>
                <a:gd name="T3" fmla="*/ 0 h 40"/>
                <a:gd name="T4" fmla="*/ 159 w 160"/>
                <a:gd name="T5" fmla="*/ 0 h 40"/>
                <a:gd name="T6" fmla="*/ 126 w 160"/>
                <a:gd name="T7" fmla="*/ 39 h 40"/>
                <a:gd name="T8" fmla="*/ 0 w 16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0"/>
                <a:gd name="T17" fmla="*/ 160 w 16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0">
                  <a:moveTo>
                    <a:pt x="0" y="24"/>
                  </a:moveTo>
                  <a:lnTo>
                    <a:pt x="21" y="0"/>
                  </a:lnTo>
                  <a:lnTo>
                    <a:pt x="159" y="0"/>
                  </a:lnTo>
                  <a:lnTo>
                    <a:pt x="126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5" name="Freeform 353"/>
            <p:cNvSpPr>
              <a:spLocks/>
            </p:cNvSpPr>
            <p:nvPr/>
          </p:nvSpPr>
          <p:spPr bwMode="auto">
            <a:xfrm>
              <a:off x="2656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6" name="Freeform 354"/>
            <p:cNvSpPr>
              <a:spLocks/>
            </p:cNvSpPr>
            <p:nvPr/>
          </p:nvSpPr>
          <p:spPr bwMode="auto">
            <a:xfrm>
              <a:off x="2655" y="2777"/>
              <a:ext cx="47" cy="196"/>
            </a:xfrm>
            <a:custGeom>
              <a:avLst/>
              <a:gdLst>
                <a:gd name="T0" fmla="*/ 25 w 47"/>
                <a:gd name="T1" fmla="*/ 195 h 196"/>
                <a:gd name="T2" fmla="*/ 0 w 47"/>
                <a:gd name="T3" fmla="*/ 53 h 196"/>
                <a:gd name="T4" fmla="*/ 46 w 47"/>
                <a:gd name="T5" fmla="*/ 0 h 196"/>
                <a:gd name="T6" fmla="*/ 46 w 47"/>
                <a:gd name="T7" fmla="*/ 174 h 196"/>
                <a:gd name="T8" fmla="*/ 25 w 47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6"/>
                <a:gd name="T17" fmla="*/ 47 w 4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6">
                  <a:moveTo>
                    <a:pt x="25" y="195"/>
                  </a:moveTo>
                  <a:lnTo>
                    <a:pt x="0" y="53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7" name="Freeform 355"/>
            <p:cNvSpPr>
              <a:spLocks/>
            </p:cNvSpPr>
            <p:nvPr/>
          </p:nvSpPr>
          <p:spPr bwMode="auto">
            <a:xfrm>
              <a:off x="2689" y="3020"/>
              <a:ext cx="155" cy="30"/>
            </a:xfrm>
            <a:custGeom>
              <a:avLst/>
              <a:gdLst>
                <a:gd name="T0" fmla="*/ 0 w 155"/>
                <a:gd name="T1" fmla="*/ 18 h 30"/>
                <a:gd name="T2" fmla="*/ 20 w 155"/>
                <a:gd name="T3" fmla="*/ 0 h 30"/>
                <a:gd name="T4" fmla="*/ 154 w 155"/>
                <a:gd name="T5" fmla="*/ 0 h 30"/>
                <a:gd name="T6" fmla="*/ 121 w 155"/>
                <a:gd name="T7" fmla="*/ 29 h 30"/>
                <a:gd name="T8" fmla="*/ 0 w 155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0"/>
                <a:gd name="T17" fmla="*/ 155 w 15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0">
                  <a:moveTo>
                    <a:pt x="0" y="18"/>
                  </a:moveTo>
                  <a:lnTo>
                    <a:pt x="20" y="0"/>
                  </a:lnTo>
                  <a:lnTo>
                    <a:pt x="154" y="0"/>
                  </a:lnTo>
                  <a:lnTo>
                    <a:pt x="121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8" name="Freeform 356"/>
            <p:cNvSpPr>
              <a:spLocks/>
            </p:cNvSpPr>
            <p:nvPr/>
          </p:nvSpPr>
          <p:spPr bwMode="auto">
            <a:xfrm>
              <a:off x="2688" y="3020"/>
              <a:ext cx="161" cy="39"/>
            </a:xfrm>
            <a:custGeom>
              <a:avLst/>
              <a:gdLst>
                <a:gd name="T0" fmla="*/ 0 w 161"/>
                <a:gd name="T1" fmla="*/ 24 h 39"/>
                <a:gd name="T2" fmla="*/ 21 w 161"/>
                <a:gd name="T3" fmla="*/ 0 h 39"/>
                <a:gd name="T4" fmla="*/ 160 w 161"/>
                <a:gd name="T5" fmla="*/ 0 h 39"/>
                <a:gd name="T6" fmla="*/ 126 w 161"/>
                <a:gd name="T7" fmla="*/ 38 h 39"/>
                <a:gd name="T8" fmla="*/ 0 w 161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39"/>
                <a:gd name="T17" fmla="*/ 161 w 16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39">
                  <a:moveTo>
                    <a:pt x="0" y="24"/>
                  </a:moveTo>
                  <a:lnTo>
                    <a:pt x="21" y="0"/>
                  </a:lnTo>
                  <a:lnTo>
                    <a:pt x="160" y="0"/>
                  </a:lnTo>
                  <a:lnTo>
                    <a:pt x="126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9" name="Freeform 357"/>
            <p:cNvSpPr>
              <a:spLocks/>
            </p:cNvSpPr>
            <p:nvPr/>
          </p:nvSpPr>
          <p:spPr bwMode="auto">
            <a:xfrm>
              <a:off x="2802" y="3020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2 h 190"/>
                <a:gd name="T4" fmla="*/ 41 w 42"/>
                <a:gd name="T5" fmla="*/ 0 h 190"/>
                <a:gd name="T6" fmla="*/ 41 w 42"/>
                <a:gd name="T7" fmla="*/ 168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2"/>
                  </a:lnTo>
                  <a:lnTo>
                    <a:pt x="41" y="0"/>
                  </a:lnTo>
                  <a:lnTo>
                    <a:pt x="41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0" name="Freeform 358"/>
            <p:cNvSpPr>
              <a:spLocks/>
            </p:cNvSpPr>
            <p:nvPr/>
          </p:nvSpPr>
          <p:spPr bwMode="auto">
            <a:xfrm>
              <a:off x="2800" y="3020"/>
              <a:ext cx="49" cy="197"/>
            </a:xfrm>
            <a:custGeom>
              <a:avLst/>
              <a:gdLst>
                <a:gd name="T0" fmla="*/ 25 w 49"/>
                <a:gd name="T1" fmla="*/ 196 h 197"/>
                <a:gd name="T2" fmla="*/ 0 w 49"/>
                <a:gd name="T3" fmla="*/ 54 h 197"/>
                <a:gd name="T4" fmla="*/ 48 w 49"/>
                <a:gd name="T5" fmla="*/ 0 h 197"/>
                <a:gd name="T6" fmla="*/ 48 w 49"/>
                <a:gd name="T7" fmla="*/ 174 h 197"/>
                <a:gd name="T8" fmla="*/ 25 w 49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7"/>
                <a:gd name="T17" fmla="*/ 49 w 49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7">
                  <a:moveTo>
                    <a:pt x="25" y="196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1" name="Freeform 359"/>
            <p:cNvSpPr>
              <a:spLocks/>
            </p:cNvSpPr>
            <p:nvPr/>
          </p:nvSpPr>
          <p:spPr bwMode="auto">
            <a:xfrm>
              <a:off x="2689" y="2777"/>
              <a:ext cx="155" cy="33"/>
            </a:xfrm>
            <a:custGeom>
              <a:avLst/>
              <a:gdLst>
                <a:gd name="T0" fmla="*/ 0 w 155"/>
                <a:gd name="T1" fmla="*/ 20 h 33"/>
                <a:gd name="T2" fmla="*/ 20 w 155"/>
                <a:gd name="T3" fmla="*/ 0 h 33"/>
                <a:gd name="T4" fmla="*/ 154 w 155"/>
                <a:gd name="T5" fmla="*/ 0 h 33"/>
                <a:gd name="T6" fmla="*/ 121 w 155"/>
                <a:gd name="T7" fmla="*/ 32 h 33"/>
                <a:gd name="T8" fmla="*/ 0 w 155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33"/>
                <a:gd name="T17" fmla="*/ 155 w 15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33">
                  <a:moveTo>
                    <a:pt x="0" y="20"/>
                  </a:moveTo>
                  <a:lnTo>
                    <a:pt x="20" y="0"/>
                  </a:lnTo>
                  <a:lnTo>
                    <a:pt x="154" y="0"/>
                  </a:lnTo>
                  <a:lnTo>
                    <a:pt x="121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2" name="Freeform 360"/>
            <p:cNvSpPr>
              <a:spLocks/>
            </p:cNvSpPr>
            <p:nvPr/>
          </p:nvSpPr>
          <p:spPr bwMode="auto">
            <a:xfrm>
              <a:off x="2688" y="2777"/>
              <a:ext cx="161" cy="40"/>
            </a:xfrm>
            <a:custGeom>
              <a:avLst/>
              <a:gdLst>
                <a:gd name="T0" fmla="*/ 0 w 161"/>
                <a:gd name="T1" fmla="*/ 24 h 40"/>
                <a:gd name="T2" fmla="*/ 21 w 161"/>
                <a:gd name="T3" fmla="*/ 0 h 40"/>
                <a:gd name="T4" fmla="*/ 160 w 161"/>
                <a:gd name="T5" fmla="*/ 0 h 40"/>
                <a:gd name="T6" fmla="*/ 126 w 161"/>
                <a:gd name="T7" fmla="*/ 39 h 40"/>
                <a:gd name="T8" fmla="*/ 0 w 161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40"/>
                <a:gd name="T17" fmla="*/ 161 w 16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40">
                  <a:moveTo>
                    <a:pt x="0" y="24"/>
                  </a:moveTo>
                  <a:lnTo>
                    <a:pt x="21" y="0"/>
                  </a:lnTo>
                  <a:lnTo>
                    <a:pt x="160" y="0"/>
                  </a:lnTo>
                  <a:lnTo>
                    <a:pt x="126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3" name="Freeform 361"/>
            <p:cNvSpPr>
              <a:spLocks/>
            </p:cNvSpPr>
            <p:nvPr/>
          </p:nvSpPr>
          <p:spPr bwMode="auto">
            <a:xfrm>
              <a:off x="2802" y="2777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1 h 190"/>
                <a:gd name="T4" fmla="*/ 41 w 42"/>
                <a:gd name="T5" fmla="*/ 0 h 190"/>
                <a:gd name="T6" fmla="*/ 41 w 42"/>
                <a:gd name="T7" fmla="*/ 169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1"/>
                  </a:lnTo>
                  <a:lnTo>
                    <a:pt x="41" y="0"/>
                  </a:lnTo>
                  <a:lnTo>
                    <a:pt x="41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4" name="Freeform 362"/>
            <p:cNvSpPr>
              <a:spLocks/>
            </p:cNvSpPr>
            <p:nvPr/>
          </p:nvSpPr>
          <p:spPr bwMode="auto">
            <a:xfrm>
              <a:off x="2800" y="2777"/>
              <a:ext cx="49" cy="196"/>
            </a:xfrm>
            <a:custGeom>
              <a:avLst/>
              <a:gdLst>
                <a:gd name="T0" fmla="*/ 25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4 h 196"/>
                <a:gd name="T8" fmla="*/ 25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5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5" name="Freeform 363"/>
            <p:cNvSpPr>
              <a:spLocks/>
            </p:cNvSpPr>
            <p:nvPr/>
          </p:nvSpPr>
          <p:spPr bwMode="auto">
            <a:xfrm>
              <a:off x="2837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20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20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6" name="Freeform 364"/>
            <p:cNvSpPr>
              <a:spLocks/>
            </p:cNvSpPr>
            <p:nvPr/>
          </p:nvSpPr>
          <p:spPr bwMode="auto">
            <a:xfrm>
              <a:off x="2835" y="3020"/>
              <a:ext cx="160" cy="39"/>
            </a:xfrm>
            <a:custGeom>
              <a:avLst/>
              <a:gdLst>
                <a:gd name="T0" fmla="*/ 0 w 160"/>
                <a:gd name="T1" fmla="*/ 24 h 39"/>
                <a:gd name="T2" fmla="*/ 20 w 160"/>
                <a:gd name="T3" fmla="*/ 0 h 39"/>
                <a:gd name="T4" fmla="*/ 159 w 160"/>
                <a:gd name="T5" fmla="*/ 0 h 39"/>
                <a:gd name="T6" fmla="*/ 126 w 160"/>
                <a:gd name="T7" fmla="*/ 38 h 39"/>
                <a:gd name="T8" fmla="*/ 0 w 160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39"/>
                <a:gd name="T17" fmla="*/ 160 w 1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39">
                  <a:moveTo>
                    <a:pt x="0" y="24"/>
                  </a:moveTo>
                  <a:lnTo>
                    <a:pt x="20" y="0"/>
                  </a:lnTo>
                  <a:lnTo>
                    <a:pt x="159" y="0"/>
                  </a:lnTo>
                  <a:lnTo>
                    <a:pt x="126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7" name="Freeform 365"/>
            <p:cNvSpPr>
              <a:spLocks/>
            </p:cNvSpPr>
            <p:nvPr/>
          </p:nvSpPr>
          <p:spPr bwMode="auto">
            <a:xfrm>
              <a:off x="2948" y="3020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2 h 190"/>
                <a:gd name="T4" fmla="*/ 41 w 42"/>
                <a:gd name="T5" fmla="*/ 0 h 190"/>
                <a:gd name="T6" fmla="*/ 41 w 42"/>
                <a:gd name="T7" fmla="*/ 168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2"/>
                  </a:lnTo>
                  <a:lnTo>
                    <a:pt x="41" y="0"/>
                  </a:lnTo>
                  <a:lnTo>
                    <a:pt x="41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8" name="Freeform 366"/>
            <p:cNvSpPr>
              <a:spLocks/>
            </p:cNvSpPr>
            <p:nvPr/>
          </p:nvSpPr>
          <p:spPr bwMode="auto">
            <a:xfrm>
              <a:off x="2947" y="3020"/>
              <a:ext cx="48" cy="197"/>
            </a:xfrm>
            <a:custGeom>
              <a:avLst/>
              <a:gdLst>
                <a:gd name="T0" fmla="*/ 25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5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5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9" name="Freeform 367"/>
            <p:cNvSpPr>
              <a:spLocks/>
            </p:cNvSpPr>
            <p:nvPr/>
          </p:nvSpPr>
          <p:spPr bwMode="auto">
            <a:xfrm>
              <a:off x="2837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20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20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0" name="Freeform 368"/>
            <p:cNvSpPr>
              <a:spLocks/>
            </p:cNvSpPr>
            <p:nvPr/>
          </p:nvSpPr>
          <p:spPr bwMode="auto">
            <a:xfrm>
              <a:off x="2835" y="2777"/>
              <a:ext cx="160" cy="40"/>
            </a:xfrm>
            <a:custGeom>
              <a:avLst/>
              <a:gdLst>
                <a:gd name="T0" fmla="*/ 0 w 160"/>
                <a:gd name="T1" fmla="*/ 24 h 40"/>
                <a:gd name="T2" fmla="*/ 20 w 160"/>
                <a:gd name="T3" fmla="*/ 0 h 40"/>
                <a:gd name="T4" fmla="*/ 159 w 160"/>
                <a:gd name="T5" fmla="*/ 0 h 40"/>
                <a:gd name="T6" fmla="*/ 126 w 160"/>
                <a:gd name="T7" fmla="*/ 39 h 40"/>
                <a:gd name="T8" fmla="*/ 0 w 16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0"/>
                <a:gd name="T17" fmla="*/ 160 w 16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0">
                  <a:moveTo>
                    <a:pt x="0" y="24"/>
                  </a:moveTo>
                  <a:lnTo>
                    <a:pt x="20" y="0"/>
                  </a:lnTo>
                  <a:lnTo>
                    <a:pt x="159" y="0"/>
                  </a:lnTo>
                  <a:lnTo>
                    <a:pt x="126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1" name="Freeform 369"/>
            <p:cNvSpPr>
              <a:spLocks/>
            </p:cNvSpPr>
            <p:nvPr/>
          </p:nvSpPr>
          <p:spPr bwMode="auto">
            <a:xfrm>
              <a:off x="2948" y="2777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1 h 190"/>
                <a:gd name="T4" fmla="*/ 41 w 42"/>
                <a:gd name="T5" fmla="*/ 0 h 190"/>
                <a:gd name="T6" fmla="*/ 41 w 42"/>
                <a:gd name="T7" fmla="*/ 169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1"/>
                  </a:lnTo>
                  <a:lnTo>
                    <a:pt x="41" y="0"/>
                  </a:lnTo>
                  <a:lnTo>
                    <a:pt x="41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2" name="Freeform 370"/>
            <p:cNvSpPr>
              <a:spLocks/>
            </p:cNvSpPr>
            <p:nvPr/>
          </p:nvSpPr>
          <p:spPr bwMode="auto">
            <a:xfrm>
              <a:off x="2947" y="2777"/>
              <a:ext cx="48" cy="196"/>
            </a:xfrm>
            <a:custGeom>
              <a:avLst/>
              <a:gdLst>
                <a:gd name="T0" fmla="*/ 25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5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5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3" name="Freeform 371"/>
            <p:cNvSpPr>
              <a:spLocks/>
            </p:cNvSpPr>
            <p:nvPr/>
          </p:nvSpPr>
          <p:spPr bwMode="auto">
            <a:xfrm>
              <a:off x="2980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9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4" name="Freeform 372"/>
            <p:cNvSpPr>
              <a:spLocks/>
            </p:cNvSpPr>
            <p:nvPr/>
          </p:nvSpPr>
          <p:spPr bwMode="auto">
            <a:xfrm>
              <a:off x="2979" y="3020"/>
              <a:ext cx="159" cy="39"/>
            </a:xfrm>
            <a:custGeom>
              <a:avLst/>
              <a:gdLst>
                <a:gd name="T0" fmla="*/ 0 w 159"/>
                <a:gd name="T1" fmla="*/ 24 h 39"/>
                <a:gd name="T2" fmla="*/ 20 w 159"/>
                <a:gd name="T3" fmla="*/ 0 h 39"/>
                <a:gd name="T4" fmla="*/ 158 w 159"/>
                <a:gd name="T5" fmla="*/ 0 h 39"/>
                <a:gd name="T6" fmla="*/ 124 w 159"/>
                <a:gd name="T7" fmla="*/ 38 h 39"/>
                <a:gd name="T8" fmla="*/ 0 w 159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9"/>
                <a:gd name="T17" fmla="*/ 159 w 15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9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5" name="Freeform 373"/>
            <p:cNvSpPr>
              <a:spLocks/>
            </p:cNvSpPr>
            <p:nvPr/>
          </p:nvSpPr>
          <p:spPr bwMode="auto">
            <a:xfrm>
              <a:off x="3092" y="3020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6" name="Freeform 374"/>
            <p:cNvSpPr>
              <a:spLocks/>
            </p:cNvSpPr>
            <p:nvPr/>
          </p:nvSpPr>
          <p:spPr bwMode="auto">
            <a:xfrm>
              <a:off x="3090" y="3020"/>
              <a:ext cx="48" cy="197"/>
            </a:xfrm>
            <a:custGeom>
              <a:avLst/>
              <a:gdLst>
                <a:gd name="T0" fmla="*/ 26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6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6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7" name="Freeform 375"/>
            <p:cNvSpPr>
              <a:spLocks/>
            </p:cNvSpPr>
            <p:nvPr/>
          </p:nvSpPr>
          <p:spPr bwMode="auto">
            <a:xfrm>
              <a:off x="2980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9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9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8" name="Freeform 376"/>
            <p:cNvSpPr>
              <a:spLocks/>
            </p:cNvSpPr>
            <p:nvPr/>
          </p:nvSpPr>
          <p:spPr bwMode="auto">
            <a:xfrm>
              <a:off x="2979" y="2777"/>
              <a:ext cx="159" cy="40"/>
            </a:xfrm>
            <a:custGeom>
              <a:avLst/>
              <a:gdLst>
                <a:gd name="T0" fmla="*/ 0 w 159"/>
                <a:gd name="T1" fmla="*/ 24 h 40"/>
                <a:gd name="T2" fmla="*/ 20 w 159"/>
                <a:gd name="T3" fmla="*/ 0 h 40"/>
                <a:gd name="T4" fmla="*/ 158 w 159"/>
                <a:gd name="T5" fmla="*/ 0 h 40"/>
                <a:gd name="T6" fmla="*/ 124 w 159"/>
                <a:gd name="T7" fmla="*/ 39 h 40"/>
                <a:gd name="T8" fmla="*/ 0 w 159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0"/>
                <a:gd name="T17" fmla="*/ 159 w 1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0">
                  <a:moveTo>
                    <a:pt x="0" y="24"/>
                  </a:moveTo>
                  <a:lnTo>
                    <a:pt x="20" y="0"/>
                  </a:lnTo>
                  <a:lnTo>
                    <a:pt x="158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9" name="Freeform 377"/>
            <p:cNvSpPr>
              <a:spLocks/>
            </p:cNvSpPr>
            <p:nvPr/>
          </p:nvSpPr>
          <p:spPr bwMode="auto">
            <a:xfrm>
              <a:off x="3092" y="2777"/>
              <a:ext cx="41" cy="190"/>
            </a:xfrm>
            <a:custGeom>
              <a:avLst/>
              <a:gdLst>
                <a:gd name="T0" fmla="*/ 22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2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2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0" name="Freeform 378"/>
            <p:cNvSpPr>
              <a:spLocks/>
            </p:cNvSpPr>
            <p:nvPr/>
          </p:nvSpPr>
          <p:spPr bwMode="auto">
            <a:xfrm>
              <a:off x="3090" y="2777"/>
              <a:ext cx="48" cy="196"/>
            </a:xfrm>
            <a:custGeom>
              <a:avLst/>
              <a:gdLst>
                <a:gd name="T0" fmla="*/ 26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6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6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1" name="Freeform 379"/>
            <p:cNvSpPr>
              <a:spLocks/>
            </p:cNvSpPr>
            <p:nvPr/>
          </p:nvSpPr>
          <p:spPr bwMode="auto">
            <a:xfrm>
              <a:off x="3123" y="3020"/>
              <a:ext cx="152" cy="30"/>
            </a:xfrm>
            <a:custGeom>
              <a:avLst/>
              <a:gdLst>
                <a:gd name="T0" fmla="*/ 0 w 152"/>
                <a:gd name="T1" fmla="*/ 18 h 30"/>
                <a:gd name="T2" fmla="*/ 19 w 152"/>
                <a:gd name="T3" fmla="*/ 0 h 30"/>
                <a:gd name="T4" fmla="*/ 151 w 152"/>
                <a:gd name="T5" fmla="*/ 0 h 30"/>
                <a:gd name="T6" fmla="*/ 119 w 152"/>
                <a:gd name="T7" fmla="*/ 29 h 30"/>
                <a:gd name="T8" fmla="*/ 0 w 152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0"/>
                <a:gd name="T17" fmla="*/ 152 w 1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0">
                  <a:moveTo>
                    <a:pt x="0" y="18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2" name="Freeform 380"/>
            <p:cNvSpPr>
              <a:spLocks/>
            </p:cNvSpPr>
            <p:nvPr/>
          </p:nvSpPr>
          <p:spPr bwMode="auto">
            <a:xfrm>
              <a:off x="3122" y="3020"/>
              <a:ext cx="158" cy="39"/>
            </a:xfrm>
            <a:custGeom>
              <a:avLst/>
              <a:gdLst>
                <a:gd name="T0" fmla="*/ 0 w 158"/>
                <a:gd name="T1" fmla="*/ 24 h 39"/>
                <a:gd name="T2" fmla="*/ 20 w 158"/>
                <a:gd name="T3" fmla="*/ 0 h 39"/>
                <a:gd name="T4" fmla="*/ 157 w 158"/>
                <a:gd name="T5" fmla="*/ 0 h 39"/>
                <a:gd name="T6" fmla="*/ 124 w 158"/>
                <a:gd name="T7" fmla="*/ 38 h 39"/>
                <a:gd name="T8" fmla="*/ 0 w 158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9"/>
                <a:gd name="T17" fmla="*/ 158 w 1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9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3" name="Freeform 381"/>
            <p:cNvSpPr>
              <a:spLocks/>
            </p:cNvSpPr>
            <p:nvPr/>
          </p:nvSpPr>
          <p:spPr bwMode="auto">
            <a:xfrm>
              <a:off x="3235" y="3020"/>
              <a:ext cx="40" cy="190"/>
            </a:xfrm>
            <a:custGeom>
              <a:avLst/>
              <a:gdLst>
                <a:gd name="T0" fmla="*/ 21 w 40"/>
                <a:gd name="T1" fmla="*/ 189 h 190"/>
                <a:gd name="T2" fmla="*/ 0 w 40"/>
                <a:gd name="T3" fmla="*/ 52 h 190"/>
                <a:gd name="T4" fmla="*/ 39 w 40"/>
                <a:gd name="T5" fmla="*/ 0 h 190"/>
                <a:gd name="T6" fmla="*/ 39 w 40"/>
                <a:gd name="T7" fmla="*/ 168 h 190"/>
                <a:gd name="T8" fmla="*/ 21 w 40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0"/>
                <a:gd name="T17" fmla="*/ 40 w 4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0">
                  <a:moveTo>
                    <a:pt x="21" y="189"/>
                  </a:moveTo>
                  <a:lnTo>
                    <a:pt x="0" y="52"/>
                  </a:lnTo>
                  <a:lnTo>
                    <a:pt x="39" y="0"/>
                  </a:lnTo>
                  <a:lnTo>
                    <a:pt x="39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4" name="Freeform 382"/>
            <p:cNvSpPr>
              <a:spLocks/>
            </p:cNvSpPr>
            <p:nvPr/>
          </p:nvSpPr>
          <p:spPr bwMode="auto">
            <a:xfrm>
              <a:off x="3234" y="3020"/>
              <a:ext cx="46" cy="197"/>
            </a:xfrm>
            <a:custGeom>
              <a:avLst/>
              <a:gdLst>
                <a:gd name="T0" fmla="*/ 24 w 46"/>
                <a:gd name="T1" fmla="*/ 196 h 197"/>
                <a:gd name="T2" fmla="*/ 0 w 46"/>
                <a:gd name="T3" fmla="*/ 54 h 197"/>
                <a:gd name="T4" fmla="*/ 45 w 46"/>
                <a:gd name="T5" fmla="*/ 0 h 197"/>
                <a:gd name="T6" fmla="*/ 45 w 46"/>
                <a:gd name="T7" fmla="*/ 174 h 197"/>
                <a:gd name="T8" fmla="*/ 24 w 46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7"/>
                <a:gd name="T17" fmla="*/ 46 w 46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7">
                  <a:moveTo>
                    <a:pt x="24" y="196"/>
                  </a:moveTo>
                  <a:lnTo>
                    <a:pt x="0" y="54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5" name="Freeform 383"/>
            <p:cNvSpPr>
              <a:spLocks/>
            </p:cNvSpPr>
            <p:nvPr/>
          </p:nvSpPr>
          <p:spPr bwMode="auto">
            <a:xfrm>
              <a:off x="3123" y="2777"/>
              <a:ext cx="152" cy="33"/>
            </a:xfrm>
            <a:custGeom>
              <a:avLst/>
              <a:gdLst>
                <a:gd name="T0" fmla="*/ 0 w 152"/>
                <a:gd name="T1" fmla="*/ 20 h 33"/>
                <a:gd name="T2" fmla="*/ 19 w 152"/>
                <a:gd name="T3" fmla="*/ 0 h 33"/>
                <a:gd name="T4" fmla="*/ 151 w 152"/>
                <a:gd name="T5" fmla="*/ 0 h 33"/>
                <a:gd name="T6" fmla="*/ 119 w 152"/>
                <a:gd name="T7" fmla="*/ 32 h 33"/>
                <a:gd name="T8" fmla="*/ 0 w 152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3"/>
                <a:gd name="T17" fmla="*/ 152 w 1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3">
                  <a:moveTo>
                    <a:pt x="0" y="20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6" name="Freeform 384"/>
            <p:cNvSpPr>
              <a:spLocks/>
            </p:cNvSpPr>
            <p:nvPr/>
          </p:nvSpPr>
          <p:spPr bwMode="auto">
            <a:xfrm>
              <a:off x="3122" y="2777"/>
              <a:ext cx="158" cy="40"/>
            </a:xfrm>
            <a:custGeom>
              <a:avLst/>
              <a:gdLst>
                <a:gd name="T0" fmla="*/ 0 w 158"/>
                <a:gd name="T1" fmla="*/ 24 h 40"/>
                <a:gd name="T2" fmla="*/ 20 w 158"/>
                <a:gd name="T3" fmla="*/ 0 h 40"/>
                <a:gd name="T4" fmla="*/ 157 w 158"/>
                <a:gd name="T5" fmla="*/ 0 h 40"/>
                <a:gd name="T6" fmla="*/ 124 w 158"/>
                <a:gd name="T7" fmla="*/ 39 h 40"/>
                <a:gd name="T8" fmla="*/ 0 w 158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0"/>
                <a:gd name="T17" fmla="*/ 158 w 15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0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7" name="Freeform 385"/>
            <p:cNvSpPr>
              <a:spLocks/>
            </p:cNvSpPr>
            <p:nvPr/>
          </p:nvSpPr>
          <p:spPr bwMode="auto">
            <a:xfrm>
              <a:off x="3235" y="2777"/>
              <a:ext cx="40" cy="190"/>
            </a:xfrm>
            <a:custGeom>
              <a:avLst/>
              <a:gdLst>
                <a:gd name="T0" fmla="*/ 21 w 40"/>
                <a:gd name="T1" fmla="*/ 189 h 190"/>
                <a:gd name="T2" fmla="*/ 0 w 40"/>
                <a:gd name="T3" fmla="*/ 51 h 190"/>
                <a:gd name="T4" fmla="*/ 39 w 40"/>
                <a:gd name="T5" fmla="*/ 0 h 190"/>
                <a:gd name="T6" fmla="*/ 39 w 40"/>
                <a:gd name="T7" fmla="*/ 169 h 190"/>
                <a:gd name="T8" fmla="*/ 21 w 40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0"/>
                <a:gd name="T17" fmla="*/ 40 w 4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0">
                  <a:moveTo>
                    <a:pt x="21" y="189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39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8" name="Freeform 386"/>
            <p:cNvSpPr>
              <a:spLocks/>
            </p:cNvSpPr>
            <p:nvPr/>
          </p:nvSpPr>
          <p:spPr bwMode="auto">
            <a:xfrm>
              <a:off x="3234" y="2777"/>
              <a:ext cx="46" cy="196"/>
            </a:xfrm>
            <a:custGeom>
              <a:avLst/>
              <a:gdLst>
                <a:gd name="T0" fmla="*/ 24 w 46"/>
                <a:gd name="T1" fmla="*/ 195 h 196"/>
                <a:gd name="T2" fmla="*/ 0 w 46"/>
                <a:gd name="T3" fmla="*/ 53 h 196"/>
                <a:gd name="T4" fmla="*/ 45 w 46"/>
                <a:gd name="T5" fmla="*/ 0 h 196"/>
                <a:gd name="T6" fmla="*/ 45 w 46"/>
                <a:gd name="T7" fmla="*/ 174 h 196"/>
                <a:gd name="T8" fmla="*/ 24 w 46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6"/>
                <a:gd name="T17" fmla="*/ 46 w 46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6">
                  <a:moveTo>
                    <a:pt x="24" y="195"/>
                  </a:moveTo>
                  <a:lnTo>
                    <a:pt x="0" y="53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9" name="Freeform 387"/>
            <p:cNvSpPr>
              <a:spLocks/>
            </p:cNvSpPr>
            <p:nvPr/>
          </p:nvSpPr>
          <p:spPr bwMode="auto">
            <a:xfrm>
              <a:off x="3266" y="3020"/>
              <a:ext cx="152" cy="30"/>
            </a:xfrm>
            <a:custGeom>
              <a:avLst/>
              <a:gdLst>
                <a:gd name="T0" fmla="*/ 0 w 152"/>
                <a:gd name="T1" fmla="*/ 18 h 30"/>
                <a:gd name="T2" fmla="*/ 19 w 152"/>
                <a:gd name="T3" fmla="*/ 0 h 30"/>
                <a:gd name="T4" fmla="*/ 151 w 152"/>
                <a:gd name="T5" fmla="*/ 0 h 30"/>
                <a:gd name="T6" fmla="*/ 119 w 152"/>
                <a:gd name="T7" fmla="*/ 29 h 30"/>
                <a:gd name="T8" fmla="*/ 0 w 152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0"/>
                <a:gd name="T17" fmla="*/ 152 w 1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0">
                  <a:moveTo>
                    <a:pt x="0" y="18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0" name="Freeform 388"/>
            <p:cNvSpPr>
              <a:spLocks/>
            </p:cNvSpPr>
            <p:nvPr/>
          </p:nvSpPr>
          <p:spPr bwMode="auto">
            <a:xfrm>
              <a:off x="3265" y="3020"/>
              <a:ext cx="158" cy="39"/>
            </a:xfrm>
            <a:custGeom>
              <a:avLst/>
              <a:gdLst>
                <a:gd name="T0" fmla="*/ 0 w 158"/>
                <a:gd name="T1" fmla="*/ 24 h 39"/>
                <a:gd name="T2" fmla="*/ 20 w 158"/>
                <a:gd name="T3" fmla="*/ 0 h 39"/>
                <a:gd name="T4" fmla="*/ 157 w 158"/>
                <a:gd name="T5" fmla="*/ 0 h 39"/>
                <a:gd name="T6" fmla="*/ 124 w 158"/>
                <a:gd name="T7" fmla="*/ 38 h 39"/>
                <a:gd name="T8" fmla="*/ 0 w 158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9"/>
                <a:gd name="T17" fmla="*/ 158 w 1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9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1" name="Freeform 389"/>
            <p:cNvSpPr>
              <a:spLocks/>
            </p:cNvSpPr>
            <p:nvPr/>
          </p:nvSpPr>
          <p:spPr bwMode="auto">
            <a:xfrm>
              <a:off x="3378" y="3020"/>
              <a:ext cx="40" cy="190"/>
            </a:xfrm>
            <a:custGeom>
              <a:avLst/>
              <a:gdLst>
                <a:gd name="T0" fmla="*/ 21 w 40"/>
                <a:gd name="T1" fmla="*/ 189 h 190"/>
                <a:gd name="T2" fmla="*/ 0 w 40"/>
                <a:gd name="T3" fmla="*/ 52 h 190"/>
                <a:gd name="T4" fmla="*/ 39 w 40"/>
                <a:gd name="T5" fmla="*/ 0 h 190"/>
                <a:gd name="T6" fmla="*/ 39 w 40"/>
                <a:gd name="T7" fmla="*/ 168 h 190"/>
                <a:gd name="T8" fmla="*/ 21 w 40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0"/>
                <a:gd name="T17" fmla="*/ 40 w 4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0">
                  <a:moveTo>
                    <a:pt x="21" y="189"/>
                  </a:moveTo>
                  <a:lnTo>
                    <a:pt x="0" y="52"/>
                  </a:lnTo>
                  <a:lnTo>
                    <a:pt x="39" y="0"/>
                  </a:lnTo>
                  <a:lnTo>
                    <a:pt x="39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2" name="Freeform 390"/>
            <p:cNvSpPr>
              <a:spLocks/>
            </p:cNvSpPr>
            <p:nvPr/>
          </p:nvSpPr>
          <p:spPr bwMode="auto">
            <a:xfrm>
              <a:off x="3377" y="3020"/>
              <a:ext cx="46" cy="197"/>
            </a:xfrm>
            <a:custGeom>
              <a:avLst/>
              <a:gdLst>
                <a:gd name="T0" fmla="*/ 24 w 46"/>
                <a:gd name="T1" fmla="*/ 196 h 197"/>
                <a:gd name="T2" fmla="*/ 0 w 46"/>
                <a:gd name="T3" fmla="*/ 54 h 197"/>
                <a:gd name="T4" fmla="*/ 45 w 46"/>
                <a:gd name="T5" fmla="*/ 0 h 197"/>
                <a:gd name="T6" fmla="*/ 45 w 46"/>
                <a:gd name="T7" fmla="*/ 174 h 197"/>
                <a:gd name="T8" fmla="*/ 24 w 46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7"/>
                <a:gd name="T17" fmla="*/ 46 w 46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7">
                  <a:moveTo>
                    <a:pt x="24" y="196"/>
                  </a:moveTo>
                  <a:lnTo>
                    <a:pt x="0" y="54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3" name="Freeform 391"/>
            <p:cNvSpPr>
              <a:spLocks/>
            </p:cNvSpPr>
            <p:nvPr/>
          </p:nvSpPr>
          <p:spPr bwMode="auto">
            <a:xfrm>
              <a:off x="3266" y="2777"/>
              <a:ext cx="152" cy="33"/>
            </a:xfrm>
            <a:custGeom>
              <a:avLst/>
              <a:gdLst>
                <a:gd name="T0" fmla="*/ 0 w 152"/>
                <a:gd name="T1" fmla="*/ 20 h 33"/>
                <a:gd name="T2" fmla="*/ 19 w 152"/>
                <a:gd name="T3" fmla="*/ 0 h 33"/>
                <a:gd name="T4" fmla="*/ 151 w 152"/>
                <a:gd name="T5" fmla="*/ 0 h 33"/>
                <a:gd name="T6" fmla="*/ 119 w 152"/>
                <a:gd name="T7" fmla="*/ 32 h 33"/>
                <a:gd name="T8" fmla="*/ 0 w 152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3"/>
                <a:gd name="T17" fmla="*/ 152 w 1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3">
                  <a:moveTo>
                    <a:pt x="0" y="20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4" name="Freeform 392"/>
            <p:cNvSpPr>
              <a:spLocks/>
            </p:cNvSpPr>
            <p:nvPr/>
          </p:nvSpPr>
          <p:spPr bwMode="auto">
            <a:xfrm>
              <a:off x="3265" y="2777"/>
              <a:ext cx="158" cy="40"/>
            </a:xfrm>
            <a:custGeom>
              <a:avLst/>
              <a:gdLst>
                <a:gd name="T0" fmla="*/ 0 w 158"/>
                <a:gd name="T1" fmla="*/ 24 h 40"/>
                <a:gd name="T2" fmla="*/ 20 w 158"/>
                <a:gd name="T3" fmla="*/ 0 h 40"/>
                <a:gd name="T4" fmla="*/ 157 w 158"/>
                <a:gd name="T5" fmla="*/ 0 h 40"/>
                <a:gd name="T6" fmla="*/ 124 w 158"/>
                <a:gd name="T7" fmla="*/ 39 h 40"/>
                <a:gd name="T8" fmla="*/ 0 w 158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0"/>
                <a:gd name="T17" fmla="*/ 158 w 15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0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5" name="Freeform 393"/>
            <p:cNvSpPr>
              <a:spLocks/>
            </p:cNvSpPr>
            <p:nvPr/>
          </p:nvSpPr>
          <p:spPr bwMode="auto">
            <a:xfrm>
              <a:off x="3378" y="2777"/>
              <a:ext cx="40" cy="190"/>
            </a:xfrm>
            <a:custGeom>
              <a:avLst/>
              <a:gdLst>
                <a:gd name="T0" fmla="*/ 21 w 40"/>
                <a:gd name="T1" fmla="*/ 189 h 190"/>
                <a:gd name="T2" fmla="*/ 0 w 40"/>
                <a:gd name="T3" fmla="*/ 51 h 190"/>
                <a:gd name="T4" fmla="*/ 39 w 40"/>
                <a:gd name="T5" fmla="*/ 0 h 190"/>
                <a:gd name="T6" fmla="*/ 39 w 40"/>
                <a:gd name="T7" fmla="*/ 169 h 190"/>
                <a:gd name="T8" fmla="*/ 21 w 40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0"/>
                <a:gd name="T17" fmla="*/ 40 w 4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0">
                  <a:moveTo>
                    <a:pt x="21" y="189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39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6" name="Freeform 394"/>
            <p:cNvSpPr>
              <a:spLocks/>
            </p:cNvSpPr>
            <p:nvPr/>
          </p:nvSpPr>
          <p:spPr bwMode="auto">
            <a:xfrm>
              <a:off x="3377" y="2777"/>
              <a:ext cx="46" cy="196"/>
            </a:xfrm>
            <a:custGeom>
              <a:avLst/>
              <a:gdLst>
                <a:gd name="T0" fmla="*/ 24 w 46"/>
                <a:gd name="T1" fmla="*/ 195 h 196"/>
                <a:gd name="T2" fmla="*/ 0 w 46"/>
                <a:gd name="T3" fmla="*/ 53 h 196"/>
                <a:gd name="T4" fmla="*/ 45 w 46"/>
                <a:gd name="T5" fmla="*/ 0 h 196"/>
                <a:gd name="T6" fmla="*/ 45 w 46"/>
                <a:gd name="T7" fmla="*/ 174 h 196"/>
                <a:gd name="T8" fmla="*/ 24 w 46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96"/>
                <a:gd name="T17" fmla="*/ 46 w 46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96">
                  <a:moveTo>
                    <a:pt x="24" y="195"/>
                  </a:moveTo>
                  <a:lnTo>
                    <a:pt x="0" y="53"/>
                  </a:lnTo>
                  <a:lnTo>
                    <a:pt x="45" y="0"/>
                  </a:lnTo>
                  <a:lnTo>
                    <a:pt x="45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7" name="Freeform 395"/>
            <p:cNvSpPr>
              <a:spLocks/>
            </p:cNvSpPr>
            <p:nvPr/>
          </p:nvSpPr>
          <p:spPr bwMode="auto">
            <a:xfrm>
              <a:off x="3406" y="3020"/>
              <a:ext cx="152" cy="30"/>
            </a:xfrm>
            <a:custGeom>
              <a:avLst/>
              <a:gdLst>
                <a:gd name="T0" fmla="*/ 0 w 152"/>
                <a:gd name="T1" fmla="*/ 18 h 30"/>
                <a:gd name="T2" fmla="*/ 19 w 152"/>
                <a:gd name="T3" fmla="*/ 0 h 30"/>
                <a:gd name="T4" fmla="*/ 151 w 152"/>
                <a:gd name="T5" fmla="*/ 0 h 30"/>
                <a:gd name="T6" fmla="*/ 119 w 152"/>
                <a:gd name="T7" fmla="*/ 29 h 30"/>
                <a:gd name="T8" fmla="*/ 0 w 152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0"/>
                <a:gd name="T17" fmla="*/ 152 w 15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0">
                  <a:moveTo>
                    <a:pt x="0" y="18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8" name="Freeform 396"/>
            <p:cNvSpPr>
              <a:spLocks/>
            </p:cNvSpPr>
            <p:nvPr/>
          </p:nvSpPr>
          <p:spPr bwMode="auto">
            <a:xfrm>
              <a:off x="3405" y="3020"/>
              <a:ext cx="158" cy="39"/>
            </a:xfrm>
            <a:custGeom>
              <a:avLst/>
              <a:gdLst>
                <a:gd name="T0" fmla="*/ 0 w 158"/>
                <a:gd name="T1" fmla="*/ 24 h 39"/>
                <a:gd name="T2" fmla="*/ 20 w 158"/>
                <a:gd name="T3" fmla="*/ 0 h 39"/>
                <a:gd name="T4" fmla="*/ 157 w 158"/>
                <a:gd name="T5" fmla="*/ 0 h 39"/>
                <a:gd name="T6" fmla="*/ 124 w 158"/>
                <a:gd name="T7" fmla="*/ 38 h 39"/>
                <a:gd name="T8" fmla="*/ 0 w 158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9"/>
                <a:gd name="T17" fmla="*/ 158 w 1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9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9" name="Freeform 397"/>
            <p:cNvSpPr>
              <a:spLocks/>
            </p:cNvSpPr>
            <p:nvPr/>
          </p:nvSpPr>
          <p:spPr bwMode="auto">
            <a:xfrm>
              <a:off x="3517" y="3020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0" name="Freeform 398"/>
            <p:cNvSpPr>
              <a:spLocks/>
            </p:cNvSpPr>
            <p:nvPr/>
          </p:nvSpPr>
          <p:spPr bwMode="auto">
            <a:xfrm>
              <a:off x="3515" y="3020"/>
              <a:ext cx="48" cy="197"/>
            </a:xfrm>
            <a:custGeom>
              <a:avLst/>
              <a:gdLst>
                <a:gd name="T0" fmla="*/ 26 w 48"/>
                <a:gd name="T1" fmla="*/ 196 h 197"/>
                <a:gd name="T2" fmla="*/ 0 w 48"/>
                <a:gd name="T3" fmla="*/ 54 h 197"/>
                <a:gd name="T4" fmla="*/ 47 w 48"/>
                <a:gd name="T5" fmla="*/ 0 h 197"/>
                <a:gd name="T6" fmla="*/ 47 w 48"/>
                <a:gd name="T7" fmla="*/ 174 h 197"/>
                <a:gd name="T8" fmla="*/ 26 w 48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7"/>
                <a:gd name="T17" fmla="*/ 48 w 48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7">
                  <a:moveTo>
                    <a:pt x="26" y="196"/>
                  </a:moveTo>
                  <a:lnTo>
                    <a:pt x="0" y="54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1" name="Freeform 399"/>
            <p:cNvSpPr>
              <a:spLocks/>
            </p:cNvSpPr>
            <p:nvPr/>
          </p:nvSpPr>
          <p:spPr bwMode="auto">
            <a:xfrm>
              <a:off x="3406" y="2777"/>
              <a:ext cx="152" cy="33"/>
            </a:xfrm>
            <a:custGeom>
              <a:avLst/>
              <a:gdLst>
                <a:gd name="T0" fmla="*/ 0 w 152"/>
                <a:gd name="T1" fmla="*/ 20 h 33"/>
                <a:gd name="T2" fmla="*/ 19 w 152"/>
                <a:gd name="T3" fmla="*/ 0 h 33"/>
                <a:gd name="T4" fmla="*/ 151 w 152"/>
                <a:gd name="T5" fmla="*/ 0 h 33"/>
                <a:gd name="T6" fmla="*/ 119 w 152"/>
                <a:gd name="T7" fmla="*/ 32 h 33"/>
                <a:gd name="T8" fmla="*/ 0 w 152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33"/>
                <a:gd name="T17" fmla="*/ 152 w 15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33">
                  <a:moveTo>
                    <a:pt x="0" y="20"/>
                  </a:moveTo>
                  <a:lnTo>
                    <a:pt x="19" y="0"/>
                  </a:lnTo>
                  <a:lnTo>
                    <a:pt x="151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2" name="Freeform 400"/>
            <p:cNvSpPr>
              <a:spLocks/>
            </p:cNvSpPr>
            <p:nvPr/>
          </p:nvSpPr>
          <p:spPr bwMode="auto">
            <a:xfrm>
              <a:off x="3405" y="2777"/>
              <a:ext cx="158" cy="40"/>
            </a:xfrm>
            <a:custGeom>
              <a:avLst/>
              <a:gdLst>
                <a:gd name="T0" fmla="*/ 0 w 158"/>
                <a:gd name="T1" fmla="*/ 24 h 40"/>
                <a:gd name="T2" fmla="*/ 20 w 158"/>
                <a:gd name="T3" fmla="*/ 0 h 40"/>
                <a:gd name="T4" fmla="*/ 157 w 158"/>
                <a:gd name="T5" fmla="*/ 0 h 40"/>
                <a:gd name="T6" fmla="*/ 124 w 158"/>
                <a:gd name="T7" fmla="*/ 39 h 40"/>
                <a:gd name="T8" fmla="*/ 0 w 158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0"/>
                <a:gd name="T17" fmla="*/ 158 w 15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0">
                  <a:moveTo>
                    <a:pt x="0" y="24"/>
                  </a:moveTo>
                  <a:lnTo>
                    <a:pt x="20" y="0"/>
                  </a:lnTo>
                  <a:lnTo>
                    <a:pt x="157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3" name="Freeform 401"/>
            <p:cNvSpPr>
              <a:spLocks/>
            </p:cNvSpPr>
            <p:nvPr/>
          </p:nvSpPr>
          <p:spPr bwMode="auto">
            <a:xfrm>
              <a:off x="3517" y="2777"/>
              <a:ext cx="41" cy="190"/>
            </a:xfrm>
            <a:custGeom>
              <a:avLst/>
              <a:gdLst>
                <a:gd name="T0" fmla="*/ 21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1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1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1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4" name="Freeform 402"/>
            <p:cNvSpPr>
              <a:spLocks/>
            </p:cNvSpPr>
            <p:nvPr/>
          </p:nvSpPr>
          <p:spPr bwMode="auto">
            <a:xfrm>
              <a:off x="3515" y="2777"/>
              <a:ext cx="48" cy="196"/>
            </a:xfrm>
            <a:custGeom>
              <a:avLst/>
              <a:gdLst>
                <a:gd name="T0" fmla="*/ 26 w 48"/>
                <a:gd name="T1" fmla="*/ 195 h 196"/>
                <a:gd name="T2" fmla="*/ 0 w 48"/>
                <a:gd name="T3" fmla="*/ 53 h 196"/>
                <a:gd name="T4" fmla="*/ 47 w 48"/>
                <a:gd name="T5" fmla="*/ 0 h 196"/>
                <a:gd name="T6" fmla="*/ 47 w 48"/>
                <a:gd name="T7" fmla="*/ 174 h 196"/>
                <a:gd name="T8" fmla="*/ 26 w 48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6"/>
                <a:gd name="T17" fmla="*/ 48 w 4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6">
                  <a:moveTo>
                    <a:pt x="26" y="195"/>
                  </a:moveTo>
                  <a:lnTo>
                    <a:pt x="0" y="53"/>
                  </a:lnTo>
                  <a:lnTo>
                    <a:pt x="47" y="0"/>
                  </a:lnTo>
                  <a:lnTo>
                    <a:pt x="47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5" name="Freeform 403"/>
            <p:cNvSpPr>
              <a:spLocks/>
            </p:cNvSpPr>
            <p:nvPr/>
          </p:nvSpPr>
          <p:spPr bwMode="auto">
            <a:xfrm>
              <a:off x="3551" y="3020"/>
              <a:ext cx="151" cy="30"/>
            </a:xfrm>
            <a:custGeom>
              <a:avLst/>
              <a:gdLst>
                <a:gd name="T0" fmla="*/ 0 w 151"/>
                <a:gd name="T1" fmla="*/ 18 h 30"/>
                <a:gd name="T2" fmla="*/ 18 w 151"/>
                <a:gd name="T3" fmla="*/ 0 h 30"/>
                <a:gd name="T4" fmla="*/ 150 w 151"/>
                <a:gd name="T5" fmla="*/ 0 h 30"/>
                <a:gd name="T6" fmla="*/ 118 w 151"/>
                <a:gd name="T7" fmla="*/ 29 h 30"/>
                <a:gd name="T8" fmla="*/ 0 w 151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30"/>
                <a:gd name="T17" fmla="*/ 151 w 15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30">
                  <a:moveTo>
                    <a:pt x="0" y="18"/>
                  </a:moveTo>
                  <a:lnTo>
                    <a:pt x="18" y="0"/>
                  </a:lnTo>
                  <a:lnTo>
                    <a:pt x="150" y="0"/>
                  </a:lnTo>
                  <a:lnTo>
                    <a:pt x="118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6" name="Freeform 404"/>
            <p:cNvSpPr>
              <a:spLocks/>
            </p:cNvSpPr>
            <p:nvPr/>
          </p:nvSpPr>
          <p:spPr bwMode="auto">
            <a:xfrm>
              <a:off x="3550" y="3020"/>
              <a:ext cx="157" cy="39"/>
            </a:xfrm>
            <a:custGeom>
              <a:avLst/>
              <a:gdLst>
                <a:gd name="T0" fmla="*/ 0 w 157"/>
                <a:gd name="T1" fmla="*/ 24 h 39"/>
                <a:gd name="T2" fmla="*/ 19 w 157"/>
                <a:gd name="T3" fmla="*/ 0 h 39"/>
                <a:gd name="T4" fmla="*/ 156 w 157"/>
                <a:gd name="T5" fmla="*/ 0 h 39"/>
                <a:gd name="T6" fmla="*/ 123 w 157"/>
                <a:gd name="T7" fmla="*/ 38 h 39"/>
                <a:gd name="T8" fmla="*/ 0 w 157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39"/>
                <a:gd name="T17" fmla="*/ 157 w 15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39">
                  <a:moveTo>
                    <a:pt x="0" y="24"/>
                  </a:moveTo>
                  <a:lnTo>
                    <a:pt x="19" y="0"/>
                  </a:lnTo>
                  <a:lnTo>
                    <a:pt x="156" y="0"/>
                  </a:lnTo>
                  <a:lnTo>
                    <a:pt x="123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7" name="Freeform 405"/>
            <p:cNvSpPr>
              <a:spLocks/>
            </p:cNvSpPr>
            <p:nvPr/>
          </p:nvSpPr>
          <p:spPr bwMode="auto">
            <a:xfrm>
              <a:off x="3661" y="3020"/>
              <a:ext cx="41" cy="190"/>
            </a:xfrm>
            <a:custGeom>
              <a:avLst/>
              <a:gdLst>
                <a:gd name="T0" fmla="*/ 20 w 41"/>
                <a:gd name="T1" fmla="*/ 189 h 190"/>
                <a:gd name="T2" fmla="*/ 0 w 41"/>
                <a:gd name="T3" fmla="*/ 52 h 190"/>
                <a:gd name="T4" fmla="*/ 40 w 41"/>
                <a:gd name="T5" fmla="*/ 0 h 190"/>
                <a:gd name="T6" fmla="*/ 40 w 41"/>
                <a:gd name="T7" fmla="*/ 168 h 190"/>
                <a:gd name="T8" fmla="*/ 20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0" y="189"/>
                  </a:moveTo>
                  <a:lnTo>
                    <a:pt x="0" y="52"/>
                  </a:lnTo>
                  <a:lnTo>
                    <a:pt x="40" y="0"/>
                  </a:lnTo>
                  <a:lnTo>
                    <a:pt x="40" y="168"/>
                  </a:lnTo>
                  <a:lnTo>
                    <a:pt x="20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8" name="Freeform 406"/>
            <p:cNvSpPr>
              <a:spLocks/>
            </p:cNvSpPr>
            <p:nvPr/>
          </p:nvSpPr>
          <p:spPr bwMode="auto">
            <a:xfrm>
              <a:off x="3660" y="3020"/>
              <a:ext cx="47" cy="197"/>
            </a:xfrm>
            <a:custGeom>
              <a:avLst/>
              <a:gdLst>
                <a:gd name="T0" fmla="*/ 24 w 47"/>
                <a:gd name="T1" fmla="*/ 196 h 197"/>
                <a:gd name="T2" fmla="*/ 0 w 47"/>
                <a:gd name="T3" fmla="*/ 54 h 197"/>
                <a:gd name="T4" fmla="*/ 46 w 47"/>
                <a:gd name="T5" fmla="*/ 0 h 197"/>
                <a:gd name="T6" fmla="*/ 46 w 47"/>
                <a:gd name="T7" fmla="*/ 174 h 197"/>
                <a:gd name="T8" fmla="*/ 24 w 47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7"/>
                <a:gd name="T17" fmla="*/ 47 w 4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7">
                  <a:moveTo>
                    <a:pt x="24" y="196"/>
                  </a:moveTo>
                  <a:lnTo>
                    <a:pt x="0" y="54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4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9" name="Freeform 407"/>
            <p:cNvSpPr>
              <a:spLocks/>
            </p:cNvSpPr>
            <p:nvPr/>
          </p:nvSpPr>
          <p:spPr bwMode="auto">
            <a:xfrm>
              <a:off x="3551" y="2777"/>
              <a:ext cx="151" cy="33"/>
            </a:xfrm>
            <a:custGeom>
              <a:avLst/>
              <a:gdLst>
                <a:gd name="T0" fmla="*/ 0 w 151"/>
                <a:gd name="T1" fmla="*/ 20 h 33"/>
                <a:gd name="T2" fmla="*/ 18 w 151"/>
                <a:gd name="T3" fmla="*/ 0 h 33"/>
                <a:gd name="T4" fmla="*/ 150 w 151"/>
                <a:gd name="T5" fmla="*/ 0 h 33"/>
                <a:gd name="T6" fmla="*/ 118 w 151"/>
                <a:gd name="T7" fmla="*/ 32 h 33"/>
                <a:gd name="T8" fmla="*/ 0 w 151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33"/>
                <a:gd name="T17" fmla="*/ 151 w 1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33">
                  <a:moveTo>
                    <a:pt x="0" y="20"/>
                  </a:moveTo>
                  <a:lnTo>
                    <a:pt x="18" y="0"/>
                  </a:lnTo>
                  <a:lnTo>
                    <a:pt x="150" y="0"/>
                  </a:lnTo>
                  <a:lnTo>
                    <a:pt x="118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0" name="Freeform 408"/>
            <p:cNvSpPr>
              <a:spLocks/>
            </p:cNvSpPr>
            <p:nvPr/>
          </p:nvSpPr>
          <p:spPr bwMode="auto">
            <a:xfrm>
              <a:off x="3550" y="2777"/>
              <a:ext cx="157" cy="40"/>
            </a:xfrm>
            <a:custGeom>
              <a:avLst/>
              <a:gdLst>
                <a:gd name="T0" fmla="*/ 0 w 157"/>
                <a:gd name="T1" fmla="*/ 24 h 40"/>
                <a:gd name="T2" fmla="*/ 19 w 157"/>
                <a:gd name="T3" fmla="*/ 0 h 40"/>
                <a:gd name="T4" fmla="*/ 156 w 157"/>
                <a:gd name="T5" fmla="*/ 0 h 40"/>
                <a:gd name="T6" fmla="*/ 123 w 157"/>
                <a:gd name="T7" fmla="*/ 39 h 40"/>
                <a:gd name="T8" fmla="*/ 0 w 157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0"/>
                <a:gd name="T17" fmla="*/ 157 w 15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0">
                  <a:moveTo>
                    <a:pt x="0" y="24"/>
                  </a:moveTo>
                  <a:lnTo>
                    <a:pt x="19" y="0"/>
                  </a:lnTo>
                  <a:lnTo>
                    <a:pt x="156" y="0"/>
                  </a:lnTo>
                  <a:lnTo>
                    <a:pt x="123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1" name="Freeform 409"/>
            <p:cNvSpPr>
              <a:spLocks/>
            </p:cNvSpPr>
            <p:nvPr/>
          </p:nvSpPr>
          <p:spPr bwMode="auto">
            <a:xfrm>
              <a:off x="3661" y="2777"/>
              <a:ext cx="41" cy="190"/>
            </a:xfrm>
            <a:custGeom>
              <a:avLst/>
              <a:gdLst>
                <a:gd name="T0" fmla="*/ 20 w 41"/>
                <a:gd name="T1" fmla="*/ 189 h 190"/>
                <a:gd name="T2" fmla="*/ 0 w 41"/>
                <a:gd name="T3" fmla="*/ 51 h 190"/>
                <a:gd name="T4" fmla="*/ 40 w 41"/>
                <a:gd name="T5" fmla="*/ 0 h 190"/>
                <a:gd name="T6" fmla="*/ 40 w 41"/>
                <a:gd name="T7" fmla="*/ 169 h 190"/>
                <a:gd name="T8" fmla="*/ 20 w 41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0"/>
                <a:gd name="T17" fmla="*/ 41 w 4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0">
                  <a:moveTo>
                    <a:pt x="20" y="189"/>
                  </a:moveTo>
                  <a:lnTo>
                    <a:pt x="0" y="51"/>
                  </a:lnTo>
                  <a:lnTo>
                    <a:pt x="40" y="0"/>
                  </a:lnTo>
                  <a:lnTo>
                    <a:pt x="40" y="169"/>
                  </a:lnTo>
                  <a:lnTo>
                    <a:pt x="20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2" name="Freeform 410"/>
            <p:cNvSpPr>
              <a:spLocks/>
            </p:cNvSpPr>
            <p:nvPr/>
          </p:nvSpPr>
          <p:spPr bwMode="auto">
            <a:xfrm>
              <a:off x="3660" y="2777"/>
              <a:ext cx="47" cy="196"/>
            </a:xfrm>
            <a:custGeom>
              <a:avLst/>
              <a:gdLst>
                <a:gd name="T0" fmla="*/ 24 w 47"/>
                <a:gd name="T1" fmla="*/ 195 h 196"/>
                <a:gd name="T2" fmla="*/ 0 w 47"/>
                <a:gd name="T3" fmla="*/ 53 h 196"/>
                <a:gd name="T4" fmla="*/ 46 w 47"/>
                <a:gd name="T5" fmla="*/ 0 h 196"/>
                <a:gd name="T6" fmla="*/ 46 w 47"/>
                <a:gd name="T7" fmla="*/ 174 h 196"/>
                <a:gd name="T8" fmla="*/ 24 w 47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6"/>
                <a:gd name="T17" fmla="*/ 47 w 4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6">
                  <a:moveTo>
                    <a:pt x="24" y="195"/>
                  </a:moveTo>
                  <a:lnTo>
                    <a:pt x="0" y="53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4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3" name="Freeform 411"/>
            <p:cNvSpPr>
              <a:spLocks/>
            </p:cNvSpPr>
            <p:nvPr/>
          </p:nvSpPr>
          <p:spPr bwMode="auto">
            <a:xfrm>
              <a:off x="3693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8 w 153"/>
                <a:gd name="T3" fmla="*/ 0 h 30"/>
                <a:gd name="T4" fmla="*/ 152 w 153"/>
                <a:gd name="T5" fmla="*/ 0 h 30"/>
                <a:gd name="T6" fmla="*/ 119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8" y="0"/>
                  </a:lnTo>
                  <a:lnTo>
                    <a:pt x="152" y="0"/>
                  </a:lnTo>
                  <a:lnTo>
                    <a:pt x="119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4" name="Freeform 412"/>
            <p:cNvSpPr>
              <a:spLocks/>
            </p:cNvSpPr>
            <p:nvPr/>
          </p:nvSpPr>
          <p:spPr bwMode="auto">
            <a:xfrm>
              <a:off x="3692" y="3020"/>
              <a:ext cx="158" cy="39"/>
            </a:xfrm>
            <a:custGeom>
              <a:avLst/>
              <a:gdLst>
                <a:gd name="T0" fmla="*/ 0 w 158"/>
                <a:gd name="T1" fmla="*/ 24 h 39"/>
                <a:gd name="T2" fmla="*/ 19 w 158"/>
                <a:gd name="T3" fmla="*/ 0 h 39"/>
                <a:gd name="T4" fmla="*/ 157 w 158"/>
                <a:gd name="T5" fmla="*/ 0 h 39"/>
                <a:gd name="T6" fmla="*/ 123 w 158"/>
                <a:gd name="T7" fmla="*/ 38 h 39"/>
                <a:gd name="T8" fmla="*/ 0 w 158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39"/>
                <a:gd name="T17" fmla="*/ 158 w 1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39">
                  <a:moveTo>
                    <a:pt x="0" y="24"/>
                  </a:moveTo>
                  <a:lnTo>
                    <a:pt x="19" y="0"/>
                  </a:lnTo>
                  <a:lnTo>
                    <a:pt x="157" y="0"/>
                  </a:lnTo>
                  <a:lnTo>
                    <a:pt x="123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5" name="Freeform 413"/>
            <p:cNvSpPr>
              <a:spLocks/>
            </p:cNvSpPr>
            <p:nvPr/>
          </p:nvSpPr>
          <p:spPr bwMode="auto">
            <a:xfrm>
              <a:off x="3804" y="3020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2 h 190"/>
                <a:gd name="T4" fmla="*/ 41 w 42"/>
                <a:gd name="T5" fmla="*/ 0 h 190"/>
                <a:gd name="T6" fmla="*/ 41 w 42"/>
                <a:gd name="T7" fmla="*/ 168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2"/>
                  </a:lnTo>
                  <a:lnTo>
                    <a:pt x="41" y="0"/>
                  </a:lnTo>
                  <a:lnTo>
                    <a:pt x="41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6" name="Freeform 414"/>
            <p:cNvSpPr>
              <a:spLocks/>
            </p:cNvSpPr>
            <p:nvPr/>
          </p:nvSpPr>
          <p:spPr bwMode="auto">
            <a:xfrm>
              <a:off x="3803" y="3020"/>
              <a:ext cx="47" cy="197"/>
            </a:xfrm>
            <a:custGeom>
              <a:avLst/>
              <a:gdLst>
                <a:gd name="T0" fmla="*/ 25 w 47"/>
                <a:gd name="T1" fmla="*/ 196 h 197"/>
                <a:gd name="T2" fmla="*/ 0 w 47"/>
                <a:gd name="T3" fmla="*/ 54 h 197"/>
                <a:gd name="T4" fmla="*/ 46 w 47"/>
                <a:gd name="T5" fmla="*/ 0 h 197"/>
                <a:gd name="T6" fmla="*/ 46 w 47"/>
                <a:gd name="T7" fmla="*/ 174 h 197"/>
                <a:gd name="T8" fmla="*/ 25 w 47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7"/>
                <a:gd name="T17" fmla="*/ 47 w 4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7">
                  <a:moveTo>
                    <a:pt x="25" y="196"/>
                  </a:moveTo>
                  <a:lnTo>
                    <a:pt x="0" y="54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5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7" name="Freeform 415"/>
            <p:cNvSpPr>
              <a:spLocks/>
            </p:cNvSpPr>
            <p:nvPr/>
          </p:nvSpPr>
          <p:spPr bwMode="auto">
            <a:xfrm>
              <a:off x="3693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8 w 153"/>
                <a:gd name="T3" fmla="*/ 0 h 33"/>
                <a:gd name="T4" fmla="*/ 152 w 153"/>
                <a:gd name="T5" fmla="*/ 0 h 33"/>
                <a:gd name="T6" fmla="*/ 119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8" y="0"/>
                  </a:lnTo>
                  <a:lnTo>
                    <a:pt x="152" y="0"/>
                  </a:lnTo>
                  <a:lnTo>
                    <a:pt x="119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8" name="Freeform 416"/>
            <p:cNvSpPr>
              <a:spLocks/>
            </p:cNvSpPr>
            <p:nvPr/>
          </p:nvSpPr>
          <p:spPr bwMode="auto">
            <a:xfrm>
              <a:off x="3692" y="2777"/>
              <a:ext cx="158" cy="40"/>
            </a:xfrm>
            <a:custGeom>
              <a:avLst/>
              <a:gdLst>
                <a:gd name="T0" fmla="*/ 0 w 158"/>
                <a:gd name="T1" fmla="*/ 24 h 40"/>
                <a:gd name="T2" fmla="*/ 19 w 158"/>
                <a:gd name="T3" fmla="*/ 0 h 40"/>
                <a:gd name="T4" fmla="*/ 157 w 158"/>
                <a:gd name="T5" fmla="*/ 0 h 40"/>
                <a:gd name="T6" fmla="*/ 123 w 158"/>
                <a:gd name="T7" fmla="*/ 39 h 40"/>
                <a:gd name="T8" fmla="*/ 0 w 158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40"/>
                <a:gd name="T17" fmla="*/ 158 w 15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40">
                  <a:moveTo>
                    <a:pt x="0" y="24"/>
                  </a:moveTo>
                  <a:lnTo>
                    <a:pt x="19" y="0"/>
                  </a:lnTo>
                  <a:lnTo>
                    <a:pt x="157" y="0"/>
                  </a:lnTo>
                  <a:lnTo>
                    <a:pt x="123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9" name="Freeform 417"/>
            <p:cNvSpPr>
              <a:spLocks/>
            </p:cNvSpPr>
            <p:nvPr/>
          </p:nvSpPr>
          <p:spPr bwMode="auto">
            <a:xfrm>
              <a:off x="3804" y="2777"/>
              <a:ext cx="42" cy="190"/>
            </a:xfrm>
            <a:custGeom>
              <a:avLst/>
              <a:gdLst>
                <a:gd name="T0" fmla="*/ 22 w 42"/>
                <a:gd name="T1" fmla="*/ 189 h 190"/>
                <a:gd name="T2" fmla="*/ 0 w 42"/>
                <a:gd name="T3" fmla="*/ 51 h 190"/>
                <a:gd name="T4" fmla="*/ 41 w 42"/>
                <a:gd name="T5" fmla="*/ 0 h 190"/>
                <a:gd name="T6" fmla="*/ 41 w 42"/>
                <a:gd name="T7" fmla="*/ 169 h 190"/>
                <a:gd name="T8" fmla="*/ 22 w 42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0"/>
                <a:gd name="T17" fmla="*/ 42 w 42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0">
                  <a:moveTo>
                    <a:pt x="22" y="189"/>
                  </a:moveTo>
                  <a:lnTo>
                    <a:pt x="0" y="51"/>
                  </a:lnTo>
                  <a:lnTo>
                    <a:pt x="41" y="0"/>
                  </a:lnTo>
                  <a:lnTo>
                    <a:pt x="41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0" name="Freeform 418"/>
            <p:cNvSpPr>
              <a:spLocks/>
            </p:cNvSpPr>
            <p:nvPr/>
          </p:nvSpPr>
          <p:spPr bwMode="auto">
            <a:xfrm>
              <a:off x="3803" y="2777"/>
              <a:ext cx="47" cy="196"/>
            </a:xfrm>
            <a:custGeom>
              <a:avLst/>
              <a:gdLst>
                <a:gd name="T0" fmla="*/ 25 w 47"/>
                <a:gd name="T1" fmla="*/ 195 h 196"/>
                <a:gd name="T2" fmla="*/ 0 w 47"/>
                <a:gd name="T3" fmla="*/ 53 h 196"/>
                <a:gd name="T4" fmla="*/ 46 w 47"/>
                <a:gd name="T5" fmla="*/ 0 h 196"/>
                <a:gd name="T6" fmla="*/ 46 w 47"/>
                <a:gd name="T7" fmla="*/ 174 h 196"/>
                <a:gd name="T8" fmla="*/ 25 w 47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96"/>
                <a:gd name="T17" fmla="*/ 47 w 4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96">
                  <a:moveTo>
                    <a:pt x="25" y="195"/>
                  </a:moveTo>
                  <a:lnTo>
                    <a:pt x="0" y="53"/>
                  </a:lnTo>
                  <a:lnTo>
                    <a:pt x="46" y="0"/>
                  </a:lnTo>
                  <a:lnTo>
                    <a:pt x="46" y="174"/>
                  </a:lnTo>
                  <a:lnTo>
                    <a:pt x="25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1" name="Freeform 419"/>
            <p:cNvSpPr>
              <a:spLocks/>
            </p:cNvSpPr>
            <p:nvPr/>
          </p:nvSpPr>
          <p:spPr bwMode="auto">
            <a:xfrm>
              <a:off x="3840" y="3020"/>
              <a:ext cx="153" cy="30"/>
            </a:xfrm>
            <a:custGeom>
              <a:avLst/>
              <a:gdLst>
                <a:gd name="T0" fmla="*/ 0 w 153"/>
                <a:gd name="T1" fmla="*/ 18 h 30"/>
                <a:gd name="T2" fmla="*/ 18 w 153"/>
                <a:gd name="T3" fmla="*/ 0 h 30"/>
                <a:gd name="T4" fmla="*/ 152 w 153"/>
                <a:gd name="T5" fmla="*/ 0 h 30"/>
                <a:gd name="T6" fmla="*/ 118 w 153"/>
                <a:gd name="T7" fmla="*/ 29 h 30"/>
                <a:gd name="T8" fmla="*/ 0 w 153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0"/>
                <a:gd name="T17" fmla="*/ 153 w 15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0">
                  <a:moveTo>
                    <a:pt x="0" y="18"/>
                  </a:moveTo>
                  <a:lnTo>
                    <a:pt x="18" y="0"/>
                  </a:lnTo>
                  <a:lnTo>
                    <a:pt x="152" y="0"/>
                  </a:lnTo>
                  <a:lnTo>
                    <a:pt x="118" y="29"/>
                  </a:lnTo>
                  <a:lnTo>
                    <a:pt x="0" y="18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2" name="Freeform 420"/>
            <p:cNvSpPr>
              <a:spLocks/>
            </p:cNvSpPr>
            <p:nvPr/>
          </p:nvSpPr>
          <p:spPr bwMode="auto">
            <a:xfrm>
              <a:off x="3838" y="3020"/>
              <a:ext cx="160" cy="39"/>
            </a:xfrm>
            <a:custGeom>
              <a:avLst/>
              <a:gdLst>
                <a:gd name="T0" fmla="*/ 0 w 160"/>
                <a:gd name="T1" fmla="*/ 24 h 39"/>
                <a:gd name="T2" fmla="*/ 19 w 160"/>
                <a:gd name="T3" fmla="*/ 0 h 39"/>
                <a:gd name="T4" fmla="*/ 159 w 160"/>
                <a:gd name="T5" fmla="*/ 0 h 39"/>
                <a:gd name="T6" fmla="*/ 124 w 160"/>
                <a:gd name="T7" fmla="*/ 38 h 39"/>
                <a:gd name="T8" fmla="*/ 0 w 160"/>
                <a:gd name="T9" fmla="*/ 2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39"/>
                <a:gd name="T17" fmla="*/ 160 w 1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39">
                  <a:moveTo>
                    <a:pt x="0" y="24"/>
                  </a:moveTo>
                  <a:lnTo>
                    <a:pt x="19" y="0"/>
                  </a:lnTo>
                  <a:lnTo>
                    <a:pt x="159" y="0"/>
                  </a:lnTo>
                  <a:lnTo>
                    <a:pt x="124" y="38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3" name="Freeform 421"/>
            <p:cNvSpPr>
              <a:spLocks/>
            </p:cNvSpPr>
            <p:nvPr/>
          </p:nvSpPr>
          <p:spPr bwMode="auto">
            <a:xfrm>
              <a:off x="3950" y="3020"/>
              <a:ext cx="43" cy="190"/>
            </a:xfrm>
            <a:custGeom>
              <a:avLst/>
              <a:gdLst>
                <a:gd name="T0" fmla="*/ 22 w 43"/>
                <a:gd name="T1" fmla="*/ 189 h 190"/>
                <a:gd name="T2" fmla="*/ 0 w 43"/>
                <a:gd name="T3" fmla="*/ 52 h 190"/>
                <a:gd name="T4" fmla="*/ 42 w 43"/>
                <a:gd name="T5" fmla="*/ 0 h 190"/>
                <a:gd name="T6" fmla="*/ 42 w 43"/>
                <a:gd name="T7" fmla="*/ 168 h 190"/>
                <a:gd name="T8" fmla="*/ 22 w 43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90"/>
                <a:gd name="T17" fmla="*/ 43 w 4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90">
                  <a:moveTo>
                    <a:pt x="22" y="189"/>
                  </a:moveTo>
                  <a:lnTo>
                    <a:pt x="0" y="52"/>
                  </a:lnTo>
                  <a:lnTo>
                    <a:pt x="42" y="0"/>
                  </a:lnTo>
                  <a:lnTo>
                    <a:pt x="42" y="168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4" name="Freeform 422"/>
            <p:cNvSpPr>
              <a:spLocks/>
            </p:cNvSpPr>
            <p:nvPr/>
          </p:nvSpPr>
          <p:spPr bwMode="auto">
            <a:xfrm>
              <a:off x="3949" y="3020"/>
              <a:ext cx="49" cy="197"/>
            </a:xfrm>
            <a:custGeom>
              <a:avLst/>
              <a:gdLst>
                <a:gd name="T0" fmla="*/ 26 w 49"/>
                <a:gd name="T1" fmla="*/ 196 h 197"/>
                <a:gd name="T2" fmla="*/ 0 w 49"/>
                <a:gd name="T3" fmla="*/ 54 h 197"/>
                <a:gd name="T4" fmla="*/ 48 w 49"/>
                <a:gd name="T5" fmla="*/ 0 h 197"/>
                <a:gd name="T6" fmla="*/ 48 w 49"/>
                <a:gd name="T7" fmla="*/ 174 h 197"/>
                <a:gd name="T8" fmla="*/ 26 w 49"/>
                <a:gd name="T9" fmla="*/ 19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7"/>
                <a:gd name="T17" fmla="*/ 49 w 49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7">
                  <a:moveTo>
                    <a:pt x="26" y="196"/>
                  </a:moveTo>
                  <a:lnTo>
                    <a:pt x="0" y="54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6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5" name="Freeform 423"/>
            <p:cNvSpPr>
              <a:spLocks/>
            </p:cNvSpPr>
            <p:nvPr/>
          </p:nvSpPr>
          <p:spPr bwMode="auto">
            <a:xfrm>
              <a:off x="3840" y="2777"/>
              <a:ext cx="153" cy="33"/>
            </a:xfrm>
            <a:custGeom>
              <a:avLst/>
              <a:gdLst>
                <a:gd name="T0" fmla="*/ 0 w 153"/>
                <a:gd name="T1" fmla="*/ 20 h 33"/>
                <a:gd name="T2" fmla="*/ 18 w 153"/>
                <a:gd name="T3" fmla="*/ 0 h 33"/>
                <a:gd name="T4" fmla="*/ 152 w 153"/>
                <a:gd name="T5" fmla="*/ 0 h 33"/>
                <a:gd name="T6" fmla="*/ 118 w 153"/>
                <a:gd name="T7" fmla="*/ 32 h 33"/>
                <a:gd name="T8" fmla="*/ 0 w 153"/>
                <a:gd name="T9" fmla="*/ 2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33"/>
                <a:gd name="T17" fmla="*/ 153 w 1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33">
                  <a:moveTo>
                    <a:pt x="0" y="20"/>
                  </a:moveTo>
                  <a:lnTo>
                    <a:pt x="18" y="0"/>
                  </a:lnTo>
                  <a:lnTo>
                    <a:pt x="152" y="0"/>
                  </a:lnTo>
                  <a:lnTo>
                    <a:pt x="118" y="32"/>
                  </a:lnTo>
                  <a:lnTo>
                    <a:pt x="0" y="20"/>
                  </a:lnTo>
                </a:path>
              </a:pathLst>
            </a:custGeom>
            <a:solidFill>
              <a:srgbClr val="E5E5E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6" name="Freeform 424"/>
            <p:cNvSpPr>
              <a:spLocks/>
            </p:cNvSpPr>
            <p:nvPr/>
          </p:nvSpPr>
          <p:spPr bwMode="auto">
            <a:xfrm>
              <a:off x="3838" y="2777"/>
              <a:ext cx="160" cy="40"/>
            </a:xfrm>
            <a:custGeom>
              <a:avLst/>
              <a:gdLst>
                <a:gd name="T0" fmla="*/ 0 w 160"/>
                <a:gd name="T1" fmla="*/ 24 h 40"/>
                <a:gd name="T2" fmla="*/ 19 w 160"/>
                <a:gd name="T3" fmla="*/ 0 h 40"/>
                <a:gd name="T4" fmla="*/ 159 w 160"/>
                <a:gd name="T5" fmla="*/ 0 h 40"/>
                <a:gd name="T6" fmla="*/ 124 w 160"/>
                <a:gd name="T7" fmla="*/ 39 h 40"/>
                <a:gd name="T8" fmla="*/ 0 w 160"/>
                <a:gd name="T9" fmla="*/ 2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0"/>
                <a:gd name="T17" fmla="*/ 160 w 16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0">
                  <a:moveTo>
                    <a:pt x="0" y="24"/>
                  </a:moveTo>
                  <a:lnTo>
                    <a:pt x="19" y="0"/>
                  </a:lnTo>
                  <a:lnTo>
                    <a:pt x="159" y="0"/>
                  </a:lnTo>
                  <a:lnTo>
                    <a:pt x="124" y="39"/>
                  </a:lnTo>
                  <a:lnTo>
                    <a:pt x="0" y="24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7" name="Freeform 425"/>
            <p:cNvSpPr>
              <a:spLocks/>
            </p:cNvSpPr>
            <p:nvPr/>
          </p:nvSpPr>
          <p:spPr bwMode="auto">
            <a:xfrm>
              <a:off x="3950" y="2777"/>
              <a:ext cx="43" cy="190"/>
            </a:xfrm>
            <a:custGeom>
              <a:avLst/>
              <a:gdLst>
                <a:gd name="T0" fmla="*/ 22 w 43"/>
                <a:gd name="T1" fmla="*/ 189 h 190"/>
                <a:gd name="T2" fmla="*/ 0 w 43"/>
                <a:gd name="T3" fmla="*/ 51 h 190"/>
                <a:gd name="T4" fmla="*/ 42 w 43"/>
                <a:gd name="T5" fmla="*/ 0 h 190"/>
                <a:gd name="T6" fmla="*/ 42 w 43"/>
                <a:gd name="T7" fmla="*/ 169 h 190"/>
                <a:gd name="T8" fmla="*/ 22 w 43"/>
                <a:gd name="T9" fmla="*/ 189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90"/>
                <a:gd name="T17" fmla="*/ 43 w 4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90">
                  <a:moveTo>
                    <a:pt x="22" y="189"/>
                  </a:moveTo>
                  <a:lnTo>
                    <a:pt x="0" y="51"/>
                  </a:lnTo>
                  <a:lnTo>
                    <a:pt x="42" y="0"/>
                  </a:lnTo>
                  <a:lnTo>
                    <a:pt x="42" y="169"/>
                  </a:lnTo>
                  <a:lnTo>
                    <a:pt x="22" y="18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8" name="Freeform 426"/>
            <p:cNvSpPr>
              <a:spLocks/>
            </p:cNvSpPr>
            <p:nvPr/>
          </p:nvSpPr>
          <p:spPr bwMode="auto">
            <a:xfrm>
              <a:off x="3949" y="2777"/>
              <a:ext cx="49" cy="196"/>
            </a:xfrm>
            <a:custGeom>
              <a:avLst/>
              <a:gdLst>
                <a:gd name="T0" fmla="*/ 26 w 49"/>
                <a:gd name="T1" fmla="*/ 195 h 196"/>
                <a:gd name="T2" fmla="*/ 0 w 49"/>
                <a:gd name="T3" fmla="*/ 53 h 196"/>
                <a:gd name="T4" fmla="*/ 48 w 49"/>
                <a:gd name="T5" fmla="*/ 0 h 196"/>
                <a:gd name="T6" fmla="*/ 48 w 49"/>
                <a:gd name="T7" fmla="*/ 174 h 196"/>
                <a:gd name="T8" fmla="*/ 26 w 49"/>
                <a:gd name="T9" fmla="*/ 19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6"/>
                <a:gd name="T17" fmla="*/ 49 w 49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6">
                  <a:moveTo>
                    <a:pt x="26" y="195"/>
                  </a:moveTo>
                  <a:lnTo>
                    <a:pt x="0" y="53"/>
                  </a:lnTo>
                  <a:lnTo>
                    <a:pt x="48" y="0"/>
                  </a:lnTo>
                  <a:lnTo>
                    <a:pt x="48" y="174"/>
                  </a:lnTo>
                  <a:lnTo>
                    <a:pt x="26" y="195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9" name="Freeform 427"/>
            <p:cNvSpPr>
              <a:spLocks/>
            </p:cNvSpPr>
            <p:nvPr/>
          </p:nvSpPr>
          <p:spPr bwMode="auto">
            <a:xfrm>
              <a:off x="4231" y="2216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0" name="Freeform 428"/>
            <p:cNvSpPr>
              <a:spLocks/>
            </p:cNvSpPr>
            <p:nvPr/>
          </p:nvSpPr>
          <p:spPr bwMode="auto">
            <a:xfrm>
              <a:off x="4230" y="2216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1" name="Freeform 429"/>
            <p:cNvSpPr>
              <a:spLocks/>
            </p:cNvSpPr>
            <p:nvPr/>
          </p:nvSpPr>
          <p:spPr bwMode="auto">
            <a:xfrm>
              <a:off x="4231" y="1884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2" name="Freeform 430"/>
            <p:cNvSpPr>
              <a:spLocks/>
            </p:cNvSpPr>
            <p:nvPr/>
          </p:nvSpPr>
          <p:spPr bwMode="auto">
            <a:xfrm>
              <a:off x="4230" y="1884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3" name="Freeform 431"/>
            <p:cNvSpPr>
              <a:spLocks/>
            </p:cNvSpPr>
            <p:nvPr/>
          </p:nvSpPr>
          <p:spPr bwMode="auto">
            <a:xfrm>
              <a:off x="4231" y="1520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4" name="Freeform 432"/>
            <p:cNvSpPr>
              <a:spLocks/>
            </p:cNvSpPr>
            <p:nvPr/>
          </p:nvSpPr>
          <p:spPr bwMode="auto">
            <a:xfrm>
              <a:off x="4230" y="1520"/>
              <a:ext cx="209" cy="258"/>
            </a:xfrm>
            <a:custGeom>
              <a:avLst/>
              <a:gdLst>
                <a:gd name="T0" fmla="*/ 0 w 209"/>
                <a:gd name="T1" fmla="*/ 257 h 258"/>
                <a:gd name="T2" fmla="*/ 0 w 209"/>
                <a:gd name="T3" fmla="*/ 0 h 258"/>
                <a:gd name="T4" fmla="*/ 208 w 209"/>
                <a:gd name="T5" fmla="*/ 0 h 258"/>
                <a:gd name="T6" fmla="*/ 208 w 209"/>
                <a:gd name="T7" fmla="*/ 257 h 258"/>
                <a:gd name="T8" fmla="*/ 0 w 209"/>
                <a:gd name="T9" fmla="*/ 257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8"/>
                <a:gd name="T17" fmla="*/ 209 w 209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8">
                  <a:moveTo>
                    <a:pt x="0" y="257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7"/>
                  </a:lnTo>
                  <a:lnTo>
                    <a:pt x="0" y="257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5" name="Freeform 433"/>
            <p:cNvSpPr>
              <a:spLocks/>
            </p:cNvSpPr>
            <p:nvPr/>
          </p:nvSpPr>
          <p:spPr bwMode="auto">
            <a:xfrm>
              <a:off x="4231" y="1182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6" name="Freeform 434"/>
            <p:cNvSpPr>
              <a:spLocks/>
            </p:cNvSpPr>
            <p:nvPr/>
          </p:nvSpPr>
          <p:spPr bwMode="auto">
            <a:xfrm>
              <a:off x="4230" y="1182"/>
              <a:ext cx="209" cy="260"/>
            </a:xfrm>
            <a:custGeom>
              <a:avLst/>
              <a:gdLst>
                <a:gd name="T0" fmla="*/ 0 w 209"/>
                <a:gd name="T1" fmla="*/ 259 h 260"/>
                <a:gd name="T2" fmla="*/ 0 w 209"/>
                <a:gd name="T3" fmla="*/ 0 h 260"/>
                <a:gd name="T4" fmla="*/ 208 w 209"/>
                <a:gd name="T5" fmla="*/ 0 h 260"/>
                <a:gd name="T6" fmla="*/ 208 w 209"/>
                <a:gd name="T7" fmla="*/ 259 h 260"/>
                <a:gd name="T8" fmla="*/ 0 w 209"/>
                <a:gd name="T9" fmla="*/ 259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0"/>
                <a:gd name="T17" fmla="*/ 209 w 209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0">
                  <a:moveTo>
                    <a:pt x="0" y="259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9"/>
                  </a:lnTo>
                  <a:lnTo>
                    <a:pt x="0" y="25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7" name="Freeform 435"/>
            <p:cNvSpPr>
              <a:spLocks/>
            </p:cNvSpPr>
            <p:nvPr/>
          </p:nvSpPr>
          <p:spPr bwMode="auto">
            <a:xfrm>
              <a:off x="4231" y="826"/>
              <a:ext cx="203" cy="252"/>
            </a:xfrm>
            <a:custGeom>
              <a:avLst/>
              <a:gdLst>
                <a:gd name="T0" fmla="*/ 0 w 203"/>
                <a:gd name="T1" fmla="*/ 251 h 252"/>
                <a:gd name="T2" fmla="*/ 0 w 203"/>
                <a:gd name="T3" fmla="*/ 0 h 252"/>
                <a:gd name="T4" fmla="*/ 202 w 203"/>
                <a:gd name="T5" fmla="*/ 0 h 252"/>
                <a:gd name="T6" fmla="*/ 202 w 203"/>
                <a:gd name="T7" fmla="*/ 251 h 252"/>
                <a:gd name="T8" fmla="*/ 0 w 203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2"/>
                <a:gd name="T17" fmla="*/ 203 w 20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2">
                  <a:moveTo>
                    <a:pt x="0" y="251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1"/>
                  </a:lnTo>
                  <a:lnTo>
                    <a:pt x="0" y="25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8" name="Freeform 436"/>
            <p:cNvSpPr>
              <a:spLocks/>
            </p:cNvSpPr>
            <p:nvPr/>
          </p:nvSpPr>
          <p:spPr bwMode="auto">
            <a:xfrm>
              <a:off x="4230" y="826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9" name="Freeform 437"/>
            <p:cNvSpPr>
              <a:spLocks/>
            </p:cNvSpPr>
            <p:nvPr/>
          </p:nvSpPr>
          <p:spPr bwMode="auto">
            <a:xfrm>
              <a:off x="4231" y="477"/>
              <a:ext cx="203" cy="252"/>
            </a:xfrm>
            <a:custGeom>
              <a:avLst/>
              <a:gdLst>
                <a:gd name="T0" fmla="*/ 0 w 203"/>
                <a:gd name="T1" fmla="*/ 251 h 252"/>
                <a:gd name="T2" fmla="*/ 0 w 203"/>
                <a:gd name="T3" fmla="*/ 0 h 252"/>
                <a:gd name="T4" fmla="*/ 202 w 203"/>
                <a:gd name="T5" fmla="*/ 0 h 252"/>
                <a:gd name="T6" fmla="*/ 202 w 203"/>
                <a:gd name="T7" fmla="*/ 251 h 252"/>
                <a:gd name="T8" fmla="*/ 0 w 203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2"/>
                <a:gd name="T17" fmla="*/ 203 w 203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2">
                  <a:moveTo>
                    <a:pt x="0" y="251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1"/>
                  </a:lnTo>
                  <a:lnTo>
                    <a:pt x="0" y="251"/>
                  </a:lnTo>
                </a:path>
              </a:pathLst>
            </a:custGeom>
            <a:solidFill>
              <a:schemeClr val="tx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0" name="Freeform 438"/>
            <p:cNvSpPr>
              <a:spLocks/>
            </p:cNvSpPr>
            <p:nvPr/>
          </p:nvSpPr>
          <p:spPr bwMode="auto">
            <a:xfrm>
              <a:off x="4230" y="47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1" name="Freeform 439"/>
            <p:cNvSpPr>
              <a:spLocks/>
            </p:cNvSpPr>
            <p:nvPr/>
          </p:nvSpPr>
          <p:spPr bwMode="auto">
            <a:xfrm>
              <a:off x="535" y="2220"/>
              <a:ext cx="200" cy="255"/>
            </a:xfrm>
            <a:custGeom>
              <a:avLst/>
              <a:gdLst>
                <a:gd name="T0" fmla="*/ 0 w 200"/>
                <a:gd name="T1" fmla="*/ 254 h 255"/>
                <a:gd name="T2" fmla="*/ 0 w 200"/>
                <a:gd name="T3" fmla="*/ 0 h 255"/>
                <a:gd name="T4" fmla="*/ 199 w 200"/>
                <a:gd name="T5" fmla="*/ 0 h 255"/>
                <a:gd name="T6" fmla="*/ 199 w 200"/>
                <a:gd name="T7" fmla="*/ 254 h 255"/>
                <a:gd name="T8" fmla="*/ 0 w 200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5"/>
                <a:gd name="T17" fmla="*/ 200 w 200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5">
                  <a:moveTo>
                    <a:pt x="0" y="254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4"/>
                  </a:lnTo>
                  <a:lnTo>
                    <a:pt x="0" y="254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2" name="Freeform 440"/>
            <p:cNvSpPr>
              <a:spLocks/>
            </p:cNvSpPr>
            <p:nvPr/>
          </p:nvSpPr>
          <p:spPr bwMode="auto">
            <a:xfrm>
              <a:off x="533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3" name="Freeform 441"/>
            <p:cNvSpPr>
              <a:spLocks/>
            </p:cNvSpPr>
            <p:nvPr/>
          </p:nvSpPr>
          <p:spPr bwMode="auto">
            <a:xfrm>
              <a:off x="535" y="1892"/>
              <a:ext cx="200" cy="251"/>
            </a:xfrm>
            <a:custGeom>
              <a:avLst/>
              <a:gdLst>
                <a:gd name="T0" fmla="*/ 0 w 200"/>
                <a:gd name="T1" fmla="*/ 250 h 251"/>
                <a:gd name="T2" fmla="*/ 0 w 200"/>
                <a:gd name="T3" fmla="*/ 0 h 251"/>
                <a:gd name="T4" fmla="*/ 199 w 200"/>
                <a:gd name="T5" fmla="*/ 0 h 251"/>
                <a:gd name="T6" fmla="*/ 199 w 200"/>
                <a:gd name="T7" fmla="*/ 250 h 251"/>
                <a:gd name="T8" fmla="*/ 0 w 200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1"/>
                <a:gd name="T17" fmla="*/ 200 w 200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1">
                  <a:moveTo>
                    <a:pt x="0" y="250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0"/>
                  </a:lnTo>
                  <a:lnTo>
                    <a:pt x="0" y="25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4" name="Freeform 442"/>
            <p:cNvSpPr>
              <a:spLocks/>
            </p:cNvSpPr>
            <p:nvPr/>
          </p:nvSpPr>
          <p:spPr bwMode="auto">
            <a:xfrm>
              <a:off x="533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5" name="Freeform 443"/>
            <p:cNvSpPr>
              <a:spLocks/>
            </p:cNvSpPr>
            <p:nvPr/>
          </p:nvSpPr>
          <p:spPr bwMode="auto">
            <a:xfrm>
              <a:off x="535" y="1527"/>
              <a:ext cx="200" cy="251"/>
            </a:xfrm>
            <a:custGeom>
              <a:avLst/>
              <a:gdLst>
                <a:gd name="T0" fmla="*/ 0 w 200"/>
                <a:gd name="T1" fmla="*/ 250 h 251"/>
                <a:gd name="T2" fmla="*/ 0 w 200"/>
                <a:gd name="T3" fmla="*/ 0 h 251"/>
                <a:gd name="T4" fmla="*/ 199 w 200"/>
                <a:gd name="T5" fmla="*/ 0 h 251"/>
                <a:gd name="T6" fmla="*/ 199 w 200"/>
                <a:gd name="T7" fmla="*/ 250 h 251"/>
                <a:gd name="T8" fmla="*/ 0 w 200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1"/>
                <a:gd name="T17" fmla="*/ 200 w 200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1">
                  <a:moveTo>
                    <a:pt x="0" y="250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0"/>
                  </a:lnTo>
                  <a:lnTo>
                    <a:pt x="0" y="250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6" name="Freeform 444"/>
            <p:cNvSpPr>
              <a:spLocks/>
            </p:cNvSpPr>
            <p:nvPr/>
          </p:nvSpPr>
          <p:spPr bwMode="auto">
            <a:xfrm>
              <a:off x="533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7" name="Freeform 445"/>
            <p:cNvSpPr>
              <a:spLocks/>
            </p:cNvSpPr>
            <p:nvPr/>
          </p:nvSpPr>
          <p:spPr bwMode="auto">
            <a:xfrm>
              <a:off x="535" y="1187"/>
              <a:ext cx="200" cy="254"/>
            </a:xfrm>
            <a:custGeom>
              <a:avLst/>
              <a:gdLst>
                <a:gd name="T0" fmla="*/ 0 w 200"/>
                <a:gd name="T1" fmla="*/ 253 h 254"/>
                <a:gd name="T2" fmla="*/ 0 w 200"/>
                <a:gd name="T3" fmla="*/ 0 h 254"/>
                <a:gd name="T4" fmla="*/ 199 w 200"/>
                <a:gd name="T5" fmla="*/ 0 h 254"/>
                <a:gd name="T6" fmla="*/ 199 w 200"/>
                <a:gd name="T7" fmla="*/ 253 h 254"/>
                <a:gd name="T8" fmla="*/ 0 w 200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4"/>
                <a:gd name="T17" fmla="*/ 200 w 200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4">
                  <a:moveTo>
                    <a:pt x="0" y="253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3"/>
                  </a:lnTo>
                  <a:lnTo>
                    <a:pt x="0" y="25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8" name="Freeform 446"/>
            <p:cNvSpPr>
              <a:spLocks/>
            </p:cNvSpPr>
            <p:nvPr/>
          </p:nvSpPr>
          <p:spPr bwMode="auto">
            <a:xfrm>
              <a:off x="533" y="1187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9" name="Freeform 447"/>
            <p:cNvSpPr>
              <a:spLocks/>
            </p:cNvSpPr>
            <p:nvPr/>
          </p:nvSpPr>
          <p:spPr bwMode="auto">
            <a:xfrm>
              <a:off x="535" y="832"/>
              <a:ext cx="200" cy="253"/>
            </a:xfrm>
            <a:custGeom>
              <a:avLst/>
              <a:gdLst>
                <a:gd name="T0" fmla="*/ 0 w 200"/>
                <a:gd name="T1" fmla="*/ 252 h 253"/>
                <a:gd name="T2" fmla="*/ 0 w 200"/>
                <a:gd name="T3" fmla="*/ 0 h 253"/>
                <a:gd name="T4" fmla="*/ 199 w 200"/>
                <a:gd name="T5" fmla="*/ 0 h 253"/>
                <a:gd name="T6" fmla="*/ 199 w 200"/>
                <a:gd name="T7" fmla="*/ 252 h 253"/>
                <a:gd name="T8" fmla="*/ 0 w 200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3"/>
                <a:gd name="T17" fmla="*/ 200 w 200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3">
                  <a:moveTo>
                    <a:pt x="0" y="252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2"/>
                  </a:lnTo>
                  <a:lnTo>
                    <a:pt x="0" y="252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0" name="Freeform 448"/>
            <p:cNvSpPr>
              <a:spLocks/>
            </p:cNvSpPr>
            <p:nvPr/>
          </p:nvSpPr>
          <p:spPr bwMode="auto">
            <a:xfrm>
              <a:off x="533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1" name="Freeform 449"/>
            <p:cNvSpPr>
              <a:spLocks/>
            </p:cNvSpPr>
            <p:nvPr/>
          </p:nvSpPr>
          <p:spPr bwMode="auto">
            <a:xfrm>
              <a:off x="535" y="477"/>
              <a:ext cx="200" cy="252"/>
            </a:xfrm>
            <a:custGeom>
              <a:avLst/>
              <a:gdLst>
                <a:gd name="T0" fmla="*/ 0 w 200"/>
                <a:gd name="T1" fmla="*/ 251 h 252"/>
                <a:gd name="T2" fmla="*/ 0 w 200"/>
                <a:gd name="T3" fmla="*/ 0 h 252"/>
                <a:gd name="T4" fmla="*/ 199 w 200"/>
                <a:gd name="T5" fmla="*/ 0 h 252"/>
                <a:gd name="T6" fmla="*/ 199 w 200"/>
                <a:gd name="T7" fmla="*/ 251 h 252"/>
                <a:gd name="T8" fmla="*/ 0 w 200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2"/>
                <a:gd name="T17" fmla="*/ 200 w 200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2">
                  <a:moveTo>
                    <a:pt x="0" y="25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1"/>
                  </a:lnTo>
                  <a:lnTo>
                    <a:pt x="0" y="251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2" name="Freeform 450"/>
            <p:cNvSpPr>
              <a:spLocks/>
            </p:cNvSpPr>
            <p:nvPr/>
          </p:nvSpPr>
          <p:spPr bwMode="auto">
            <a:xfrm>
              <a:off x="533" y="47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3" name="Freeform 451"/>
            <p:cNvSpPr>
              <a:spLocks/>
            </p:cNvSpPr>
            <p:nvPr/>
          </p:nvSpPr>
          <p:spPr bwMode="auto">
            <a:xfrm>
              <a:off x="749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4" name="Freeform 452"/>
            <p:cNvSpPr>
              <a:spLocks/>
            </p:cNvSpPr>
            <p:nvPr/>
          </p:nvSpPr>
          <p:spPr bwMode="auto">
            <a:xfrm>
              <a:off x="749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5" name="Freeform 453"/>
            <p:cNvSpPr>
              <a:spLocks/>
            </p:cNvSpPr>
            <p:nvPr/>
          </p:nvSpPr>
          <p:spPr bwMode="auto">
            <a:xfrm>
              <a:off x="749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6" name="Freeform 454"/>
            <p:cNvSpPr>
              <a:spLocks/>
            </p:cNvSpPr>
            <p:nvPr/>
          </p:nvSpPr>
          <p:spPr bwMode="auto">
            <a:xfrm>
              <a:off x="749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7" name="Freeform 455"/>
            <p:cNvSpPr>
              <a:spLocks/>
            </p:cNvSpPr>
            <p:nvPr/>
          </p:nvSpPr>
          <p:spPr bwMode="auto">
            <a:xfrm>
              <a:off x="749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8" name="Freeform 456"/>
            <p:cNvSpPr>
              <a:spLocks/>
            </p:cNvSpPr>
            <p:nvPr/>
          </p:nvSpPr>
          <p:spPr bwMode="auto">
            <a:xfrm>
              <a:off x="749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9" name="Freeform 457"/>
            <p:cNvSpPr>
              <a:spLocks/>
            </p:cNvSpPr>
            <p:nvPr/>
          </p:nvSpPr>
          <p:spPr bwMode="auto">
            <a:xfrm>
              <a:off x="749" y="1187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0" name="Freeform 458"/>
            <p:cNvSpPr>
              <a:spLocks/>
            </p:cNvSpPr>
            <p:nvPr/>
          </p:nvSpPr>
          <p:spPr bwMode="auto">
            <a:xfrm>
              <a:off x="749" y="1187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1" name="Freeform 459"/>
            <p:cNvSpPr>
              <a:spLocks/>
            </p:cNvSpPr>
            <p:nvPr/>
          </p:nvSpPr>
          <p:spPr bwMode="auto">
            <a:xfrm>
              <a:off x="749" y="832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2" name="Freeform 460"/>
            <p:cNvSpPr>
              <a:spLocks/>
            </p:cNvSpPr>
            <p:nvPr/>
          </p:nvSpPr>
          <p:spPr bwMode="auto">
            <a:xfrm>
              <a:off x="749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3" name="Freeform 461"/>
            <p:cNvSpPr>
              <a:spLocks/>
            </p:cNvSpPr>
            <p:nvPr/>
          </p:nvSpPr>
          <p:spPr bwMode="auto">
            <a:xfrm>
              <a:off x="967" y="2220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4" name="Freeform 462"/>
            <p:cNvSpPr>
              <a:spLocks/>
            </p:cNvSpPr>
            <p:nvPr/>
          </p:nvSpPr>
          <p:spPr bwMode="auto">
            <a:xfrm>
              <a:off x="965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5" name="Freeform 463"/>
            <p:cNvSpPr>
              <a:spLocks/>
            </p:cNvSpPr>
            <p:nvPr/>
          </p:nvSpPr>
          <p:spPr bwMode="auto">
            <a:xfrm>
              <a:off x="967" y="1892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6" name="Freeform 464"/>
            <p:cNvSpPr>
              <a:spLocks/>
            </p:cNvSpPr>
            <p:nvPr/>
          </p:nvSpPr>
          <p:spPr bwMode="auto">
            <a:xfrm>
              <a:off x="965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7" name="Freeform 465"/>
            <p:cNvSpPr>
              <a:spLocks/>
            </p:cNvSpPr>
            <p:nvPr/>
          </p:nvSpPr>
          <p:spPr bwMode="auto">
            <a:xfrm>
              <a:off x="967" y="1527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8" name="Freeform 466"/>
            <p:cNvSpPr>
              <a:spLocks/>
            </p:cNvSpPr>
            <p:nvPr/>
          </p:nvSpPr>
          <p:spPr bwMode="auto">
            <a:xfrm>
              <a:off x="965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9" name="Freeform 467"/>
            <p:cNvSpPr>
              <a:spLocks/>
            </p:cNvSpPr>
            <p:nvPr/>
          </p:nvSpPr>
          <p:spPr bwMode="auto">
            <a:xfrm>
              <a:off x="1181" y="2220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0" name="Freeform 468"/>
            <p:cNvSpPr>
              <a:spLocks/>
            </p:cNvSpPr>
            <p:nvPr/>
          </p:nvSpPr>
          <p:spPr bwMode="auto">
            <a:xfrm>
              <a:off x="1180" y="2220"/>
              <a:ext cx="210" cy="262"/>
            </a:xfrm>
            <a:custGeom>
              <a:avLst/>
              <a:gdLst>
                <a:gd name="T0" fmla="*/ 0 w 210"/>
                <a:gd name="T1" fmla="*/ 261 h 262"/>
                <a:gd name="T2" fmla="*/ 0 w 210"/>
                <a:gd name="T3" fmla="*/ 0 h 262"/>
                <a:gd name="T4" fmla="*/ 209 w 210"/>
                <a:gd name="T5" fmla="*/ 0 h 262"/>
                <a:gd name="T6" fmla="*/ 209 w 210"/>
                <a:gd name="T7" fmla="*/ 261 h 262"/>
                <a:gd name="T8" fmla="*/ 0 w 210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62"/>
                <a:gd name="T17" fmla="*/ 210 w 210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62">
                  <a:moveTo>
                    <a:pt x="0" y="261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1" name="Freeform 469"/>
            <p:cNvSpPr>
              <a:spLocks/>
            </p:cNvSpPr>
            <p:nvPr/>
          </p:nvSpPr>
          <p:spPr bwMode="auto">
            <a:xfrm>
              <a:off x="1181" y="1892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2" name="Freeform 470"/>
            <p:cNvSpPr>
              <a:spLocks/>
            </p:cNvSpPr>
            <p:nvPr/>
          </p:nvSpPr>
          <p:spPr bwMode="auto">
            <a:xfrm>
              <a:off x="1180" y="1892"/>
              <a:ext cx="210" cy="259"/>
            </a:xfrm>
            <a:custGeom>
              <a:avLst/>
              <a:gdLst>
                <a:gd name="T0" fmla="*/ 0 w 210"/>
                <a:gd name="T1" fmla="*/ 258 h 259"/>
                <a:gd name="T2" fmla="*/ 0 w 210"/>
                <a:gd name="T3" fmla="*/ 0 h 259"/>
                <a:gd name="T4" fmla="*/ 209 w 210"/>
                <a:gd name="T5" fmla="*/ 0 h 259"/>
                <a:gd name="T6" fmla="*/ 209 w 210"/>
                <a:gd name="T7" fmla="*/ 258 h 259"/>
                <a:gd name="T8" fmla="*/ 0 w 210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59"/>
                <a:gd name="T17" fmla="*/ 210 w 210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59">
                  <a:moveTo>
                    <a:pt x="0" y="258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3" name="Freeform 471"/>
            <p:cNvSpPr>
              <a:spLocks/>
            </p:cNvSpPr>
            <p:nvPr/>
          </p:nvSpPr>
          <p:spPr bwMode="auto">
            <a:xfrm>
              <a:off x="1181" y="1527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4" name="Freeform 472"/>
            <p:cNvSpPr>
              <a:spLocks/>
            </p:cNvSpPr>
            <p:nvPr/>
          </p:nvSpPr>
          <p:spPr bwMode="auto">
            <a:xfrm>
              <a:off x="1180" y="1527"/>
              <a:ext cx="210" cy="259"/>
            </a:xfrm>
            <a:custGeom>
              <a:avLst/>
              <a:gdLst>
                <a:gd name="T0" fmla="*/ 0 w 210"/>
                <a:gd name="T1" fmla="*/ 258 h 259"/>
                <a:gd name="T2" fmla="*/ 0 w 210"/>
                <a:gd name="T3" fmla="*/ 0 h 259"/>
                <a:gd name="T4" fmla="*/ 209 w 210"/>
                <a:gd name="T5" fmla="*/ 0 h 259"/>
                <a:gd name="T6" fmla="*/ 209 w 210"/>
                <a:gd name="T7" fmla="*/ 258 h 259"/>
                <a:gd name="T8" fmla="*/ 0 w 210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59"/>
                <a:gd name="T17" fmla="*/ 210 w 210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59">
                  <a:moveTo>
                    <a:pt x="0" y="258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5" name="Freeform 473"/>
            <p:cNvSpPr>
              <a:spLocks/>
            </p:cNvSpPr>
            <p:nvPr/>
          </p:nvSpPr>
          <p:spPr bwMode="auto">
            <a:xfrm>
              <a:off x="1398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6" name="Freeform 474"/>
            <p:cNvSpPr>
              <a:spLocks/>
            </p:cNvSpPr>
            <p:nvPr/>
          </p:nvSpPr>
          <p:spPr bwMode="auto">
            <a:xfrm>
              <a:off x="1397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7" name="Freeform 475"/>
            <p:cNvSpPr>
              <a:spLocks/>
            </p:cNvSpPr>
            <p:nvPr/>
          </p:nvSpPr>
          <p:spPr bwMode="auto">
            <a:xfrm>
              <a:off x="1398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8" name="Freeform 476"/>
            <p:cNvSpPr>
              <a:spLocks/>
            </p:cNvSpPr>
            <p:nvPr/>
          </p:nvSpPr>
          <p:spPr bwMode="auto">
            <a:xfrm>
              <a:off x="1397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9" name="Freeform 477"/>
            <p:cNvSpPr>
              <a:spLocks/>
            </p:cNvSpPr>
            <p:nvPr/>
          </p:nvSpPr>
          <p:spPr bwMode="auto">
            <a:xfrm>
              <a:off x="1398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0" name="Freeform 478"/>
            <p:cNvSpPr>
              <a:spLocks/>
            </p:cNvSpPr>
            <p:nvPr/>
          </p:nvSpPr>
          <p:spPr bwMode="auto">
            <a:xfrm>
              <a:off x="1397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1" name="Freeform 479"/>
            <p:cNvSpPr>
              <a:spLocks/>
            </p:cNvSpPr>
            <p:nvPr/>
          </p:nvSpPr>
          <p:spPr bwMode="auto">
            <a:xfrm>
              <a:off x="1614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2" name="Freeform 480"/>
            <p:cNvSpPr>
              <a:spLocks/>
            </p:cNvSpPr>
            <p:nvPr/>
          </p:nvSpPr>
          <p:spPr bwMode="auto">
            <a:xfrm>
              <a:off x="1613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3" name="Freeform 481"/>
            <p:cNvSpPr>
              <a:spLocks/>
            </p:cNvSpPr>
            <p:nvPr/>
          </p:nvSpPr>
          <p:spPr bwMode="auto">
            <a:xfrm>
              <a:off x="1614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4" name="Freeform 482"/>
            <p:cNvSpPr>
              <a:spLocks/>
            </p:cNvSpPr>
            <p:nvPr/>
          </p:nvSpPr>
          <p:spPr bwMode="auto">
            <a:xfrm>
              <a:off x="1613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5" name="Freeform 483"/>
            <p:cNvSpPr>
              <a:spLocks/>
            </p:cNvSpPr>
            <p:nvPr/>
          </p:nvSpPr>
          <p:spPr bwMode="auto">
            <a:xfrm>
              <a:off x="1614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6" name="Freeform 484"/>
            <p:cNvSpPr>
              <a:spLocks/>
            </p:cNvSpPr>
            <p:nvPr/>
          </p:nvSpPr>
          <p:spPr bwMode="auto">
            <a:xfrm>
              <a:off x="1613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7" name="Freeform 485"/>
            <p:cNvSpPr>
              <a:spLocks/>
            </p:cNvSpPr>
            <p:nvPr/>
          </p:nvSpPr>
          <p:spPr bwMode="auto">
            <a:xfrm>
              <a:off x="1836" y="2220"/>
              <a:ext cx="202" cy="255"/>
            </a:xfrm>
            <a:custGeom>
              <a:avLst/>
              <a:gdLst>
                <a:gd name="T0" fmla="*/ 0 w 202"/>
                <a:gd name="T1" fmla="*/ 254 h 255"/>
                <a:gd name="T2" fmla="*/ 0 w 202"/>
                <a:gd name="T3" fmla="*/ 0 h 255"/>
                <a:gd name="T4" fmla="*/ 201 w 202"/>
                <a:gd name="T5" fmla="*/ 0 h 255"/>
                <a:gd name="T6" fmla="*/ 201 w 202"/>
                <a:gd name="T7" fmla="*/ 254 h 255"/>
                <a:gd name="T8" fmla="*/ 0 w 20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5"/>
                <a:gd name="T17" fmla="*/ 202 w 20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5">
                  <a:moveTo>
                    <a:pt x="0" y="254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8" name="Freeform 486"/>
            <p:cNvSpPr>
              <a:spLocks/>
            </p:cNvSpPr>
            <p:nvPr/>
          </p:nvSpPr>
          <p:spPr bwMode="auto">
            <a:xfrm>
              <a:off x="1835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9" name="Freeform 487"/>
            <p:cNvSpPr>
              <a:spLocks/>
            </p:cNvSpPr>
            <p:nvPr/>
          </p:nvSpPr>
          <p:spPr bwMode="auto">
            <a:xfrm>
              <a:off x="1836" y="1892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0" name="Freeform 488"/>
            <p:cNvSpPr>
              <a:spLocks/>
            </p:cNvSpPr>
            <p:nvPr/>
          </p:nvSpPr>
          <p:spPr bwMode="auto">
            <a:xfrm>
              <a:off x="1835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1" name="Freeform 489"/>
            <p:cNvSpPr>
              <a:spLocks/>
            </p:cNvSpPr>
            <p:nvPr/>
          </p:nvSpPr>
          <p:spPr bwMode="auto">
            <a:xfrm>
              <a:off x="1836" y="1527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2" name="Freeform 490"/>
            <p:cNvSpPr>
              <a:spLocks/>
            </p:cNvSpPr>
            <p:nvPr/>
          </p:nvSpPr>
          <p:spPr bwMode="auto">
            <a:xfrm>
              <a:off x="1835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3" name="Freeform 491"/>
            <p:cNvSpPr>
              <a:spLocks/>
            </p:cNvSpPr>
            <p:nvPr/>
          </p:nvSpPr>
          <p:spPr bwMode="auto">
            <a:xfrm>
              <a:off x="2057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4" name="Freeform 492"/>
            <p:cNvSpPr>
              <a:spLocks/>
            </p:cNvSpPr>
            <p:nvPr/>
          </p:nvSpPr>
          <p:spPr bwMode="auto">
            <a:xfrm>
              <a:off x="2056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5" name="Freeform 493"/>
            <p:cNvSpPr>
              <a:spLocks/>
            </p:cNvSpPr>
            <p:nvPr/>
          </p:nvSpPr>
          <p:spPr bwMode="auto">
            <a:xfrm>
              <a:off x="2057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6" name="Freeform 494"/>
            <p:cNvSpPr>
              <a:spLocks/>
            </p:cNvSpPr>
            <p:nvPr/>
          </p:nvSpPr>
          <p:spPr bwMode="auto">
            <a:xfrm>
              <a:off x="2056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7" name="Freeform 495"/>
            <p:cNvSpPr>
              <a:spLocks/>
            </p:cNvSpPr>
            <p:nvPr/>
          </p:nvSpPr>
          <p:spPr bwMode="auto">
            <a:xfrm>
              <a:off x="2057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8" name="Freeform 496"/>
            <p:cNvSpPr>
              <a:spLocks/>
            </p:cNvSpPr>
            <p:nvPr/>
          </p:nvSpPr>
          <p:spPr bwMode="auto">
            <a:xfrm>
              <a:off x="2056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9" name="Freeform 497"/>
            <p:cNvSpPr>
              <a:spLocks/>
            </p:cNvSpPr>
            <p:nvPr/>
          </p:nvSpPr>
          <p:spPr bwMode="auto">
            <a:xfrm>
              <a:off x="2273" y="2220"/>
              <a:ext cx="202" cy="255"/>
            </a:xfrm>
            <a:custGeom>
              <a:avLst/>
              <a:gdLst>
                <a:gd name="T0" fmla="*/ 0 w 202"/>
                <a:gd name="T1" fmla="*/ 254 h 255"/>
                <a:gd name="T2" fmla="*/ 0 w 202"/>
                <a:gd name="T3" fmla="*/ 0 h 255"/>
                <a:gd name="T4" fmla="*/ 201 w 202"/>
                <a:gd name="T5" fmla="*/ 0 h 255"/>
                <a:gd name="T6" fmla="*/ 201 w 202"/>
                <a:gd name="T7" fmla="*/ 254 h 255"/>
                <a:gd name="T8" fmla="*/ 0 w 202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5"/>
                <a:gd name="T17" fmla="*/ 202 w 20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5">
                  <a:moveTo>
                    <a:pt x="0" y="254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0" name="Freeform 498"/>
            <p:cNvSpPr>
              <a:spLocks/>
            </p:cNvSpPr>
            <p:nvPr/>
          </p:nvSpPr>
          <p:spPr bwMode="auto">
            <a:xfrm>
              <a:off x="2272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1" name="Freeform 499"/>
            <p:cNvSpPr>
              <a:spLocks/>
            </p:cNvSpPr>
            <p:nvPr/>
          </p:nvSpPr>
          <p:spPr bwMode="auto">
            <a:xfrm>
              <a:off x="2273" y="1892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2" name="Freeform 500"/>
            <p:cNvSpPr>
              <a:spLocks/>
            </p:cNvSpPr>
            <p:nvPr/>
          </p:nvSpPr>
          <p:spPr bwMode="auto">
            <a:xfrm>
              <a:off x="2272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3" name="Freeform 501"/>
            <p:cNvSpPr>
              <a:spLocks/>
            </p:cNvSpPr>
            <p:nvPr/>
          </p:nvSpPr>
          <p:spPr bwMode="auto">
            <a:xfrm>
              <a:off x="2273" y="1527"/>
              <a:ext cx="202" cy="251"/>
            </a:xfrm>
            <a:custGeom>
              <a:avLst/>
              <a:gdLst>
                <a:gd name="T0" fmla="*/ 0 w 202"/>
                <a:gd name="T1" fmla="*/ 250 h 251"/>
                <a:gd name="T2" fmla="*/ 0 w 202"/>
                <a:gd name="T3" fmla="*/ 0 h 251"/>
                <a:gd name="T4" fmla="*/ 201 w 202"/>
                <a:gd name="T5" fmla="*/ 0 h 251"/>
                <a:gd name="T6" fmla="*/ 201 w 202"/>
                <a:gd name="T7" fmla="*/ 250 h 251"/>
                <a:gd name="T8" fmla="*/ 0 w 202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1"/>
                <a:gd name="T17" fmla="*/ 202 w 202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1">
                  <a:moveTo>
                    <a:pt x="0" y="25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4" name="Freeform 502"/>
            <p:cNvSpPr>
              <a:spLocks/>
            </p:cNvSpPr>
            <p:nvPr/>
          </p:nvSpPr>
          <p:spPr bwMode="auto">
            <a:xfrm>
              <a:off x="2272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5" name="Freeform 503"/>
            <p:cNvSpPr>
              <a:spLocks/>
            </p:cNvSpPr>
            <p:nvPr/>
          </p:nvSpPr>
          <p:spPr bwMode="auto">
            <a:xfrm>
              <a:off x="2488" y="2220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6" name="Freeform 504"/>
            <p:cNvSpPr>
              <a:spLocks/>
            </p:cNvSpPr>
            <p:nvPr/>
          </p:nvSpPr>
          <p:spPr bwMode="auto">
            <a:xfrm>
              <a:off x="2488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7" name="Freeform 505"/>
            <p:cNvSpPr>
              <a:spLocks/>
            </p:cNvSpPr>
            <p:nvPr/>
          </p:nvSpPr>
          <p:spPr bwMode="auto">
            <a:xfrm>
              <a:off x="2488" y="1892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8" name="Freeform 506"/>
            <p:cNvSpPr>
              <a:spLocks/>
            </p:cNvSpPr>
            <p:nvPr/>
          </p:nvSpPr>
          <p:spPr bwMode="auto">
            <a:xfrm>
              <a:off x="2488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9" name="Freeform 507"/>
            <p:cNvSpPr>
              <a:spLocks/>
            </p:cNvSpPr>
            <p:nvPr/>
          </p:nvSpPr>
          <p:spPr bwMode="auto">
            <a:xfrm>
              <a:off x="2488" y="1527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0" name="Freeform 508"/>
            <p:cNvSpPr>
              <a:spLocks/>
            </p:cNvSpPr>
            <p:nvPr/>
          </p:nvSpPr>
          <p:spPr bwMode="auto">
            <a:xfrm>
              <a:off x="2488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1" name="Freeform 509"/>
            <p:cNvSpPr>
              <a:spLocks/>
            </p:cNvSpPr>
            <p:nvPr/>
          </p:nvSpPr>
          <p:spPr bwMode="auto">
            <a:xfrm>
              <a:off x="2706" y="2220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2" name="Freeform 510"/>
            <p:cNvSpPr>
              <a:spLocks/>
            </p:cNvSpPr>
            <p:nvPr/>
          </p:nvSpPr>
          <p:spPr bwMode="auto">
            <a:xfrm>
              <a:off x="2704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3" name="Freeform 511"/>
            <p:cNvSpPr>
              <a:spLocks/>
            </p:cNvSpPr>
            <p:nvPr/>
          </p:nvSpPr>
          <p:spPr bwMode="auto">
            <a:xfrm>
              <a:off x="2706" y="1892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4" name="Freeform 512"/>
            <p:cNvSpPr>
              <a:spLocks/>
            </p:cNvSpPr>
            <p:nvPr/>
          </p:nvSpPr>
          <p:spPr bwMode="auto">
            <a:xfrm>
              <a:off x="2704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5" name="Freeform 513"/>
            <p:cNvSpPr>
              <a:spLocks/>
            </p:cNvSpPr>
            <p:nvPr/>
          </p:nvSpPr>
          <p:spPr bwMode="auto">
            <a:xfrm>
              <a:off x="2706" y="1527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6" name="Freeform 514"/>
            <p:cNvSpPr>
              <a:spLocks/>
            </p:cNvSpPr>
            <p:nvPr/>
          </p:nvSpPr>
          <p:spPr bwMode="auto">
            <a:xfrm>
              <a:off x="2704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7" name="Freeform 515"/>
            <p:cNvSpPr>
              <a:spLocks/>
            </p:cNvSpPr>
            <p:nvPr/>
          </p:nvSpPr>
          <p:spPr bwMode="auto">
            <a:xfrm>
              <a:off x="2916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8" name="Freeform 516"/>
            <p:cNvSpPr>
              <a:spLocks/>
            </p:cNvSpPr>
            <p:nvPr/>
          </p:nvSpPr>
          <p:spPr bwMode="auto">
            <a:xfrm>
              <a:off x="2915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9" name="Freeform 517"/>
            <p:cNvSpPr>
              <a:spLocks/>
            </p:cNvSpPr>
            <p:nvPr/>
          </p:nvSpPr>
          <p:spPr bwMode="auto">
            <a:xfrm>
              <a:off x="2916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0" name="Freeform 518"/>
            <p:cNvSpPr>
              <a:spLocks/>
            </p:cNvSpPr>
            <p:nvPr/>
          </p:nvSpPr>
          <p:spPr bwMode="auto">
            <a:xfrm>
              <a:off x="2915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1" name="Freeform 519"/>
            <p:cNvSpPr>
              <a:spLocks/>
            </p:cNvSpPr>
            <p:nvPr/>
          </p:nvSpPr>
          <p:spPr bwMode="auto">
            <a:xfrm>
              <a:off x="2916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2" name="Freeform 520"/>
            <p:cNvSpPr>
              <a:spLocks/>
            </p:cNvSpPr>
            <p:nvPr/>
          </p:nvSpPr>
          <p:spPr bwMode="auto">
            <a:xfrm>
              <a:off x="2915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3" name="Freeform 521"/>
            <p:cNvSpPr>
              <a:spLocks/>
            </p:cNvSpPr>
            <p:nvPr/>
          </p:nvSpPr>
          <p:spPr bwMode="auto">
            <a:xfrm>
              <a:off x="3134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4" name="Freeform 522"/>
            <p:cNvSpPr>
              <a:spLocks/>
            </p:cNvSpPr>
            <p:nvPr/>
          </p:nvSpPr>
          <p:spPr bwMode="auto">
            <a:xfrm>
              <a:off x="3133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5" name="Freeform 523"/>
            <p:cNvSpPr>
              <a:spLocks/>
            </p:cNvSpPr>
            <p:nvPr/>
          </p:nvSpPr>
          <p:spPr bwMode="auto">
            <a:xfrm>
              <a:off x="3134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6" name="Freeform 524"/>
            <p:cNvSpPr>
              <a:spLocks/>
            </p:cNvSpPr>
            <p:nvPr/>
          </p:nvSpPr>
          <p:spPr bwMode="auto">
            <a:xfrm>
              <a:off x="3133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7" name="Freeform 525"/>
            <p:cNvSpPr>
              <a:spLocks/>
            </p:cNvSpPr>
            <p:nvPr/>
          </p:nvSpPr>
          <p:spPr bwMode="auto">
            <a:xfrm>
              <a:off x="3134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8" name="Freeform 526"/>
            <p:cNvSpPr>
              <a:spLocks/>
            </p:cNvSpPr>
            <p:nvPr/>
          </p:nvSpPr>
          <p:spPr bwMode="auto">
            <a:xfrm>
              <a:off x="3133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9" name="Freeform 527"/>
            <p:cNvSpPr>
              <a:spLocks/>
            </p:cNvSpPr>
            <p:nvPr/>
          </p:nvSpPr>
          <p:spPr bwMode="auto">
            <a:xfrm>
              <a:off x="3134" y="1187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0" name="Freeform 528"/>
            <p:cNvSpPr>
              <a:spLocks/>
            </p:cNvSpPr>
            <p:nvPr/>
          </p:nvSpPr>
          <p:spPr bwMode="auto">
            <a:xfrm>
              <a:off x="3133" y="1187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1" name="Freeform 529"/>
            <p:cNvSpPr>
              <a:spLocks/>
            </p:cNvSpPr>
            <p:nvPr/>
          </p:nvSpPr>
          <p:spPr bwMode="auto">
            <a:xfrm>
              <a:off x="3134" y="832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B760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2" name="Freeform 530"/>
            <p:cNvSpPr>
              <a:spLocks/>
            </p:cNvSpPr>
            <p:nvPr/>
          </p:nvSpPr>
          <p:spPr bwMode="auto">
            <a:xfrm>
              <a:off x="3133" y="832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3" name="Freeform 531"/>
            <p:cNvSpPr>
              <a:spLocks/>
            </p:cNvSpPr>
            <p:nvPr/>
          </p:nvSpPr>
          <p:spPr bwMode="auto">
            <a:xfrm>
              <a:off x="3351" y="2220"/>
              <a:ext cx="203" cy="255"/>
            </a:xfrm>
            <a:custGeom>
              <a:avLst/>
              <a:gdLst>
                <a:gd name="T0" fmla="*/ 0 w 203"/>
                <a:gd name="T1" fmla="*/ 254 h 255"/>
                <a:gd name="T2" fmla="*/ 0 w 203"/>
                <a:gd name="T3" fmla="*/ 0 h 255"/>
                <a:gd name="T4" fmla="*/ 202 w 203"/>
                <a:gd name="T5" fmla="*/ 0 h 255"/>
                <a:gd name="T6" fmla="*/ 202 w 203"/>
                <a:gd name="T7" fmla="*/ 254 h 255"/>
                <a:gd name="T8" fmla="*/ 0 w 203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5"/>
                <a:gd name="T17" fmla="*/ 203 w 203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5">
                  <a:moveTo>
                    <a:pt x="0" y="254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4"/>
                  </a:lnTo>
                  <a:lnTo>
                    <a:pt x="0" y="254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4" name="Freeform 532"/>
            <p:cNvSpPr>
              <a:spLocks/>
            </p:cNvSpPr>
            <p:nvPr/>
          </p:nvSpPr>
          <p:spPr bwMode="auto">
            <a:xfrm>
              <a:off x="3350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5" name="Freeform 533"/>
            <p:cNvSpPr>
              <a:spLocks/>
            </p:cNvSpPr>
            <p:nvPr/>
          </p:nvSpPr>
          <p:spPr bwMode="auto">
            <a:xfrm>
              <a:off x="3351" y="1892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6" name="Freeform 534"/>
            <p:cNvSpPr>
              <a:spLocks/>
            </p:cNvSpPr>
            <p:nvPr/>
          </p:nvSpPr>
          <p:spPr bwMode="auto">
            <a:xfrm>
              <a:off x="3350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7" name="Freeform 535"/>
            <p:cNvSpPr>
              <a:spLocks/>
            </p:cNvSpPr>
            <p:nvPr/>
          </p:nvSpPr>
          <p:spPr bwMode="auto">
            <a:xfrm>
              <a:off x="3351" y="1527"/>
              <a:ext cx="203" cy="251"/>
            </a:xfrm>
            <a:custGeom>
              <a:avLst/>
              <a:gdLst>
                <a:gd name="T0" fmla="*/ 0 w 203"/>
                <a:gd name="T1" fmla="*/ 250 h 251"/>
                <a:gd name="T2" fmla="*/ 0 w 203"/>
                <a:gd name="T3" fmla="*/ 0 h 251"/>
                <a:gd name="T4" fmla="*/ 202 w 203"/>
                <a:gd name="T5" fmla="*/ 0 h 251"/>
                <a:gd name="T6" fmla="*/ 202 w 203"/>
                <a:gd name="T7" fmla="*/ 250 h 251"/>
                <a:gd name="T8" fmla="*/ 0 w 203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1"/>
                <a:gd name="T17" fmla="*/ 203 w 203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1">
                  <a:moveTo>
                    <a:pt x="0" y="250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0"/>
                  </a:lnTo>
                  <a:lnTo>
                    <a:pt x="0" y="250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8" name="Freeform 536"/>
            <p:cNvSpPr>
              <a:spLocks/>
            </p:cNvSpPr>
            <p:nvPr/>
          </p:nvSpPr>
          <p:spPr bwMode="auto">
            <a:xfrm>
              <a:off x="3350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9" name="Freeform 537"/>
            <p:cNvSpPr>
              <a:spLocks/>
            </p:cNvSpPr>
            <p:nvPr/>
          </p:nvSpPr>
          <p:spPr bwMode="auto">
            <a:xfrm>
              <a:off x="3351" y="1187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0" name="Freeform 538"/>
            <p:cNvSpPr>
              <a:spLocks/>
            </p:cNvSpPr>
            <p:nvPr/>
          </p:nvSpPr>
          <p:spPr bwMode="auto">
            <a:xfrm>
              <a:off x="3350" y="1187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1" name="Freeform 539"/>
            <p:cNvSpPr>
              <a:spLocks/>
            </p:cNvSpPr>
            <p:nvPr/>
          </p:nvSpPr>
          <p:spPr bwMode="auto">
            <a:xfrm>
              <a:off x="3351" y="832"/>
              <a:ext cx="203" cy="253"/>
            </a:xfrm>
            <a:custGeom>
              <a:avLst/>
              <a:gdLst>
                <a:gd name="T0" fmla="*/ 0 w 203"/>
                <a:gd name="T1" fmla="*/ 252 h 253"/>
                <a:gd name="T2" fmla="*/ 0 w 203"/>
                <a:gd name="T3" fmla="*/ 0 h 253"/>
                <a:gd name="T4" fmla="*/ 202 w 203"/>
                <a:gd name="T5" fmla="*/ 0 h 253"/>
                <a:gd name="T6" fmla="*/ 202 w 203"/>
                <a:gd name="T7" fmla="*/ 252 h 253"/>
                <a:gd name="T8" fmla="*/ 0 w 203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3"/>
                <a:gd name="T17" fmla="*/ 203 w 20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3">
                  <a:moveTo>
                    <a:pt x="0" y="252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2"/>
                  </a:lnTo>
                  <a:lnTo>
                    <a:pt x="0" y="252"/>
                  </a:lnTo>
                </a:path>
              </a:pathLst>
            </a:custGeom>
            <a:solidFill>
              <a:srgbClr val="114FF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2" name="Freeform 540"/>
            <p:cNvSpPr>
              <a:spLocks/>
            </p:cNvSpPr>
            <p:nvPr/>
          </p:nvSpPr>
          <p:spPr bwMode="auto">
            <a:xfrm>
              <a:off x="3350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3" name="Freeform 541"/>
            <p:cNvSpPr>
              <a:spLocks/>
            </p:cNvSpPr>
            <p:nvPr/>
          </p:nvSpPr>
          <p:spPr bwMode="auto">
            <a:xfrm>
              <a:off x="3573" y="2220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4" name="Freeform 542"/>
            <p:cNvSpPr>
              <a:spLocks/>
            </p:cNvSpPr>
            <p:nvPr/>
          </p:nvSpPr>
          <p:spPr bwMode="auto">
            <a:xfrm>
              <a:off x="3571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5" name="Freeform 543"/>
            <p:cNvSpPr>
              <a:spLocks/>
            </p:cNvSpPr>
            <p:nvPr/>
          </p:nvSpPr>
          <p:spPr bwMode="auto">
            <a:xfrm>
              <a:off x="3573" y="1892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6" name="Freeform 544"/>
            <p:cNvSpPr>
              <a:spLocks/>
            </p:cNvSpPr>
            <p:nvPr/>
          </p:nvSpPr>
          <p:spPr bwMode="auto">
            <a:xfrm>
              <a:off x="3571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7" name="Freeform 545"/>
            <p:cNvSpPr>
              <a:spLocks/>
            </p:cNvSpPr>
            <p:nvPr/>
          </p:nvSpPr>
          <p:spPr bwMode="auto">
            <a:xfrm>
              <a:off x="3573" y="1527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8" name="Freeform 546"/>
            <p:cNvSpPr>
              <a:spLocks/>
            </p:cNvSpPr>
            <p:nvPr/>
          </p:nvSpPr>
          <p:spPr bwMode="auto">
            <a:xfrm>
              <a:off x="3571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9" name="Freeform 547"/>
            <p:cNvSpPr>
              <a:spLocks/>
            </p:cNvSpPr>
            <p:nvPr/>
          </p:nvSpPr>
          <p:spPr bwMode="auto">
            <a:xfrm>
              <a:off x="3573" y="1187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0" name="Freeform 548"/>
            <p:cNvSpPr>
              <a:spLocks/>
            </p:cNvSpPr>
            <p:nvPr/>
          </p:nvSpPr>
          <p:spPr bwMode="auto">
            <a:xfrm>
              <a:off x="3573" y="832"/>
              <a:ext cx="201" cy="253"/>
            </a:xfrm>
            <a:custGeom>
              <a:avLst/>
              <a:gdLst>
                <a:gd name="T0" fmla="*/ 0 w 201"/>
                <a:gd name="T1" fmla="*/ 252 h 253"/>
                <a:gd name="T2" fmla="*/ 0 w 201"/>
                <a:gd name="T3" fmla="*/ 0 h 253"/>
                <a:gd name="T4" fmla="*/ 200 w 201"/>
                <a:gd name="T5" fmla="*/ 0 h 253"/>
                <a:gd name="T6" fmla="*/ 200 w 201"/>
                <a:gd name="T7" fmla="*/ 252 h 253"/>
                <a:gd name="T8" fmla="*/ 0 w 201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3"/>
                <a:gd name="T17" fmla="*/ 201 w 201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3">
                  <a:moveTo>
                    <a:pt x="0" y="252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2"/>
                  </a:lnTo>
                  <a:lnTo>
                    <a:pt x="0" y="252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1" name="Freeform 549"/>
            <p:cNvSpPr>
              <a:spLocks/>
            </p:cNvSpPr>
            <p:nvPr/>
          </p:nvSpPr>
          <p:spPr bwMode="auto">
            <a:xfrm>
              <a:off x="3571" y="1190"/>
              <a:ext cx="202" cy="252"/>
            </a:xfrm>
            <a:custGeom>
              <a:avLst/>
              <a:gdLst>
                <a:gd name="T0" fmla="*/ 0 w 202"/>
                <a:gd name="T1" fmla="*/ 251 h 252"/>
                <a:gd name="T2" fmla="*/ 0 w 202"/>
                <a:gd name="T3" fmla="*/ 0 h 252"/>
                <a:gd name="T4" fmla="*/ 201 w 202"/>
                <a:gd name="T5" fmla="*/ 0 h 252"/>
                <a:gd name="T6" fmla="*/ 201 w 202"/>
                <a:gd name="T7" fmla="*/ 251 h 252"/>
                <a:gd name="T8" fmla="*/ 0 w 202"/>
                <a:gd name="T9" fmla="*/ 251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2"/>
                <a:gd name="T17" fmla="*/ 202 w 202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2">
                  <a:moveTo>
                    <a:pt x="0" y="251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251"/>
                  </a:lnTo>
                  <a:lnTo>
                    <a:pt x="0" y="251"/>
                  </a:lnTo>
                </a:path>
              </a:pathLst>
            </a:custGeom>
            <a:solidFill>
              <a:srgbClr val="E5405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2" name="Freeform 550"/>
            <p:cNvSpPr>
              <a:spLocks/>
            </p:cNvSpPr>
            <p:nvPr/>
          </p:nvSpPr>
          <p:spPr bwMode="auto">
            <a:xfrm>
              <a:off x="3571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3" name="Freeform 551"/>
            <p:cNvSpPr>
              <a:spLocks/>
            </p:cNvSpPr>
            <p:nvPr/>
          </p:nvSpPr>
          <p:spPr bwMode="auto">
            <a:xfrm>
              <a:off x="3790" y="2220"/>
              <a:ext cx="201" cy="255"/>
            </a:xfrm>
            <a:custGeom>
              <a:avLst/>
              <a:gdLst>
                <a:gd name="T0" fmla="*/ 0 w 201"/>
                <a:gd name="T1" fmla="*/ 254 h 255"/>
                <a:gd name="T2" fmla="*/ 0 w 201"/>
                <a:gd name="T3" fmla="*/ 0 h 255"/>
                <a:gd name="T4" fmla="*/ 200 w 201"/>
                <a:gd name="T5" fmla="*/ 0 h 255"/>
                <a:gd name="T6" fmla="*/ 200 w 201"/>
                <a:gd name="T7" fmla="*/ 254 h 255"/>
                <a:gd name="T8" fmla="*/ 0 w 201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5"/>
                <a:gd name="T17" fmla="*/ 201 w 201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5">
                  <a:moveTo>
                    <a:pt x="0" y="254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4"/>
                  </a:lnTo>
                  <a:lnTo>
                    <a:pt x="0" y="254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4" name="Freeform 552"/>
            <p:cNvSpPr>
              <a:spLocks/>
            </p:cNvSpPr>
            <p:nvPr/>
          </p:nvSpPr>
          <p:spPr bwMode="auto">
            <a:xfrm>
              <a:off x="3788" y="2220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5" name="Freeform 553"/>
            <p:cNvSpPr>
              <a:spLocks/>
            </p:cNvSpPr>
            <p:nvPr/>
          </p:nvSpPr>
          <p:spPr bwMode="auto">
            <a:xfrm>
              <a:off x="3790" y="1892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6" name="Freeform 554"/>
            <p:cNvSpPr>
              <a:spLocks/>
            </p:cNvSpPr>
            <p:nvPr/>
          </p:nvSpPr>
          <p:spPr bwMode="auto">
            <a:xfrm>
              <a:off x="3788" y="1892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7" name="Freeform 555"/>
            <p:cNvSpPr>
              <a:spLocks/>
            </p:cNvSpPr>
            <p:nvPr/>
          </p:nvSpPr>
          <p:spPr bwMode="auto">
            <a:xfrm>
              <a:off x="3790" y="1527"/>
              <a:ext cx="201" cy="251"/>
            </a:xfrm>
            <a:custGeom>
              <a:avLst/>
              <a:gdLst>
                <a:gd name="T0" fmla="*/ 0 w 201"/>
                <a:gd name="T1" fmla="*/ 250 h 251"/>
                <a:gd name="T2" fmla="*/ 0 w 201"/>
                <a:gd name="T3" fmla="*/ 0 h 251"/>
                <a:gd name="T4" fmla="*/ 200 w 201"/>
                <a:gd name="T5" fmla="*/ 0 h 251"/>
                <a:gd name="T6" fmla="*/ 200 w 201"/>
                <a:gd name="T7" fmla="*/ 250 h 251"/>
                <a:gd name="T8" fmla="*/ 0 w 201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1"/>
                <a:gd name="T17" fmla="*/ 201 w 20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1">
                  <a:moveTo>
                    <a:pt x="0" y="250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0"/>
                  </a:lnTo>
                  <a:lnTo>
                    <a:pt x="0" y="250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8" name="Freeform 556"/>
            <p:cNvSpPr>
              <a:spLocks/>
            </p:cNvSpPr>
            <p:nvPr/>
          </p:nvSpPr>
          <p:spPr bwMode="auto">
            <a:xfrm>
              <a:off x="3788" y="1527"/>
              <a:ext cx="208" cy="259"/>
            </a:xfrm>
            <a:custGeom>
              <a:avLst/>
              <a:gdLst>
                <a:gd name="T0" fmla="*/ 0 w 208"/>
                <a:gd name="T1" fmla="*/ 258 h 259"/>
                <a:gd name="T2" fmla="*/ 0 w 208"/>
                <a:gd name="T3" fmla="*/ 0 h 259"/>
                <a:gd name="T4" fmla="*/ 207 w 208"/>
                <a:gd name="T5" fmla="*/ 0 h 259"/>
                <a:gd name="T6" fmla="*/ 207 w 208"/>
                <a:gd name="T7" fmla="*/ 258 h 259"/>
                <a:gd name="T8" fmla="*/ 0 w 208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59"/>
                <a:gd name="T17" fmla="*/ 208 w 20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59">
                  <a:moveTo>
                    <a:pt x="0" y="258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9" name="Freeform 557"/>
            <p:cNvSpPr>
              <a:spLocks/>
            </p:cNvSpPr>
            <p:nvPr/>
          </p:nvSpPr>
          <p:spPr bwMode="auto">
            <a:xfrm>
              <a:off x="3790" y="1187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0" name="Freeform 558"/>
            <p:cNvSpPr>
              <a:spLocks/>
            </p:cNvSpPr>
            <p:nvPr/>
          </p:nvSpPr>
          <p:spPr bwMode="auto">
            <a:xfrm>
              <a:off x="3788" y="1187"/>
              <a:ext cx="208" cy="262"/>
            </a:xfrm>
            <a:custGeom>
              <a:avLst/>
              <a:gdLst>
                <a:gd name="T0" fmla="*/ 0 w 208"/>
                <a:gd name="T1" fmla="*/ 261 h 262"/>
                <a:gd name="T2" fmla="*/ 0 w 208"/>
                <a:gd name="T3" fmla="*/ 0 h 262"/>
                <a:gd name="T4" fmla="*/ 207 w 208"/>
                <a:gd name="T5" fmla="*/ 0 h 262"/>
                <a:gd name="T6" fmla="*/ 207 w 208"/>
                <a:gd name="T7" fmla="*/ 261 h 262"/>
                <a:gd name="T8" fmla="*/ 0 w 208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2"/>
                <a:gd name="T17" fmla="*/ 208 w 20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2">
                  <a:moveTo>
                    <a:pt x="0" y="261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1" name="Freeform 559"/>
            <p:cNvSpPr>
              <a:spLocks/>
            </p:cNvSpPr>
            <p:nvPr/>
          </p:nvSpPr>
          <p:spPr bwMode="auto">
            <a:xfrm>
              <a:off x="3790" y="832"/>
              <a:ext cx="201" cy="253"/>
            </a:xfrm>
            <a:custGeom>
              <a:avLst/>
              <a:gdLst>
                <a:gd name="T0" fmla="*/ 0 w 201"/>
                <a:gd name="T1" fmla="*/ 252 h 253"/>
                <a:gd name="T2" fmla="*/ 0 w 201"/>
                <a:gd name="T3" fmla="*/ 0 h 253"/>
                <a:gd name="T4" fmla="*/ 200 w 201"/>
                <a:gd name="T5" fmla="*/ 0 h 253"/>
                <a:gd name="T6" fmla="*/ 200 w 201"/>
                <a:gd name="T7" fmla="*/ 252 h 253"/>
                <a:gd name="T8" fmla="*/ 0 w 201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3"/>
                <a:gd name="T17" fmla="*/ 201 w 201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3">
                  <a:moveTo>
                    <a:pt x="0" y="252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2"/>
                  </a:lnTo>
                  <a:lnTo>
                    <a:pt x="0" y="252"/>
                  </a:lnTo>
                </a:path>
              </a:pathLst>
            </a:custGeom>
            <a:solidFill>
              <a:srgbClr val="F95AB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2" name="Freeform 560"/>
            <p:cNvSpPr>
              <a:spLocks/>
            </p:cNvSpPr>
            <p:nvPr/>
          </p:nvSpPr>
          <p:spPr bwMode="auto">
            <a:xfrm>
              <a:off x="3788" y="832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3" name="Freeform 561"/>
            <p:cNvSpPr>
              <a:spLocks/>
            </p:cNvSpPr>
            <p:nvPr/>
          </p:nvSpPr>
          <p:spPr bwMode="auto">
            <a:xfrm>
              <a:off x="4004" y="2220"/>
              <a:ext cx="204" cy="255"/>
            </a:xfrm>
            <a:custGeom>
              <a:avLst/>
              <a:gdLst>
                <a:gd name="T0" fmla="*/ 0 w 204"/>
                <a:gd name="T1" fmla="*/ 254 h 255"/>
                <a:gd name="T2" fmla="*/ 0 w 204"/>
                <a:gd name="T3" fmla="*/ 0 h 255"/>
                <a:gd name="T4" fmla="*/ 203 w 204"/>
                <a:gd name="T5" fmla="*/ 0 h 255"/>
                <a:gd name="T6" fmla="*/ 203 w 204"/>
                <a:gd name="T7" fmla="*/ 254 h 255"/>
                <a:gd name="T8" fmla="*/ 0 w 204"/>
                <a:gd name="T9" fmla="*/ 25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5"/>
                <a:gd name="T17" fmla="*/ 204 w 204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5">
                  <a:moveTo>
                    <a:pt x="0" y="254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4"/>
                  </a:lnTo>
                  <a:lnTo>
                    <a:pt x="0" y="254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4" name="Freeform 562"/>
            <p:cNvSpPr>
              <a:spLocks/>
            </p:cNvSpPr>
            <p:nvPr/>
          </p:nvSpPr>
          <p:spPr bwMode="auto">
            <a:xfrm>
              <a:off x="4003" y="2220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5" name="Freeform 563"/>
            <p:cNvSpPr>
              <a:spLocks/>
            </p:cNvSpPr>
            <p:nvPr/>
          </p:nvSpPr>
          <p:spPr bwMode="auto">
            <a:xfrm>
              <a:off x="4004" y="1892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6" name="Freeform 564"/>
            <p:cNvSpPr>
              <a:spLocks/>
            </p:cNvSpPr>
            <p:nvPr/>
          </p:nvSpPr>
          <p:spPr bwMode="auto">
            <a:xfrm>
              <a:off x="4003" y="1892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7" name="Freeform 565"/>
            <p:cNvSpPr>
              <a:spLocks/>
            </p:cNvSpPr>
            <p:nvPr/>
          </p:nvSpPr>
          <p:spPr bwMode="auto">
            <a:xfrm>
              <a:off x="4004" y="1527"/>
              <a:ext cx="204" cy="251"/>
            </a:xfrm>
            <a:custGeom>
              <a:avLst/>
              <a:gdLst>
                <a:gd name="T0" fmla="*/ 0 w 204"/>
                <a:gd name="T1" fmla="*/ 250 h 251"/>
                <a:gd name="T2" fmla="*/ 0 w 204"/>
                <a:gd name="T3" fmla="*/ 0 h 251"/>
                <a:gd name="T4" fmla="*/ 203 w 204"/>
                <a:gd name="T5" fmla="*/ 0 h 251"/>
                <a:gd name="T6" fmla="*/ 203 w 204"/>
                <a:gd name="T7" fmla="*/ 250 h 251"/>
                <a:gd name="T8" fmla="*/ 0 w 204"/>
                <a:gd name="T9" fmla="*/ 25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1"/>
                <a:gd name="T17" fmla="*/ 204 w 204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1">
                  <a:moveTo>
                    <a:pt x="0" y="250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0"/>
                  </a:lnTo>
                  <a:lnTo>
                    <a:pt x="0" y="25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8" name="Freeform 566"/>
            <p:cNvSpPr>
              <a:spLocks/>
            </p:cNvSpPr>
            <p:nvPr/>
          </p:nvSpPr>
          <p:spPr bwMode="auto">
            <a:xfrm>
              <a:off x="4003" y="1527"/>
              <a:ext cx="209" cy="259"/>
            </a:xfrm>
            <a:custGeom>
              <a:avLst/>
              <a:gdLst>
                <a:gd name="T0" fmla="*/ 0 w 209"/>
                <a:gd name="T1" fmla="*/ 258 h 259"/>
                <a:gd name="T2" fmla="*/ 0 w 209"/>
                <a:gd name="T3" fmla="*/ 0 h 259"/>
                <a:gd name="T4" fmla="*/ 208 w 209"/>
                <a:gd name="T5" fmla="*/ 0 h 259"/>
                <a:gd name="T6" fmla="*/ 208 w 209"/>
                <a:gd name="T7" fmla="*/ 258 h 259"/>
                <a:gd name="T8" fmla="*/ 0 w 209"/>
                <a:gd name="T9" fmla="*/ 258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59"/>
                <a:gd name="T17" fmla="*/ 209 w 209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59">
                  <a:moveTo>
                    <a:pt x="0" y="258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58"/>
                  </a:lnTo>
                  <a:lnTo>
                    <a:pt x="0" y="258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9" name="Freeform 567"/>
            <p:cNvSpPr>
              <a:spLocks/>
            </p:cNvSpPr>
            <p:nvPr/>
          </p:nvSpPr>
          <p:spPr bwMode="auto">
            <a:xfrm>
              <a:off x="4004" y="1187"/>
              <a:ext cx="204" cy="254"/>
            </a:xfrm>
            <a:custGeom>
              <a:avLst/>
              <a:gdLst>
                <a:gd name="T0" fmla="*/ 0 w 204"/>
                <a:gd name="T1" fmla="*/ 253 h 254"/>
                <a:gd name="T2" fmla="*/ 0 w 204"/>
                <a:gd name="T3" fmla="*/ 0 h 254"/>
                <a:gd name="T4" fmla="*/ 203 w 204"/>
                <a:gd name="T5" fmla="*/ 0 h 254"/>
                <a:gd name="T6" fmla="*/ 203 w 204"/>
                <a:gd name="T7" fmla="*/ 253 h 254"/>
                <a:gd name="T8" fmla="*/ 0 w 204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4"/>
                <a:gd name="T17" fmla="*/ 204 w 204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4">
                  <a:moveTo>
                    <a:pt x="0" y="253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3"/>
                  </a:lnTo>
                  <a:lnTo>
                    <a:pt x="0" y="253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0" name="Freeform 568"/>
            <p:cNvSpPr>
              <a:spLocks/>
            </p:cNvSpPr>
            <p:nvPr/>
          </p:nvSpPr>
          <p:spPr bwMode="auto">
            <a:xfrm>
              <a:off x="4003" y="1187"/>
              <a:ext cx="209" cy="262"/>
            </a:xfrm>
            <a:custGeom>
              <a:avLst/>
              <a:gdLst>
                <a:gd name="T0" fmla="*/ 0 w 209"/>
                <a:gd name="T1" fmla="*/ 261 h 262"/>
                <a:gd name="T2" fmla="*/ 0 w 209"/>
                <a:gd name="T3" fmla="*/ 0 h 262"/>
                <a:gd name="T4" fmla="*/ 208 w 209"/>
                <a:gd name="T5" fmla="*/ 0 h 262"/>
                <a:gd name="T6" fmla="*/ 208 w 209"/>
                <a:gd name="T7" fmla="*/ 261 h 262"/>
                <a:gd name="T8" fmla="*/ 0 w 209"/>
                <a:gd name="T9" fmla="*/ 26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2"/>
                <a:gd name="T17" fmla="*/ 209 w 20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2">
                  <a:moveTo>
                    <a:pt x="0" y="261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1"/>
                  </a:lnTo>
                  <a:lnTo>
                    <a:pt x="0" y="261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1" name="Freeform 569"/>
            <p:cNvSpPr>
              <a:spLocks/>
            </p:cNvSpPr>
            <p:nvPr/>
          </p:nvSpPr>
          <p:spPr bwMode="auto">
            <a:xfrm>
              <a:off x="4004" y="832"/>
              <a:ext cx="204" cy="253"/>
            </a:xfrm>
            <a:custGeom>
              <a:avLst/>
              <a:gdLst>
                <a:gd name="T0" fmla="*/ 0 w 204"/>
                <a:gd name="T1" fmla="*/ 252 h 253"/>
                <a:gd name="T2" fmla="*/ 0 w 204"/>
                <a:gd name="T3" fmla="*/ 0 h 253"/>
                <a:gd name="T4" fmla="*/ 203 w 204"/>
                <a:gd name="T5" fmla="*/ 0 h 253"/>
                <a:gd name="T6" fmla="*/ 203 w 204"/>
                <a:gd name="T7" fmla="*/ 252 h 253"/>
                <a:gd name="T8" fmla="*/ 0 w 204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53"/>
                <a:gd name="T17" fmla="*/ 204 w 204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53">
                  <a:moveTo>
                    <a:pt x="0" y="252"/>
                  </a:moveTo>
                  <a:lnTo>
                    <a:pt x="0" y="0"/>
                  </a:lnTo>
                  <a:lnTo>
                    <a:pt x="203" y="0"/>
                  </a:lnTo>
                  <a:lnTo>
                    <a:pt x="203" y="252"/>
                  </a:lnTo>
                  <a:lnTo>
                    <a:pt x="0" y="25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2" name="Freeform 570"/>
            <p:cNvSpPr>
              <a:spLocks/>
            </p:cNvSpPr>
            <p:nvPr/>
          </p:nvSpPr>
          <p:spPr bwMode="auto">
            <a:xfrm>
              <a:off x="4003" y="832"/>
              <a:ext cx="209" cy="261"/>
            </a:xfrm>
            <a:custGeom>
              <a:avLst/>
              <a:gdLst>
                <a:gd name="T0" fmla="*/ 0 w 209"/>
                <a:gd name="T1" fmla="*/ 260 h 261"/>
                <a:gd name="T2" fmla="*/ 0 w 209"/>
                <a:gd name="T3" fmla="*/ 0 h 261"/>
                <a:gd name="T4" fmla="*/ 208 w 209"/>
                <a:gd name="T5" fmla="*/ 0 h 261"/>
                <a:gd name="T6" fmla="*/ 208 w 209"/>
                <a:gd name="T7" fmla="*/ 260 h 261"/>
                <a:gd name="T8" fmla="*/ 0 w 209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61"/>
                <a:gd name="T17" fmla="*/ 209 w 209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61">
                  <a:moveTo>
                    <a:pt x="0" y="260"/>
                  </a:moveTo>
                  <a:lnTo>
                    <a:pt x="0" y="0"/>
                  </a:lnTo>
                  <a:lnTo>
                    <a:pt x="208" y="0"/>
                  </a:lnTo>
                  <a:lnTo>
                    <a:pt x="208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3" name="Freeform 571"/>
            <p:cNvSpPr>
              <a:spLocks/>
            </p:cNvSpPr>
            <p:nvPr/>
          </p:nvSpPr>
          <p:spPr bwMode="auto">
            <a:xfrm>
              <a:off x="535" y="2544"/>
              <a:ext cx="200" cy="254"/>
            </a:xfrm>
            <a:custGeom>
              <a:avLst/>
              <a:gdLst>
                <a:gd name="T0" fmla="*/ 0 w 200"/>
                <a:gd name="T1" fmla="*/ 253 h 254"/>
                <a:gd name="T2" fmla="*/ 0 w 200"/>
                <a:gd name="T3" fmla="*/ 0 h 254"/>
                <a:gd name="T4" fmla="*/ 199 w 200"/>
                <a:gd name="T5" fmla="*/ 0 h 254"/>
                <a:gd name="T6" fmla="*/ 199 w 200"/>
                <a:gd name="T7" fmla="*/ 253 h 254"/>
                <a:gd name="T8" fmla="*/ 0 w 200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254"/>
                <a:gd name="T17" fmla="*/ 200 w 200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254">
                  <a:moveTo>
                    <a:pt x="0" y="253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253"/>
                  </a:lnTo>
                  <a:lnTo>
                    <a:pt x="0" y="253"/>
                  </a:lnTo>
                </a:path>
              </a:pathLst>
            </a:custGeom>
            <a:solidFill>
              <a:srgbClr val="FF33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4" name="Freeform 572"/>
            <p:cNvSpPr>
              <a:spLocks/>
            </p:cNvSpPr>
            <p:nvPr/>
          </p:nvSpPr>
          <p:spPr bwMode="auto">
            <a:xfrm>
              <a:off x="533" y="2544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FF33CC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5" name="Freeform 573"/>
            <p:cNvSpPr>
              <a:spLocks/>
            </p:cNvSpPr>
            <p:nvPr/>
          </p:nvSpPr>
          <p:spPr bwMode="auto">
            <a:xfrm>
              <a:off x="749" y="2544"/>
              <a:ext cx="203" cy="254"/>
            </a:xfrm>
            <a:custGeom>
              <a:avLst/>
              <a:gdLst>
                <a:gd name="T0" fmla="*/ 0 w 203"/>
                <a:gd name="T1" fmla="*/ 253 h 254"/>
                <a:gd name="T2" fmla="*/ 0 w 203"/>
                <a:gd name="T3" fmla="*/ 0 h 254"/>
                <a:gd name="T4" fmla="*/ 202 w 203"/>
                <a:gd name="T5" fmla="*/ 0 h 254"/>
                <a:gd name="T6" fmla="*/ 202 w 203"/>
                <a:gd name="T7" fmla="*/ 253 h 254"/>
                <a:gd name="T8" fmla="*/ 0 w 203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54"/>
                <a:gd name="T17" fmla="*/ 203 w 203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54">
                  <a:moveTo>
                    <a:pt x="0" y="253"/>
                  </a:moveTo>
                  <a:lnTo>
                    <a:pt x="0" y="0"/>
                  </a:lnTo>
                  <a:lnTo>
                    <a:pt x="202" y="0"/>
                  </a:lnTo>
                  <a:lnTo>
                    <a:pt x="202" y="253"/>
                  </a:lnTo>
                  <a:lnTo>
                    <a:pt x="0" y="253"/>
                  </a:lnTo>
                </a:path>
              </a:pathLst>
            </a:custGeom>
            <a:solidFill>
              <a:srgbClr val="00FF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6" name="Freeform 574"/>
            <p:cNvSpPr>
              <a:spLocks/>
            </p:cNvSpPr>
            <p:nvPr/>
          </p:nvSpPr>
          <p:spPr bwMode="auto">
            <a:xfrm>
              <a:off x="749" y="2544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solidFill>
              <a:srgbClr val="00FF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7" name="Freeform 575"/>
            <p:cNvSpPr>
              <a:spLocks/>
            </p:cNvSpPr>
            <p:nvPr/>
          </p:nvSpPr>
          <p:spPr bwMode="auto">
            <a:xfrm>
              <a:off x="967" y="2544"/>
              <a:ext cx="201" cy="254"/>
            </a:xfrm>
            <a:custGeom>
              <a:avLst/>
              <a:gdLst>
                <a:gd name="T0" fmla="*/ 0 w 201"/>
                <a:gd name="T1" fmla="*/ 253 h 254"/>
                <a:gd name="T2" fmla="*/ 0 w 201"/>
                <a:gd name="T3" fmla="*/ 0 h 254"/>
                <a:gd name="T4" fmla="*/ 200 w 201"/>
                <a:gd name="T5" fmla="*/ 0 h 254"/>
                <a:gd name="T6" fmla="*/ 200 w 201"/>
                <a:gd name="T7" fmla="*/ 253 h 254"/>
                <a:gd name="T8" fmla="*/ 0 w 201"/>
                <a:gd name="T9" fmla="*/ 253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54"/>
                <a:gd name="T17" fmla="*/ 201 w 201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54">
                  <a:moveTo>
                    <a:pt x="0" y="253"/>
                  </a:moveTo>
                  <a:lnTo>
                    <a:pt x="0" y="0"/>
                  </a:lnTo>
                  <a:lnTo>
                    <a:pt x="200" y="0"/>
                  </a:lnTo>
                  <a:lnTo>
                    <a:pt x="200" y="253"/>
                  </a:lnTo>
                  <a:lnTo>
                    <a:pt x="0" y="25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8" name="Freeform 576"/>
            <p:cNvSpPr>
              <a:spLocks/>
            </p:cNvSpPr>
            <p:nvPr/>
          </p:nvSpPr>
          <p:spPr bwMode="auto">
            <a:xfrm>
              <a:off x="965" y="2544"/>
              <a:ext cx="208" cy="261"/>
            </a:xfrm>
            <a:custGeom>
              <a:avLst/>
              <a:gdLst>
                <a:gd name="T0" fmla="*/ 0 w 208"/>
                <a:gd name="T1" fmla="*/ 260 h 261"/>
                <a:gd name="T2" fmla="*/ 0 w 208"/>
                <a:gd name="T3" fmla="*/ 0 h 261"/>
                <a:gd name="T4" fmla="*/ 207 w 208"/>
                <a:gd name="T5" fmla="*/ 0 h 261"/>
                <a:gd name="T6" fmla="*/ 207 w 208"/>
                <a:gd name="T7" fmla="*/ 260 h 261"/>
                <a:gd name="T8" fmla="*/ 0 w 208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61"/>
                <a:gd name="T17" fmla="*/ 208 w 20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61">
                  <a:moveTo>
                    <a:pt x="0" y="260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260"/>
                  </a:lnTo>
                  <a:lnTo>
                    <a:pt x="0" y="260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9" name="Freeform 577"/>
            <p:cNvSpPr>
              <a:spLocks/>
            </p:cNvSpPr>
            <p:nvPr/>
          </p:nvSpPr>
          <p:spPr bwMode="auto">
            <a:xfrm>
              <a:off x="1832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0" name="Freeform 578"/>
            <p:cNvSpPr>
              <a:spLocks/>
            </p:cNvSpPr>
            <p:nvPr/>
          </p:nvSpPr>
          <p:spPr bwMode="auto">
            <a:xfrm>
              <a:off x="1832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1" name="Freeform 579"/>
            <p:cNvSpPr>
              <a:spLocks/>
            </p:cNvSpPr>
            <p:nvPr/>
          </p:nvSpPr>
          <p:spPr bwMode="auto">
            <a:xfrm>
              <a:off x="1832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2" name="Freeform 580"/>
            <p:cNvSpPr>
              <a:spLocks/>
            </p:cNvSpPr>
            <p:nvPr/>
          </p:nvSpPr>
          <p:spPr bwMode="auto">
            <a:xfrm>
              <a:off x="1832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3" name="Freeform 581"/>
            <p:cNvSpPr>
              <a:spLocks/>
            </p:cNvSpPr>
            <p:nvPr/>
          </p:nvSpPr>
          <p:spPr bwMode="auto">
            <a:xfrm>
              <a:off x="1976" y="3043"/>
              <a:ext cx="131" cy="167"/>
            </a:xfrm>
            <a:custGeom>
              <a:avLst/>
              <a:gdLst>
                <a:gd name="T0" fmla="*/ 0 w 131"/>
                <a:gd name="T1" fmla="*/ 166 h 167"/>
                <a:gd name="T2" fmla="*/ 0 w 131"/>
                <a:gd name="T3" fmla="*/ 0 h 167"/>
                <a:gd name="T4" fmla="*/ 130 w 131"/>
                <a:gd name="T5" fmla="*/ 0 h 167"/>
                <a:gd name="T6" fmla="*/ 130 w 131"/>
                <a:gd name="T7" fmla="*/ 166 h 167"/>
                <a:gd name="T8" fmla="*/ 0 w 131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7"/>
                <a:gd name="T17" fmla="*/ 131 w 131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7">
                  <a:moveTo>
                    <a:pt x="0" y="166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4" name="Freeform 582"/>
            <p:cNvSpPr>
              <a:spLocks/>
            </p:cNvSpPr>
            <p:nvPr/>
          </p:nvSpPr>
          <p:spPr bwMode="auto">
            <a:xfrm>
              <a:off x="1975" y="3043"/>
              <a:ext cx="137" cy="174"/>
            </a:xfrm>
            <a:custGeom>
              <a:avLst/>
              <a:gdLst>
                <a:gd name="T0" fmla="*/ 0 w 137"/>
                <a:gd name="T1" fmla="*/ 173 h 174"/>
                <a:gd name="T2" fmla="*/ 0 w 137"/>
                <a:gd name="T3" fmla="*/ 0 h 174"/>
                <a:gd name="T4" fmla="*/ 136 w 137"/>
                <a:gd name="T5" fmla="*/ 0 h 174"/>
                <a:gd name="T6" fmla="*/ 136 w 137"/>
                <a:gd name="T7" fmla="*/ 173 h 174"/>
                <a:gd name="T8" fmla="*/ 0 w 137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74"/>
                <a:gd name="T17" fmla="*/ 137 w 13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74">
                  <a:moveTo>
                    <a:pt x="0" y="173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5" name="Freeform 583"/>
            <p:cNvSpPr>
              <a:spLocks/>
            </p:cNvSpPr>
            <p:nvPr/>
          </p:nvSpPr>
          <p:spPr bwMode="auto">
            <a:xfrm>
              <a:off x="1976" y="2803"/>
              <a:ext cx="131" cy="164"/>
            </a:xfrm>
            <a:custGeom>
              <a:avLst/>
              <a:gdLst>
                <a:gd name="T0" fmla="*/ 0 w 131"/>
                <a:gd name="T1" fmla="*/ 163 h 164"/>
                <a:gd name="T2" fmla="*/ 0 w 131"/>
                <a:gd name="T3" fmla="*/ 0 h 164"/>
                <a:gd name="T4" fmla="*/ 130 w 131"/>
                <a:gd name="T5" fmla="*/ 0 h 164"/>
                <a:gd name="T6" fmla="*/ 130 w 131"/>
                <a:gd name="T7" fmla="*/ 163 h 164"/>
                <a:gd name="T8" fmla="*/ 0 w 131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4"/>
                <a:gd name="T17" fmla="*/ 131 w 13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4">
                  <a:moveTo>
                    <a:pt x="0" y="163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6" name="Freeform 584"/>
            <p:cNvSpPr>
              <a:spLocks/>
            </p:cNvSpPr>
            <p:nvPr/>
          </p:nvSpPr>
          <p:spPr bwMode="auto">
            <a:xfrm>
              <a:off x="1975" y="2803"/>
              <a:ext cx="137" cy="170"/>
            </a:xfrm>
            <a:custGeom>
              <a:avLst/>
              <a:gdLst>
                <a:gd name="T0" fmla="*/ 0 w 137"/>
                <a:gd name="T1" fmla="*/ 169 h 170"/>
                <a:gd name="T2" fmla="*/ 0 w 137"/>
                <a:gd name="T3" fmla="*/ 0 h 170"/>
                <a:gd name="T4" fmla="*/ 136 w 137"/>
                <a:gd name="T5" fmla="*/ 0 h 170"/>
                <a:gd name="T6" fmla="*/ 136 w 137"/>
                <a:gd name="T7" fmla="*/ 169 h 170"/>
                <a:gd name="T8" fmla="*/ 0 w 137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70"/>
                <a:gd name="T17" fmla="*/ 137 w 13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70">
                  <a:moveTo>
                    <a:pt x="0" y="169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7" name="Freeform 585"/>
            <p:cNvSpPr>
              <a:spLocks/>
            </p:cNvSpPr>
            <p:nvPr/>
          </p:nvSpPr>
          <p:spPr bwMode="auto">
            <a:xfrm>
              <a:off x="2118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8" name="Freeform 586"/>
            <p:cNvSpPr>
              <a:spLocks/>
            </p:cNvSpPr>
            <p:nvPr/>
          </p:nvSpPr>
          <p:spPr bwMode="auto">
            <a:xfrm>
              <a:off x="2117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9" name="Freeform 587"/>
            <p:cNvSpPr>
              <a:spLocks/>
            </p:cNvSpPr>
            <p:nvPr/>
          </p:nvSpPr>
          <p:spPr bwMode="auto">
            <a:xfrm>
              <a:off x="2118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0" name="Freeform 588"/>
            <p:cNvSpPr>
              <a:spLocks/>
            </p:cNvSpPr>
            <p:nvPr/>
          </p:nvSpPr>
          <p:spPr bwMode="auto">
            <a:xfrm>
              <a:off x="2117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1" name="Freeform 589"/>
            <p:cNvSpPr>
              <a:spLocks/>
            </p:cNvSpPr>
            <p:nvPr/>
          </p:nvSpPr>
          <p:spPr bwMode="auto">
            <a:xfrm>
              <a:off x="2260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2" name="Freeform 590"/>
            <p:cNvSpPr>
              <a:spLocks/>
            </p:cNvSpPr>
            <p:nvPr/>
          </p:nvSpPr>
          <p:spPr bwMode="auto">
            <a:xfrm>
              <a:off x="2259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3" name="Freeform 591"/>
            <p:cNvSpPr>
              <a:spLocks/>
            </p:cNvSpPr>
            <p:nvPr/>
          </p:nvSpPr>
          <p:spPr bwMode="auto">
            <a:xfrm>
              <a:off x="2260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4" name="Freeform 592"/>
            <p:cNvSpPr>
              <a:spLocks/>
            </p:cNvSpPr>
            <p:nvPr/>
          </p:nvSpPr>
          <p:spPr bwMode="auto">
            <a:xfrm>
              <a:off x="2259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5" name="Freeform 593"/>
            <p:cNvSpPr>
              <a:spLocks/>
            </p:cNvSpPr>
            <p:nvPr/>
          </p:nvSpPr>
          <p:spPr bwMode="auto">
            <a:xfrm>
              <a:off x="2405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6" name="Freeform 594"/>
            <p:cNvSpPr>
              <a:spLocks/>
            </p:cNvSpPr>
            <p:nvPr/>
          </p:nvSpPr>
          <p:spPr bwMode="auto">
            <a:xfrm>
              <a:off x="2404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7" name="Freeform 595"/>
            <p:cNvSpPr>
              <a:spLocks/>
            </p:cNvSpPr>
            <p:nvPr/>
          </p:nvSpPr>
          <p:spPr bwMode="auto">
            <a:xfrm>
              <a:off x="2405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8" name="Freeform 596"/>
            <p:cNvSpPr>
              <a:spLocks/>
            </p:cNvSpPr>
            <p:nvPr/>
          </p:nvSpPr>
          <p:spPr bwMode="auto">
            <a:xfrm>
              <a:off x="2404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9" name="Freeform 597"/>
            <p:cNvSpPr>
              <a:spLocks/>
            </p:cNvSpPr>
            <p:nvPr/>
          </p:nvSpPr>
          <p:spPr bwMode="auto">
            <a:xfrm>
              <a:off x="2547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0" name="Freeform 598"/>
            <p:cNvSpPr>
              <a:spLocks/>
            </p:cNvSpPr>
            <p:nvPr/>
          </p:nvSpPr>
          <p:spPr bwMode="auto">
            <a:xfrm>
              <a:off x="2546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1" name="Freeform 599"/>
            <p:cNvSpPr>
              <a:spLocks/>
            </p:cNvSpPr>
            <p:nvPr/>
          </p:nvSpPr>
          <p:spPr bwMode="auto">
            <a:xfrm>
              <a:off x="2547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2" name="Freeform 600"/>
            <p:cNvSpPr>
              <a:spLocks/>
            </p:cNvSpPr>
            <p:nvPr/>
          </p:nvSpPr>
          <p:spPr bwMode="auto">
            <a:xfrm>
              <a:off x="2546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3" name="Freeform 601"/>
            <p:cNvSpPr>
              <a:spLocks/>
            </p:cNvSpPr>
            <p:nvPr/>
          </p:nvSpPr>
          <p:spPr bwMode="auto">
            <a:xfrm>
              <a:off x="2693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4" name="Freeform 602"/>
            <p:cNvSpPr>
              <a:spLocks/>
            </p:cNvSpPr>
            <p:nvPr/>
          </p:nvSpPr>
          <p:spPr bwMode="auto">
            <a:xfrm>
              <a:off x="2692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5" name="Freeform 603"/>
            <p:cNvSpPr>
              <a:spLocks/>
            </p:cNvSpPr>
            <p:nvPr/>
          </p:nvSpPr>
          <p:spPr bwMode="auto">
            <a:xfrm>
              <a:off x="2693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6" name="Freeform 604"/>
            <p:cNvSpPr>
              <a:spLocks/>
            </p:cNvSpPr>
            <p:nvPr/>
          </p:nvSpPr>
          <p:spPr bwMode="auto">
            <a:xfrm>
              <a:off x="2692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7" name="Freeform 605"/>
            <p:cNvSpPr>
              <a:spLocks/>
            </p:cNvSpPr>
            <p:nvPr/>
          </p:nvSpPr>
          <p:spPr bwMode="auto">
            <a:xfrm>
              <a:off x="2840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8" name="Freeform 606"/>
            <p:cNvSpPr>
              <a:spLocks/>
            </p:cNvSpPr>
            <p:nvPr/>
          </p:nvSpPr>
          <p:spPr bwMode="auto">
            <a:xfrm>
              <a:off x="2839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9" name="Freeform 607"/>
            <p:cNvSpPr>
              <a:spLocks/>
            </p:cNvSpPr>
            <p:nvPr/>
          </p:nvSpPr>
          <p:spPr bwMode="auto">
            <a:xfrm>
              <a:off x="2840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0" name="Freeform 608"/>
            <p:cNvSpPr>
              <a:spLocks/>
            </p:cNvSpPr>
            <p:nvPr/>
          </p:nvSpPr>
          <p:spPr bwMode="auto">
            <a:xfrm>
              <a:off x="2839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1" name="Freeform 609"/>
            <p:cNvSpPr>
              <a:spLocks/>
            </p:cNvSpPr>
            <p:nvPr/>
          </p:nvSpPr>
          <p:spPr bwMode="auto">
            <a:xfrm>
              <a:off x="2983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2" name="Freeform 610"/>
            <p:cNvSpPr>
              <a:spLocks/>
            </p:cNvSpPr>
            <p:nvPr/>
          </p:nvSpPr>
          <p:spPr bwMode="auto">
            <a:xfrm>
              <a:off x="2982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3" name="Freeform 611"/>
            <p:cNvSpPr>
              <a:spLocks/>
            </p:cNvSpPr>
            <p:nvPr/>
          </p:nvSpPr>
          <p:spPr bwMode="auto">
            <a:xfrm>
              <a:off x="2983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4" name="Freeform 612"/>
            <p:cNvSpPr>
              <a:spLocks/>
            </p:cNvSpPr>
            <p:nvPr/>
          </p:nvSpPr>
          <p:spPr bwMode="auto">
            <a:xfrm>
              <a:off x="2982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5" name="Freeform 613"/>
            <p:cNvSpPr>
              <a:spLocks/>
            </p:cNvSpPr>
            <p:nvPr/>
          </p:nvSpPr>
          <p:spPr bwMode="auto">
            <a:xfrm>
              <a:off x="3127" y="3043"/>
              <a:ext cx="131" cy="167"/>
            </a:xfrm>
            <a:custGeom>
              <a:avLst/>
              <a:gdLst>
                <a:gd name="T0" fmla="*/ 0 w 131"/>
                <a:gd name="T1" fmla="*/ 166 h 167"/>
                <a:gd name="T2" fmla="*/ 0 w 131"/>
                <a:gd name="T3" fmla="*/ 0 h 167"/>
                <a:gd name="T4" fmla="*/ 130 w 131"/>
                <a:gd name="T5" fmla="*/ 0 h 167"/>
                <a:gd name="T6" fmla="*/ 130 w 131"/>
                <a:gd name="T7" fmla="*/ 166 h 167"/>
                <a:gd name="T8" fmla="*/ 0 w 131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7"/>
                <a:gd name="T17" fmla="*/ 131 w 131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7">
                  <a:moveTo>
                    <a:pt x="0" y="166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6" name="Freeform 614"/>
            <p:cNvSpPr>
              <a:spLocks/>
            </p:cNvSpPr>
            <p:nvPr/>
          </p:nvSpPr>
          <p:spPr bwMode="auto">
            <a:xfrm>
              <a:off x="3126" y="3043"/>
              <a:ext cx="136" cy="174"/>
            </a:xfrm>
            <a:custGeom>
              <a:avLst/>
              <a:gdLst>
                <a:gd name="T0" fmla="*/ 0 w 136"/>
                <a:gd name="T1" fmla="*/ 173 h 174"/>
                <a:gd name="T2" fmla="*/ 0 w 136"/>
                <a:gd name="T3" fmla="*/ 0 h 174"/>
                <a:gd name="T4" fmla="*/ 135 w 136"/>
                <a:gd name="T5" fmla="*/ 0 h 174"/>
                <a:gd name="T6" fmla="*/ 135 w 136"/>
                <a:gd name="T7" fmla="*/ 173 h 174"/>
                <a:gd name="T8" fmla="*/ 0 w 136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74"/>
                <a:gd name="T17" fmla="*/ 136 w 136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74">
                  <a:moveTo>
                    <a:pt x="0" y="173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7" name="Freeform 615"/>
            <p:cNvSpPr>
              <a:spLocks/>
            </p:cNvSpPr>
            <p:nvPr/>
          </p:nvSpPr>
          <p:spPr bwMode="auto">
            <a:xfrm>
              <a:off x="3127" y="2803"/>
              <a:ext cx="131" cy="164"/>
            </a:xfrm>
            <a:custGeom>
              <a:avLst/>
              <a:gdLst>
                <a:gd name="T0" fmla="*/ 0 w 131"/>
                <a:gd name="T1" fmla="*/ 163 h 164"/>
                <a:gd name="T2" fmla="*/ 0 w 131"/>
                <a:gd name="T3" fmla="*/ 0 h 164"/>
                <a:gd name="T4" fmla="*/ 130 w 131"/>
                <a:gd name="T5" fmla="*/ 0 h 164"/>
                <a:gd name="T6" fmla="*/ 130 w 131"/>
                <a:gd name="T7" fmla="*/ 163 h 164"/>
                <a:gd name="T8" fmla="*/ 0 w 131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4"/>
                <a:gd name="T17" fmla="*/ 131 w 13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4">
                  <a:moveTo>
                    <a:pt x="0" y="163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8" name="Freeform 616"/>
            <p:cNvSpPr>
              <a:spLocks/>
            </p:cNvSpPr>
            <p:nvPr/>
          </p:nvSpPr>
          <p:spPr bwMode="auto">
            <a:xfrm>
              <a:off x="3126" y="2803"/>
              <a:ext cx="136" cy="170"/>
            </a:xfrm>
            <a:custGeom>
              <a:avLst/>
              <a:gdLst>
                <a:gd name="T0" fmla="*/ 0 w 136"/>
                <a:gd name="T1" fmla="*/ 169 h 170"/>
                <a:gd name="T2" fmla="*/ 0 w 136"/>
                <a:gd name="T3" fmla="*/ 0 h 170"/>
                <a:gd name="T4" fmla="*/ 135 w 136"/>
                <a:gd name="T5" fmla="*/ 0 h 170"/>
                <a:gd name="T6" fmla="*/ 135 w 136"/>
                <a:gd name="T7" fmla="*/ 169 h 170"/>
                <a:gd name="T8" fmla="*/ 0 w 136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70"/>
                <a:gd name="T17" fmla="*/ 136 w 13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70">
                  <a:moveTo>
                    <a:pt x="0" y="169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35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9" name="Freeform 617"/>
            <p:cNvSpPr>
              <a:spLocks/>
            </p:cNvSpPr>
            <p:nvPr/>
          </p:nvSpPr>
          <p:spPr bwMode="auto">
            <a:xfrm>
              <a:off x="3268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0" name="Freeform 618"/>
            <p:cNvSpPr>
              <a:spLocks/>
            </p:cNvSpPr>
            <p:nvPr/>
          </p:nvSpPr>
          <p:spPr bwMode="auto">
            <a:xfrm>
              <a:off x="3268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1" name="Freeform 619"/>
            <p:cNvSpPr>
              <a:spLocks/>
            </p:cNvSpPr>
            <p:nvPr/>
          </p:nvSpPr>
          <p:spPr bwMode="auto">
            <a:xfrm>
              <a:off x="3268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2" name="Freeform 620"/>
            <p:cNvSpPr>
              <a:spLocks/>
            </p:cNvSpPr>
            <p:nvPr/>
          </p:nvSpPr>
          <p:spPr bwMode="auto">
            <a:xfrm>
              <a:off x="3268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3" name="Freeform 621"/>
            <p:cNvSpPr>
              <a:spLocks/>
            </p:cNvSpPr>
            <p:nvPr/>
          </p:nvSpPr>
          <p:spPr bwMode="auto">
            <a:xfrm>
              <a:off x="3409" y="3043"/>
              <a:ext cx="131" cy="167"/>
            </a:xfrm>
            <a:custGeom>
              <a:avLst/>
              <a:gdLst>
                <a:gd name="T0" fmla="*/ 0 w 131"/>
                <a:gd name="T1" fmla="*/ 166 h 167"/>
                <a:gd name="T2" fmla="*/ 0 w 131"/>
                <a:gd name="T3" fmla="*/ 0 h 167"/>
                <a:gd name="T4" fmla="*/ 130 w 131"/>
                <a:gd name="T5" fmla="*/ 0 h 167"/>
                <a:gd name="T6" fmla="*/ 130 w 131"/>
                <a:gd name="T7" fmla="*/ 166 h 167"/>
                <a:gd name="T8" fmla="*/ 0 w 131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7"/>
                <a:gd name="T17" fmla="*/ 131 w 131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7">
                  <a:moveTo>
                    <a:pt x="0" y="166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4" name="Freeform 622"/>
            <p:cNvSpPr>
              <a:spLocks/>
            </p:cNvSpPr>
            <p:nvPr/>
          </p:nvSpPr>
          <p:spPr bwMode="auto">
            <a:xfrm>
              <a:off x="3408" y="3043"/>
              <a:ext cx="138" cy="174"/>
            </a:xfrm>
            <a:custGeom>
              <a:avLst/>
              <a:gdLst>
                <a:gd name="T0" fmla="*/ 0 w 138"/>
                <a:gd name="T1" fmla="*/ 173 h 174"/>
                <a:gd name="T2" fmla="*/ 0 w 138"/>
                <a:gd name="T3" fmla="*/ 0 h 174"/>
                <a:gd name="T4" fmla="*/ 137 w 138"/>
                <a:gd name="T5" fmla="*/ 0 h 174"/>
                <a:gd name="T6" fmla="*/ 137 w 138"/>
                <a:gd name="T7" fmla="*/ 173 h 174"/>
                <a:gd name="T8" fmla="*/ 0 w 138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4"/>
                <a:gd name="T17" fmla="*/ 138 w 13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4">
                  <a:moveTo>
                    <a:pt x="0" y="173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5" name="Freeform 623"/>
            <p:cNvSpPr>
              <a:spLocks/>
            </p:cNvSpPr>
            <p:nvPr/>
          </p:nvSpPr>
          <p:spPr bwMode="auto">
            <a:xfrm>
              <a:off x="3409" y="2803"/>
              <a:ext cx="131" cy="164"/>
            </a:xfrm>
            <a:custGeom>
              <a:avLst/>
              <a:gdLst>
                <a:gd name="T0" fmla="*/ 0 w 131"/>
                <a:gd name="T1" fmla="*/ 163 h 164"/>
                <a:gd name="T2" fmla="*/ 0 w 131"/>
                <a:gd name="T3" fmla="*/ 0 h 164"/>
                <a:gd name="T4" fmla="*/ 130 w 131"/>
                <a:gd name="T5" fmla="*/ 0 h 164"/>
                <a:gd name="T6" fmla="*/ 130 w 131"/>
                <a:gd name="T7" fmla="*/ 163 h 164"/>
                <a:gd name="T8" fmla="*/ 0 w 131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64"/>
                <a:gd name="T17" fmla="*/ 131 w 131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64">
                  <a:moveTo>
                    <a:pt x="0" y="163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130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6" name="Freeform 624"/>
            <p:cNvSpPr>
              <a:spLocks/>
            </p:cNvSpPr>
            <p:nvPr/>
          </p:nvSpPr>
          <p:spPr bwMode="auto">
            <a:xfrm>
              <a:off x="3408" y="2803"/>
              <a:ext cx="138" cy="170"/>
            </a:xfrm>
            <a:custGeom>
              <a:avLst/>
              <a:gdLst>
                <a:gd name="T0" fmla="*/ 0 w 138"/>
                <a:gd name="T1" fmla="*/ 169 h 170"/>
                <a:gd name="T2" fmla="*/ 0 w 138"/>
                <a:gd name="T3" fmla="*/ 0 h 170"/>
                <a:gd name="T4" fmla="*/ 137 w 138"/>
                <a:gd name="T5" fmla="*/ 0 h 170"/>
                <a:gd name="T6" fmla="*/ 137 w 138"/>
                <a:gd name="T7" fmla="*/ 169 h 170"/>
                <a:gd name="T8" fmla="*/ 0 w 138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70"/>
                <a:gd name="T17" fmla="*/ 138 w 138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70">
                  <a:moveTo>
                    <a:pt x="0" y="16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7" name="Freeform 625"/>
            <p:cNvSpPr>
              <a:spLocks/>
            </p:cNvSpPr>
            <p:nvPr/>
          </p:nvSpPr>
          <p:spPr bwMode="auto">
            <a:xfrm>
              <a:off x="3553" y="3043"/>
              <a:ext cx="132" cy="167"/>
            </a:xfrm>
            <a:custGeom>
              <a:avLst/>
              <a:gdLst>
                <a:gd name="T0" fmla="*/ 0 w 132"/>
                <a:gd name="T1" fmla="*/ 166 h 167"/>
                <a:gd name="T2" fmla="*/ 0 w 132"/>
                <a:gd name="T3" fmla="*/ 0 h 167"/>
                <a:gd name="T4" fmla="*/ 131 w 132"/>
                <a:gd name="T5" fmla="*/ 0 h 167"/>
                <a:gd name="T6" fmla="*/ 131 w 132"/>
                <a:gd name="T7" fmla="*/ 166 h 167"/>
                <a:gd name="T8" fmla="*/ 0 w 132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7"/>
                <a:gd name="T17" fmla="*/ 132 w 13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7">
                  <a:moveTo>
                    <a:pt x="0" y="166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8" name="Freeform 626"/>
            <p:cNvSpPr>
              <a:spLocks/>
            </p:cNvSpPr>
            <p:nvPr/>
          </p:nvSpPr>
          <p:spPr bwMode="auto">
            <a:xfrm>
              <a:off x="3552" y="3043"/>
              <a:ext cx="137" cy="174"/>
            </a:xfrm>
            <a:custGeom>
              <a:avLst/>
              <a:gdLst>
                <a:gd name="T0" fmla="*/ 0 w 137"/>
                <a:gd name="T1" fmla="*/ 173 h 174"/>
                <a:gd name="T2" fmla="*/ 0 w 137"/>
                <a:gd name="T3" fmla="*/ 0 h 174"/>
                <a:gd name="T4" fmla="*/ 136 w 137"/>
                <a:gd name="T5" fmla="*/ 0 h 174"/>
                <a:gd name="T6" fmla="*/ 136 w 137"/>
                <a:gd name="T7" fmla="*/ 173 h 174"/>
                <a:gd name="T8" fmla="*/ 0 w 137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74"/>
                <a:gd name="T17" fmla="*/ 137 w 13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74">
                  <a:moveTo>
                    <a:pt x="0" y="173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9" name="Freeform 627"/>
            <p:cNvSpPr>
              <a:spLocks/>
            </p:cNvSpPr>
            <p:nvPr/>
          </p:nvSpPr>
          <p:spPr bwMode="auto">
            <a:xfrm>
              <a:off x="3553" y="2803"/>
              <a:ext cx="132" cy="164"/>
            </a:xfrm>
            <a:custGeom>
              <a:avLst/>
              <a:gdLst>
                <a:gd name="T0" fmla="*/ 0 w 132"/>
                <a:gd name="T1" fmla="*/ 163 h 164"/>
                <a:gd name="T2" fmla="*/ 0 w 132"/>
                <a:gd name="T3" fmla="*/ 0 h 164"/>
                <a:gd name="T4" fmla="*/ 131 w 132"/>
                <a:gd name="T5" fmla="*/ 0 h 164"/>
                <a:gd name="T6" fmla="*/ 131 w 132"/>
                <a:gd name="T7" fmla="*/ 163 h 164"/>
                <a:gd name="T8" fmla="*/ 0 w 132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64"/>
                <a:gd name="T17" fmla="*/ 132 w 13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64">
                  <a:moveTo>
                    <a:pt x="0" y="163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0" name="Freeform 628"/>
            <p:cNvSpPr>
              <a:spLocks/>
            </p:cNvSpPr>
            <p:nvPr/>
          </p:nvSpPr>
          <p:spPr bwMode="auto">
            <a:xfrm>
              <a:off x="3552" y="2803"/>
              <a:ext cx="137" cy="170"/>
            </a:xfrm>
            <a:custGeom>
              <a:avLst/>
              <a:gdLst>
                <a:gd name="T0" fmla="*/ 0 w 137"/>
                <a:gd name="T1" fmla="*/ 169 h 170"/>
                <a:gd name="T2" fmla="*/ 0 w 137"/>
                <a:gd name="T3" fmla="*/ 0 h 170"/>
                <a:gd name="T4" fmla="*/ 136 w 137"/>
                <a:gd name="T5" fmla="*/ 0 h 170"/>
                <a:gd name="T6" fmla="*/ 136 w 137"/>
                <a:gd name="T7" fmla="*/ 169 h 170"/>
                <a:gd name="T8" fmla="*/ 0 w 137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70"/>
                <a:gd name="T17" fmla="*/ 137 w 13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70">
                  <a:moveTo>
                    <a:pt x="0" y="169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1" name="Freeform 629"/>
            <p:cNvSpPr>
              <a:spLocks/>
            </p:cNvSpPr>
            <p:nvPr/>
          </p:nvSpPr>
          <p:spPr bwMode="auto">
            <a:xfrm>
              <a:off x="3696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2" name="Freeform 630"/>
            <p:cNvSpPr>
              <a:spLocks/>
            </p:cNvSpPr>
            <p:nvPr/>
          </p:nvSpPr>
          <p:spPr bwMode="auto">
            <a:xfrm>
              <a:off x="3695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3" name="Freeform 631"/>
            <p:cNvSpPr>
              <a:spLocks/>
            </p:cNvSpPr>
            <p:nvPr/>
          </p:nvSpPr>
          <p:spPr bwMode="auto">
            <a:xfrm>
              <a:off x="3696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4" name="Freeform 632"/>
            <p:cNvSpPr>
              <a:spLocks/>
            </p:cNvSpPr>
            <p:nvPr/>
          </p:nvSpPr>
          <p:spPr bwMode="auto">
            <a:xfrm>
              <a:off x="3695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5" name="Freeform 633"/>
            <p:cNvSpPr>
              <a:spLocks/>
            </p:cNvSpPr>
            <p:nvPr/>
          </p:nvSpPr>
          <p:spPr bwMode="auto">
            <a:xfrm>
              <a:off x="3842" y="3043"/>
              <a:ext cx="133" cy="167"/>
            </a:xfrm>
            <a:custGeom>
              <a:avLst/>
              <a:gdLst>
                <a:gd name="T0" fmla="*/ 0 w 133"/>
                <a:gd name="T1" fmla="*/ 166 h 167"/>
                <a:gd name="T2" fmla="*/ 0 w 133"/>
                <a:gd name="T3" fmla="*/ 0 h 167"/>
                <a:gd name="T4" fmla="*/ 132 w 133"/>
                <a:gd name="T5" fmla="*/ 0 h 167"/>
                <a:gd name="T6" fmla="*/ 132 w 133"/>
                <a:gd name="T7" fmla="*/ 166 h 167"/>
                <a:gd name="T8" fmla="*/ 0 w 133"/>
                <a:gd name="T9" fmla="*/ 16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7"/>
                <a:gd name="T17" fmla="*/ 133 w 13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7">
                  <a:moveTo>
                    <a:pt x="0" y="166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6"/>
                  </a:lnTo>
                  <a:lnTo>
                    <a:pt x="0" y="1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6" name="Freeform 634"/>
            <p:cNvSpPr>
              <a:spLocks/>
            </p:cNvSpPr>
            <p:nvPr/>
          </p:nvSpPr>
          <p:spPr bwMode="auto">
            <a:xfrm>
              <a:off x="3841" y="3043"/>
              <a:ext cx="139" cy="174"/>
            </a:xfrm>
            <a:custGeom>
              <a:avLst/>
              <a:gdLst>
                <a:gd name="T0" fmla="*/ 0 w 139"/>
                <a:gd name="T1" fmla="*/ 173 h 174"/>
                <a:gd name="T2" fmla="*/ 0 w 139"/>
                <a:gd name="T3" fmla="*/ 0 h 174"/>
                <a:gd name="T4" fmla="*/ 138 w 139"/>
                <a:gd name="T5" fmla="*/ 0 h 174"/>
                <a:gd name="T6" fmla="*/ 138 w 139"/>
                <a:gd name="T7" fmla="*/ 173 h 174"/>
                <a:gd name="T8" fmla="*/ 0 w 139"/>
                <a:gd name="T9" fmla="*/ 173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4"/>
                <a:gd name="T17" fmla="*/ 139 w 13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4">
                  <a:moveTo>
                    <a:pt x="0" y="173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73"/>
                  </a:lnTo>
                  <a:lnTo>
                    <a:pt x="0" y="173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7" name="Freeform 635"/>
            <p:cNvSpPr>
              <a:spLocks/>
            </p:cNvSpPr>
            <p:nvPr/>
          </p:nvSpPr>
          <p:spPr bwMode="auto">
            <a:xfrm>
              <a:off x="3842" y="2803"/>
              <a:ext cx="133" cy="164"/>
            </a:xfrm>
            <a:custGeom>
              <a:avLst/>
              <a:gdLst>
                <a:gd name="T0" fmla="*/ 0 w 133"/>
                <a:gd name="T1" fmla="*/ 163 h 164"/>
                <a:gd name="T2" fmla="*/ 0 w 133"/>
                <a:gd name="T3" fmla="*/ 0 h 164"/>
                <a:gd name="T4" fmla="*/ 132 w 133"/>
                <a:gd name="T5" fmla="*/ 0 h 164"/>
                <a:gd name="T6" fmla="*/ 132 w 133"/>
                <a:gd name="T7" fmla="*/ 163 h 164"/>
                <a:gd name="T8" fmla="*/ 0 w 133"/>
                <a:gd name="T9" fmla="*/ 163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64"/>
                <a:gd name="T17" fmla="*/ 133 w 13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64">
                  <a:moveTo>
                    <a:pt x="0" y="163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163"/>
                  </a:lnTo>
                  <a:lnTo>
                    <a:pt x="0" y="1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8" name="Freeform 636"/>
            <p:cNvSpPr>
              <a:spLocks/>
            </p:cNvSpPr>
            <p:nvPr/>
          </p:nvSpPr>
          <p:spPr bwMode="auto">
            <a:xfrm>
              <a:off x="3841" y="2803"/>
              <a:ext cx="139" cy="170"/>
            </a:xfrm>
            <a:custGeom>
              <a:avLst/>
              <a:gdLst>
                <a:gd name="T0" fmla="*/ 0 w 139"/>
                <a:gd name="T1" fmla="*/ 169 h 170"/>
                <a:gd name="T2" fmla="*/ 0 w 139"/>
                <a:gd name="T3" fmla="*/ 0 h 170"/>
                <a:gd name="T4" fmla="*/ 138 w 139"/>
                <a:gd name="T5" fmla="*/ 0 h 170"/>
                <a:gd name="T6" fmla="*/ 138 w 139"/>
                <a:gd name="T7" fmla="*/ 169 h 170"/>
                <a:gd name="T8" fmla="*/ 0 w 139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70"/>
                <a:gd name="T17" fmla="*/ 139 w 13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70">
                  <a:moveTo>
                    <a:pt x="0" y="169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169"/>
                  </a:lnTo>
                  <a:lnTo>
                    <a:pt x="0" y="169"/>
                  </a:lnTo>
                </a:path>
              </a:pathLst>
            </a:custGeom>
            <a:noFill/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8" name="Oval 640"/>
          <p:cNvSpPr>
            <a:spLocks noChangeArrowheads="1"/>
          </p:cNvSpPr>
          <p:nvPr/>
        </p:nvSpPr>
        <p:spPr bwMode="auto">
          <a:xfrm>
            <a:off x="517525" y="3551238"/>
            <a:ext cx="449263" cy="42386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Mendeleev’s Periodic Table Simulation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Groups of 3, I will assign these groups</a:t>
            </a:r>
          </a:p>
          <a:p>
            <a:endParaRPr lang="en-US" altLang="en-US" smtClean="0"/>
          </a:p>
          <a:p>
            <a:r>
              <a:rPr lang="en-US" altLang="en-US" smtClean="0"/>
              <a:t>Spread out around the room to work </a:t>
            </a:r>
          </a:p>
          <a:p>
            <a:endParaRPr lang="en-US" altLang="en-US" smtClean="0"/>
          </a:p>
          <a:p>
            <a:r>
              <a:rPr lang="en-US" altLang="en-US" smtClean="0"/>
              <a:t>You must be working – notice point values listed  this will be graded – one sheet of paper per group </a:t>
            </a:r>
          </a:p>
          <a:p>
            <a:endParaRPr lang="en-US" altLang="en-US" smtClean="0"/>
          </a:p>
          <a:p>
            <a:r>
              <a:rPr lang="en-US" altLang="en-US" smtClean="0"/>
              <a:t>To get credit you must label clearly each section so that I can find each part to grade it – if I can’t find it you won’t get credit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r>
              <a:rPr lang="en-US" altLang="en-US" sz="3600" b="1" smtClean="0"/>
              <a:t>Focus 3/7/2014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>
              <a:defRPr/>
            </a:pPr>
            <a:r>
              <a:rPr lang="en-US" sz="3200" b="1" dirty="0" smtClean="0"/>
              <a:t>Today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Quiz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Adopt an Element Research due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Introduction to the trends on the periodic table </a:t>
            </a: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2427288" y="741363"/>
            <a:ext cx="6575425" cy="2678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Times New Roman" pitchFamily="18" charset="0"/>
              </a:rPr>
              <a:t>Prepare for your quiz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Times New Roman" pitchFamily="18" charset="0"/>
              </a:rPr>
              <a:t>Write down three things you know really well about this unit so far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Times New Roman" pitchFamily="18" charset="0"/>
              </a:rPr>
              <a:t>Write down three things you are worried might be on the quiz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</a:rPr>
              <a:t>Turn in Spiral Review to front table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7625" y="4049713"/>
            <a:ext cx="1450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Portfolio Page due Monday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Video on Periodic Table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http://www.youtube.com/watch?v=0RRVV4Diomg&amp;list=PL8dPuuaLjXtPHzzYuWy6fYEaX9mQQ8oGr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>
                <a:hlinkClick r:id="rId3"/>
              </a:rPr>
              <a:t>http://www.youtube.com/watch?v=rcKilE9CdaA&amp;list=PL8dPuuaLjXtPHzzYuWy6fYEaX9mQQ8oGr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471613"/>
            <a:ext cx="7612062" cy="4576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72707" name="TextBox 6"/>
          <p:cNvSpPr txBox="1">
            <a:spLocks noChangeArrowheads="1"/>
          </p:cNvSpPr>
          <p:nvPr/>
        </p:nvSpPr>
        <p:spPr bwMode="auto">
          <a:xfrm>
            <a:off x="201613" y="1063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On Front (Blank Side) Write </a:t>
            </a:r>
            <a:r>
              <a:rPr lang="en-US" altLang="en-US" sz="3200" b="1">
                <a:solidFill>
                  <a:schemeClr val="bg1"/>
                </a:solidFill>
              </a:rPr>
              <a:t>Atomic Radius (Size)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1471613"/>
            <a:ext cx="55118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647950" y="1733550"/>
            <a:ext cx="4130675" cy="158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12888" y="1831975"/>
            <a:ext cx="0" cy="3205163"/>
          </a:xfrm>
          <a:prstGeom prst="straightConnector1">
            <a:avLst/>
          </a:prstGeom>
          <a:ln w="76200">
            <a:solidFill>
              <a:srgbClr val="114FFB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711" name="TextBox 10"/>
          <p:cNvSpPr txBox="1">
            <a:spLocks noChangeArrowheads="1"/>
          </p:cNvSpPr>
          <p:nvPr/>
        </p:nvSpPr>
        <p:spPr bwMode="auto">
          <a:xfrm>
            <a:off x="3089275" y="1831975"/>
            <a:ext cx="27289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Decreasing</a:t>
            </a:r>
          </a:p>
        </p:txBody>
      </p:sp>
      <p:sp>
        <p:nvSpPr>
          <p:cNvPr id="72712" name="TextBox 11"/>
          <p:cNvSpPr txBox="1">
            <a:spLocks noChangeArrowheads="1"/>
          </p:cNvSpPr>
          <p:nvPr/>
        </p:nvSpPr>
        <p:spPr bwMode="auto">
          <a:xfrm>
            <a:off x="1096963" y="1831975"/>
            <a:ext cx="30638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Increasing</a:t>
            </a:r>
          </a:p>
        </p:txBody>
      </p:sp>
      <p:sp>
        <p:nvSpPr>
          <p:cNvPr id="13" name="Oval 12"/>
          <p:cNvSpPr/>
          <p:nvPr/>
        </p:nvSpPr>
        <p:spPr>
          <a:xfrm>
            <a:off x="1939925" y="2184400"/>
            <a:ext cx="188913" cy="23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92300" y="2613025"/>
            <a:ext cx="269875" cy="23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51025" y="3019425"/>
            <a:ext cx="365125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84350" y="3430588"/>
            <a:ext cx="498475" cy="433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33550" y="3978275"/>
            <a:ext cx="600075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16150" y="2203450"/>
            <a:ext cx="1905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92750" y="2184400"/>
            <a:ext cx="188913" cy="13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18188" y="2203450"/>
            <a:ext cx="109537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19813" y="2233613"/>
            <a:ext cx="95250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15088" y="2243138"/>
            <a:ext cx="95250" cy="58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78625" y="2246313"/>
            <a:ext cx="55563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r>
              <a:rPr lang="en-US" altLang="en-US" sz="3600" b="1" dirty="0" smtClean="0"/>
              <a:t>Focus </a:t>
            </a:r>
            <a:r>
              <a:rPr lang="en-US" altLang="en-US" sz="3600" b="1" dirty="0" smtClean="0"/>
              <a:t>10/20/2014 </a:t>
            </a:r>
            <a:endParaRPr lang="en-US" altLang="en-US" sz="36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>
              <a:defRPr/>
            </a:pPr>
            <a:endParaRPr lang="en-US" sz="2800" dirty="0" smtClean="0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2427288" y="741363"/>
            <a:ext cx="65754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FFFFFF"/>
                </a:solidFill>
              </a:rPr>
              <a:t>1.) Describe the difference between periods and groups on the periodic table. </a:t>
            </a:r>
          </a:p>
          <a:p>
            <a:r>
              <a:rPr lang="en-US" altLang="en-US" sz="2800" dirty="0">
                <a:solidFill>
                  <a:srgbClr val="FFFFFF"/>
                </a:solidFill>
              </a:rPr>
              <a:t>2.) Sketch the periodic table and label the group names and period numbers</a:t>
            </a:r>
            <a:r>
              <a:rPr lang="en-US" altLang="en-US" sz="2800" dirty="0" smtClean="0">
                <a:solidFill>
                  <a:srgbClr val="FFFFFF"/>
                </a:solidFill>
              </a:rPr>
              <a:t>.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58738" y="-307975"/>
            <a:ext cx="7772401" cy="1447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Section 6.1</a:t>
            </a:r>
            <a:br>
              <a:rPr lang="en-US" altLang="en-US" smtClean="0">
                <a:latin typeface="Arial" charset="0"/>
                <a:cs typeface="Tunga" pitchFamily="34" charset="0"/>
              </a:rPr>
            </a:br>
            <a:r>
              <a:rPr lang="en-US" altLang="en-US" smtClean="0">
                <a:latin typeface="Arial" charset="0"/>
                <a:cs typeface="Tunga" pitchFamily="34" charset="0"/>
              </a:rPr>
              <a:t>Organizing the Elements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66900"/>
            <a:ext cx="7772400" cy="4343400"/>
          </a:xfrm>
        </p:spPr>
        <p:txBody>
          <a:bodyPr/>
          <a:lstStyle/>
          <a:p>
            <a:pPr indent="-173038" eaLnBrk="1" hangingPunct="1"/>
            <a:r>
              <a:rPr lang="en-US" altLang="en-US" sz="2800" smtClean="0"/>
              <a:t>A few elements, such as gold and copper, have been known for </a:t>
            </a:r>
            <a:r>
              <a:rPr lang="en-US" altLang="en-US" sz="2800" i="1" smtClean="0"/>
              <a:t>thousands of years</a:t>
            </a:r>
            <a:r>
              <a:rPr lang="en-US" altLang="en-US" sz="2800" smtClean="0"/>
              <a:t> - since ancient times</a:t>
            </a:r>
          </a:p>
          <a:p>
            <a:pPr indent="-173038" eaLnBrk="1" hangingPunct="1"/>
            <a:r>
              <a:rPr lang="en-US" altLang="en-US" sz="2800" smtClean="0"/>
              <a:t>Yet, only about 13 had been identified by the year 1700.</a:t>
            </a:r>
          </a:p>
          <a:p>
            <a:pPr indent="-173038" eaLnBrk="1" hangingPunct="1"/>
            <a:r>
              <a:rPr lang="en-US" altLang="en-US" sz="2800" smtClean="0"/>
              <a:t>As more were discovered, chemists realized they needed a way to </a:t>
            </a:r>
            <a:r>
              <a:rPr lang="en-US" altLang="en-US" sz="2800" u="sng" smtClean="0"/>
              <a:t>organize</a:t>
            </a:r>
            <a:r>
              <a:rPr lang="en-US" altLang="en-US" sz="2800" smtClean="0"/>
              <a:t> the elements.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00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385175" y="487838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Trends in Atomic Size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56513" cy="4525963"/>
          </a:xfrm>
        </p:spPr>
        <p:txBody>
          <a:bodyPr/>
          <a:lstStyle/>
          <a:p>
            <a:pPr indent="-173038" eaLnBrk="1" hangingPunct="1"/>
            <a:r>
              <a:rPr lang="en-US" altLang="en-US" sz="4000" smtClean="0"/>
              <a:t>First problem: Where do you start measuring from?</a:t>
            </a:r>
          </a:p>
          <a:p>
            <a:pPr indent="-173038" eaLnBrk="1" hangingPunct="1"/>
            <a:r>
              <a:rPr lang="en-US" altLang="en-US" sz="4000" smtClean="0"/>
              <a:t>The electron cloud doesn’t have a definite edge.</a:t>
            </a:r>
          </a:p>
          <a:p>
            <a:pPr indent="-173038" eaLnBrk="1" hangingPunct="1"/>
            <a:r>
              <a:rPr lang="en-US" altLang="en-US" sz="4000" smtClean="0"/>
              <a:t>They get around this by measuring more than 1 atom at a time.</a:t>
            </a:r>
          </a:p>
        </p:txBody>
      </p:sp>
      <p:pic>
        <p:nvPicPr>
          <p:cNvPr id="6656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41288"/>
            <a:ext cx="6172200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Atomic Size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645025"/>
            <a:ext cx="8099425" cy="1143000"/>
          </a:xfrm>
        </p:spPr>
        <p:txBody>
          <a:bodyPr/>
          <a:lstStyle/>
          <a:p>
            <a:pPr marL="163513" indent="-163513" eaLnBrk="1" hangingPunct="1">
              <a:lnSpc>
                <a:spcPct val="80000"/>
              </a:lnSpc>
            </a:pPr>
            <a:r>
              <a:rPr lang="en-US" altLang="en-US" sz="2600" smtClean="0"/>
              <a:t>Measure the Atomic Radius - this is half the distance between the two nuclei of a diatomic molecule.</a:t>
            </a:r>
            <a:endParaRPr lang="en-US" altLang="en-US" smtClean="0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2667000" y="1433513"/>
            <a:ext cx="2057400" cy="2057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3543300" y="2347913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4191000" y="1433513"/>
            <a:ext cx="2057400" cy="2057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067300" y="2347913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3810000" y="2500313"/>
            <a:ext cx="1295400" cy="0"/>
          </a:xfrm>
          <a:prstGeom prst="line">
            <a:avLst/>
          </a:prstGeom>
          <a:noFill/>
          <a:ln w="25399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446588" y="2500313"/>
            <a:ext cx="0" cy="1447800"/>
          </a:xfrm>
          <a:prstGeom prst="line">
            <a:avLst/>
          </a:prstGeom>
          <a:noFill/>
          <a:ln w="76199">
            <a:solidFill>
              <a:srgbClr val="E5405D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3657600" y="2652713"/>
            <a:ext cx="0" cy="1295400"/>
          </a:xfrm>
          <a:prstGeom prst="line">
            <a:avLst/>
          </a:prstGeom>
          <a:noFill/>
          <a:ln w="76199">
            <a:solidFill>
              <a:srgbClr val="E5405D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 rot="5400000">
            <a:off x="3760788" y="3521075"/>
            <a:ext cx="762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600">
                <a:solidFill>
                  <a:schemeClr val="tx2"/>
                </a:solidFill>
                <a:latin typeface="Arial" charset="0"/>
                <a:cs typeface="Tahoma" pitchFamily="34" charset="0"/>
              </a:rPr>
              <a:t>}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290888" y="4132263"/>
            <a:ext cx="16589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Radius</a:t>
            </a:r>
          </a:p>
        </p:txBody>
      </p:sp>
      <p:pic>
        <p:nvPicPr>
          <p:cNvPr id="67597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160338"/>
            <a:ext cx="7956550" cy="7620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Tunga" pitchFamily="34" charset="0"/>
              </a:rPr>
              <a:t>ALL</a:t>
            </a:r>
            <a:r>
              <a:rPr lang="en-US" altLang="en-US" smtClean="0">
                <a:latin typeface="Arial" charset="0"/>
                <a:cs typeface="Tunga" pitchFamily="34" charset="0"/>
              </a:rPr>
              <a:t> Periodic Table Trends</a:t>
            </a:r>
            <a:r>
              <a:rPr lang="en-US" altLang="en-US" smtClean="0">
                <a:cs typeface="Tunga" pitchFamily="34" charset="0"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38138" y="1252538"/>
            <a:ext cx="7945437" cy="5105400"/>
          </a:xfrm>
        </p:spPr>
        <p:txBody>
          <a:bodyPr/>
          <a:lstStyle/>
          <a:p>
            <a:pPr indent="-173038" eaLnBrk="1" hangingPunct="1"/>
            <a:r>
              <a:rPr lang="en-US" altLang="en-US" sz="3200" smtClean="0"/>
              <a:t>Influenced by three factors:</a:t>
            </a:r>
            <a:endParaRPr lang="en-US" altLang="en-US" sz="2000" smtClean="0"/>
          </a:p>
          <a:p>
            <a:pPr indent="-173038" eaLnBrk="1" hangingPunct="1">
              <a:buFont typeface="Monotype Sorts" pitchFamily="2" charset="2"/>
              <a:buNone/>
            </a:pPr>
            <a:r>
              <a:rPr lang="en-US" altLang="en-US" sz="3200" smtClean="0"/>
              <a:t>	1. </a:t>
            </a:r>
            <a:r>
              <a:rPr lang="en-US" altLang="en-US" sz="3200" u="sng" smtClean="0"/>
              <a:t>Energy Level</a:t>
            </a:r>
            <a:endParaRPr lang="en-US" altLang="en-US" sz="2000" u="sng" smtClean="0"/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200" smtClean="0"/>
              <a:t>Higher energy levels are further away from the nucleus.</a:t>
            </a:r>
            <a:endParaRPr lang="en-US" altLang="en-US" sz="1800" smtClean="0"/>
          </a:p>
          <a:p>
            <a:pPr indent="-173038" eaLnBrk="1" hangingPunct="1">
              <a:buFont typeface="Monotype Sorts" pitchFamily="2" charset="2"/>
              <a:buNone/>
            </a:pPr>
            <a:r>
              <a:rPr lang="en-US" altLang="en-US" sz="3200" smtClean="0"/>
              <a:t>	2. </a:t>
            </a:r>
            <a:r>
              <a:rPr lang="en-US" altLang="en-US" sz="3200" u="sng" smtClean="0"/>
              <a:t>Charge on nucleus</a:t>
            </a:r>
            <a:r>
              <a:rPr lang="en-US" altLang="en-US" sz="3200" smtClean="0"/>
              <a:t> (# protons)</a:t>
            </a:r>
            <a:endParaRPr lang="en-US" altLang="en-US" sz="2000" smtClean="0"/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200" smtClean="0"/>
              <a:t>More charge pulls electrons in closer. (+ and – attract each other)</a:t>
            </a:r>
          </a:p>
          <a:p>
            <a:pPr indent="-173038" eaLnBrk="1" hangingPunct="1"/>
            <a:r>
              <a:rPr lang="en-US" altLang="en-US" sz="3200" smtClean="0"/>
              <a:t>3. </a:t>
            </a:r>
            <a:r>
              <a:rPr lang="en-US" altLang="en-US" sz="3200" u="sng" smtClean="0"/>
              <a:t>Shielding effect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725738" y="5705475"/>
            <a:ext cx="3375025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ahoma" pitchFamily="34" charset="0"/>
              </a:rPr>
              <a:t>(</a:t>
            </a:r>
            <a:r>
              <a:rPr lang="en-US" altLang="en-US" sz="3200">
                <a:latin typeface="Arial" charset="0"/>
                <a:cs typeface="Tahoma" pitchFamily="34" charset="0"/>
              </a:rPr>
              <a:t>blocking effect?)</a:t>
            </a:r>
          </a:p>
        </p:txBody>
      </p:sp>
      <p:pic>
        <p:nvPicPr>
          <p:cNvPr id="6861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5" autoUpdateAnimBg="0"/>
      <p:bldP spid="5939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What do they influence?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6840538" cy="4876800"/>
          </a:xfrm>
        </p:spPr>
        <p:txBody>
          <a:bodyPr/>
          <a:lstStyle/>
          <a:p>
            <a:pPr indent="-173038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4000" u="sng" smtClean="0"/>
              <a:t>Energy levels</a:t>
            </a:r>
            <a:r>
              <a:rPr lang="en-US" altLang="en-US" sz="4000" smtClean="0"/>
              <a:t> and </a:t>
            </a:r>
            <a:r>
              <a:rPr lang="en-US" altLang="en-US" sz="4000" u="sng" smtClean="0"/>
              <a:t>Shielding</a:t>
            </a:r>
            <a:r>
              <a:rPr lang="en-US" altLang="en-US" sz="4000" smtClean="0"/>
              <a:t> have an effect on the </a:t>
            </a:r>
            <a:r>
              <a:rPr lang="en-US" altLang="en-US" sz="4000" i="1" smtClean="0"/>
              <a:t>GROUP</a:t>
            </a:r>
            <a:r>
              <a:rPr lang="en-US" altLang="en-US" sz="4000" smtClean="0"/>
              <a:t> ( </a:t>
            </a:r>
            <a:r>
              <a:rPr lang="en-US" altLang="en-US" sz="4000" smtClean="0">
                <a:sym typeface="Monotype Sorts" pitchFamily="2" charset="2"/>
              </a:rPr>
              <a:t> )</a:t>
            </a:r>
            <a:endParaRPr lang="en-US" altLang="en-US" sz="4000" smtClean="0"/>
          </a:p>
          <a:p>
            <a:pPr indent="-173038" ea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4000" u="sng" smtClean="0"/>
              <a:t>Nuclear charge</a:t>
            </a:r>
            <a:r>
              <a:rPr lang="en-US" altLang="en-US" sz="4000" smtClean="0"/>
              <a:t> has an effect on a </a:t>
            </a:r>
            <a:r>
              <a:rPr lang="en-US" altLang="en-US" sz="4000" i="1" smtClean="0"/>
              <a:t>PERIOD</a:t>
            </a:r>
            <a:r>
              <a:rPr lang="en-US" altLang="en-US" sz="4000" smtClean="0"/>
              <a:t>  ( </a:t>
            </a:r>
            <a:r>
              <a:rPr lang="en-US" altLang="en-US" sz="4000" smtClean="0">
                <a:sym typeface="Monotype Sorts" pitchFamily="2" charset="2"/>
              </a:rPr>
              <a:t> )</a:t>
            </a:r>
            <a:endParaRPr lang="en-US" altLang="en-US" sz="4000" smtClean="0"/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4981575" y="3216275"/>
            <a:ext cx="15875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132513" y="5237163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66688"/>
            <a:ext cx="7862888" cy="762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 #1.  </a:t>
            </a:r>
            <a:r>
              <a:rPr lang="en-US" altLang="en-US" sz="4000" u="sng" smtClean="0">
                <a:latin typeface="Arial" charset="0"/>
                <a:cs typeface="Tunga" pitchFamily="34" charset="0"/>
              </a:rPr>
              <a:t>Atomic Size</a:t>
            </a:r>
            <a:r>
              <a:rPr lang="en-US" altLang="en-US" sz="4000" smtClean="0">
                <a:latin typeface="Arial" charset="0"/>
                <a:cs typeface="Tunga" pitchFamily="34" charset="0"/>
              </a:rPr>
              <a:t> - Group trends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" y="1474788"/>
            <a:ext cx="3886200" cy="5010150"/>
          </a:xfrm>
        </p:spPr>
        <p:txBody>
          <a:bodyPr/>
          <a:lstStyle/>
          <a:p>
            <a:pPr indent="-173038" eaLnBrk="1" hangingPunct="1"/>
            <a:r>
              <a:rPr lang="en-US" altLang="en-US" smtClean="0"/>
              <a:t>As we increase the atomic number (or go down a group). . .</a:t>
            </a:r>
          </a:p>
          <a:p>
            <a:pPr indent="-173038" eaLnBrk="1" hangingPunct="1"/>
            <a:r>
              <a:rPr lang="en-US" altLang="en-US" smtClean="0"/>
              <a:t>each atom has another energy level,</a:t>
            </a:r>
          </a:p>
          <a:p>
            <a:pPr indent="-173038" eaLnBrk="1" hangingPunct="1"/>
            <a:r>
              <a:rPr lang="en-US" altLang="en-US" smtClean="0"/>
              <a:t>so the atoms get </a:t>
            </a:r>
            <a:r>
              <a:rPr lang="en-US" altLang="en-US" sz="4800" i="1" smtClean="0"/>
              <a:t>bigger</a:t>
            </a:r>
            <a:r>
              <a:rPr lang="en-US" altLang="en-US" smtClean="0"/>
              <a:t>.</a:t>
            </a:r>
            <a:endParaRPr lang="en-US" altLang="en-US" sz="2800" smtClean="0"/>
          </a:p>
        </p:txBody>
      </p:sp>
      <p:graphicFrame>
        <p:nvGraphicFramePr>
          <p:cNvPr id="70660" name="Object 4"/>
          <p:cNvGraphicFramePr>
            <a:graphicFrameLocks/>
          </p:cNvGraphicFramePr>
          <p:nvPr/>
        </p:nvGraphicFramePr>
        <p:xfrm>
          <a:off x="5035550" y="1435100"/>
          <a:ext cx="1687513" cy="4940300"/>
        </p:xfrm>
        <a:graphic>
          <a:graphicData uri="http://schemas.openxmlformats.org/presentationml/2006/ole">
            <p:oleObj spid="_x0000_s70660" name="CorelDRAW!" r:id="rId4" imgW="192043" imgH="535796" progId="CDraw4">
              <p:embed/>
            </p:oleObj>
          </a:graphicData>
        </a:graphic>
      </p:graphicFrame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292850" y="1404938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281738" y="1919288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297613" y="275590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Na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6527800" y="3725863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K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6577013" y="525145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Rb</a:t>
            </a:r>
          </a:p>
        </p:txBody>
      </p:sp>
      <p:pic>
        <p:nvPicPr>
          <p:cNvPr id="70666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77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11138"/>
            <a:ext cx="795655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#1. </a:t>
            </a:r>
            <a:r>
              <a:rPr lang="en-US" altLang="en-US" sz="4000" u="sng" smtClean="0">
                <a:latin typeface="Arial" charset="0"/>
                <a:cs typeface="Tunga" pitchFamily="34" charset="0"/>
              </a:rPr>
              <a:t>Atomic Size</a:t>
            </a:r>
            <a:r>
              <a:rPr lang="en-US" altLang="en-US" sz="4000" smtClean="0">
                <a:latin typeface="Arial" charset="0"/>
                <a:cs typeface="Tunga" pitchFamily="34" charset="0"/>
              </a:rPr>
              <a:t> - Period Trends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1439863"/>
            <a:ext cx="7897812" cy="2728912"/>
          </a:xfrm>
        </p:spPr>
        <p:txBody>
          <a:bodyPr/>
          <a:lstStyle/>
          <a:p>
            <a:pPr indent="-173038" eaLnBrk="1" hangingPunct="1"/>
            <a:r>
              <a:rPr lang="en-US" altLang="en-US" sz="3000" smtClean="0"/>
              <a:t>Going from left to right across a period, the size </a:t>
            </a:r>
            <a:r>
              <a:rPr lang="en-US" altLang="en-US" sz="2000" smtClean="0"/>
              <a:t>gets</a:t>
            </a:r>
            <a:r>
              <a:rPr lang="en-US" altLang="en-US" sz="3000" smtClean="0"/>
              <a:t> </a:t>
            </a:r>
            <a:r>
              <a:rPr lang="en-US" altLang="en-US" sz="1400" smtClean="0"/>
              <a:t>smaller</a:t>
            </a:r>
            <a:r>
              <a:rPr lang="en-US" altLang="en-US" sz="3000" smtClean="0"/>
              <a:t>.</a:t>
            </a:r>
          </a:p>
          <a:p>
            <a:pPr indent="-173038" eaLnBrk="1" hangingPunct="1"/>
            <a:r>
              <a:rPr lang="en-US" altLang="en-US" sz="3000" smtClean="0"/>
              <a:t>Electrons are in the  </a:t>
            </a:r>
            <a:r>
              <a:rPr lang="en-US" altLang="en-US" sz="3000" u="sng" smtClean="0"/>
              <a:t>same energy level</a:t>
            </a:r>
            <a:r>
              <a:rPr lang="en-US" altLang="en-US" sz="3000" smtClean="0"/>
              <a:t>.</a:t>
            </a:r>
          </a:p>
          <a:p>
            <a:pPr indent="-173038" eaLnBrk="1" hangingPunct="1"/>
            <a:r>
              <a:rPr lang="en-US" altLang="en-US" sz="3000" smtClean="0"/>
              <a:t>But, there is more </a:t>
            </a:r>
            <a:r>
              <a:rPr lang="en-US" altLang="en-US" sz="3000" u="sng" smtClean="0"/>
              <a:t>nuclear charge</a:t>
            </a:r>
            <a:r>
              <a:rPr lang="en-US" altLang="en-US" sz="3000" smtClean="0"/>
              <a:t>.</a:t>
            </a:r>
          </a:p>
          <a:p>
            <a:pPr indent="-173038" eaLnBrk="1" hangingPunct="1"/>
            <a:r>
              <a:rPr lang="en-US" altLang="en-US" sz="3000" smtClean="0"/>
              <a:t>Outermost electrons are pulled closer.</a:t>
            </a:r>
            <a:endParaRPr lang="en-US" altLang="en-US" sz="2800" smtClean="0"/>
          </a:p>
        </p:txBody>
      </p:sp>
      <p:graphicFrame>
        <p:nvGraphicFramePr>
          <p:cNvPr id="71684" name="Object 4"/>
          <p:cNvGraphicFramePr>
            <a:graphicFrameLocks noGrp="1"/>
          </p:cNvGraphicFramePr>
          <p:nvPr>
            <p:ph sz="half" idx="2"/>
          </p:nvPr>
        </p:nvGraphicFramePr>
        <p:xfrm>
          <a:off x="484188" y="3856038"/>
          <a:ext cx="8143875" cy="1481137"/>
        </p:xfrm>
        <a:graphic>
          <a:graphicData uri="http://schemas.openxmlformats.org/presentationml/2006/ole">
            <p:oleObj spid="_x0000_s71684" name="CorelDRAW!" r:id="rId4" imgW="1189787" imgH="287015" progId="CDraw4">
              <p:embed/>
            </p:oleObj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842963" y="5235575"/>
            <a:ext cx="887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Na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654300" y="5235575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Mg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078288" y="5235575"/>
            <a:ext cx="887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Al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5210175" y="5235575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Si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6265863" y="5235575"/>
            <a:ext cx="887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P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7010400" y="5235575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S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489825" y="5205413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Cl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8016875" y="5191125"/>
            <a:ext cx="7413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tx2"/>
                </a:solidFill>
                <a:latin typeface="Arial" charset="0"/>
                <a:cs typeface="Tahoma" pitchFamily="34" charset="0"/>
              </a:rPr>
              <a:t>Ar</a:t>
            </a:r>
          </a:p>
        </p:txBody>
      </p:sp>
      <p:pic>
        <p:nvPicPr>
          <p:cNvPr id="71693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1575" y="5703888"/>
            <a:ext cx="14144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8604250" y="5122863"/>
            <a:ext cx="0" cy="8715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3"/>
          <p:cNvSpPr>
            <a:spLocks noChangeShapeType="1"/>
          </p:cNvSpPr>
          <p:nvPr/>
        </p:nvSpPr>
        <p:spPr bwMode="auto">
          <a:xfrm>
            <a:off x="1173163" y="1671638"/>
            <a:ext cx="0" cy="4252912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 flipH="1" flipV="1">
            <a:off x="1173163" y="5924550"/>
            <a:ext cx="6897687" cy="1588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3048000" y="5867400"/>
            <a:ext cx="3316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 rot="-5400000">
            <a:off x="-1193800" y="3163888"/>
            <a:ext cx="4056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Radius (pm)</a:t>
            </a:r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1293813" y="470058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1146175" y="480218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1531938" y="36052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1336675" y="305117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2428875" y="44767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Ne</a:t>
            </a:r>
          </a:p>
        </p:txBody>
      </p:sp>
      <p:sp>
        <p:nvSpPr>
          <p:cNvPr id="73739" name="Arc 12"/>
          <p:cNvSpPr>
            <a:spLocks/>
          </p:cNvSpPr>
          <p:nvPr/>
        </p:nvSpPr>
        <p:spPr bwMode="auto">
          <a:xfrm>
            <a:off x="1589088" y="3676650"/>
            <a:ext cx="830262" cy="1038225"/>
          </a:xfrm>
          <a:custGeom>
            <a:avLst/>
            <a:gdLst>
              <a:gd name="T0" fmla="*/ 2147483647 w 21936"/>
              <a:gd name="T1" fmla="*/ 2147483647 h 21600"/>
              <a:gd name="T2" fmla="*/ 0 w 21936"/>
              <a:gd name="T3" fmla="*/ 0 h 21600"/>
              <a:gd name="T4" fmla="*/ 2147483647 w 21936"/>
              <a:gd name="T5" fmla="*/ 0 h 21600"/>
              <a:gd name="T6" fmla="*/ 0 60000 65536"/>
              <a:gd name="T7" fmla="*/ 0 60000 65536"/>
              <a:gd name="T8" fmla="*/ 0 60000 65536"/>
              <a:gd name="T9" fmla="*/ 0 w 21936"/>
              <a:gd name="T10" fmla="*/ 0 h 21600"/>
              <a:gd name="T11" fmla="*/ 21936 w 2193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36" h="21600" fill="none" extrusionOk="0">
                <a:moveTo>
                  <a:pt x="21936" y="21597"/>
                </a:moveTo>
                <a:cubicBezTo>
                  <a:pt x="21824" y="21599"/>
                  <a:pt x="21712" y="21600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21936" h="21600" stroke="0" extrusionOk="0">
                <a:moveTo>
                  <a:pt x="21936" y="21597"/>
                </a:moveTo>
                <a:cubicBezTo>
                  <a:pt x="21824" y="21599"/>
                  <a:pt x="21712" y="21600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936" y="21597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Oval 13"/>
          <p:cNvSpPr>
            <a:spLocks noChangeArrowheads="1"/>
          </p:cNvSpPr>
          <p:nvPr/>
        </p:nvSpPr>
        <p:spPr bwMode="auto">
          <a:xfrm>
            <a:off x="1741488" y="431958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1" name="Oval 14"/>
          <p:cNvSpPr>
            <a:spLocks noChangeArrowheads="1"/>
          </p:cNvSpPr>
          <p:nvPr/>
        </p:nvSpPr>
        <p:spPr bwMode="auto">
          <a:xfrm>
            <a:off x="1874838" y="449103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2" name="Oval 15"/>
          <p:cNvSpPr>
            <a:spLocks noChangeArrowheads="1"/>
          </p:cNvSpPr>
          <p:nvPr/>
        </p:nvSpPr>
        <p:spPr bwMode="auto">
          <a:xfrm>
            <a:off x="2389188" y="468153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3" name="Oval 16"/>
          <p:cNvSpPr>
            <a:spLocks noChangeArrowheads="1"/>
          </p:cNvSpPr>
          <p:nvPr/>
        </p:nvSpPr>
        <p:spPr bwMode="auto">
          <a:xfrm>
            <a:off x="2236788" y="46720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4" name="Oval 17"/>
          <p:cNvSpPr>
            <a:spLocks noChangeArrowheads="1"/>
          </p:cNvSpPr>
          <p:nvPr/>
        </p:nvSpPr>
        <p:spPr bwMode="auto">
          <a:xfrm>
            <a:off x="1970088" y="456723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5" name="Oval 18"/>
          <p:cNvSpPr>
            <a:spLocks noChangeArrowheads="1"/>
          </p:cNvSpPr>
          <p:nvPr/>
        </p:nvSpPr>
        <p:spPr bwMode="auto">
          <a:xfrm>
            <a:off x="2084388" y="46148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6" name="Oval 19"/>
          <p:cNvSpPr>
            <a:spLocks noChangeArrowheads="1"/>
          </p:cNvSpPr>
          <p:nvPr/>
        </p:nvSpPr>
        <p:spPr bwMode="auto">
          <a:xfrm>
            <a:off x="1798638" y="44053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7" name="Oval 20"/>
          <p:cNvSpPr>
            <a:spLocks noChangeArrowheads="1"/>
          </p:cNvSpPr>
          <p:nvPr/>
        </p:nvSpPr>
        <p:spPr bwMode="auto">
          <a:xfrm>
            <a:off x="1665288" y="422433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8" name="Arc 21"/>
          <p:cNvSpPr>
            <a:spLocks/>
          </p:cNvSpPr>
          <p:nvPr/>
        </p:nvSpPr>
        <p:spPr bwMode="auto">
          <a:xfrm>
            <a:off x="2544763" y="2514600"/>
            <a:ext cx="1228725" cy="1573213"/>
          </a:xfrm>
          <a:custGeom>
            <a:avLst/>
            <a:gdLst>
              <a:gd name="T0" fmla="*/ 2147483647 w 21600"/>
              <a:gd name="T1" fmla="*/ 2147483647 h 20758"/>
              <a:gd name="T2" fmla="*/ 0 w 21600"/>
              <a:gd name="T3" fmla="*/ 0 h 20758"/>
              <a:gd name="T4" fmla="*/ 2147483647 w 21600"/>
              <a:gd name="T5" fmla="*/ 0 h 20758"/>
              <a:gd name="T6" fmla="*/ 0 60000 65536"/>
              <a:gd name="T7" fmla="*/ 0 60000 65536"/>
              <a:gd name="T8" fmla="*/ 0 60000 65536"/>
              <a:gd name="T9" fmla="*/ 0 w 21600"/>
              <a:gd name="T10" fmla="*/ 0 h 20758"/>
              <a:gd name="T11" fmla="*/ 21600 w 21600"/>
              <a:gd name="T12" fmla="*/ 20758 h 20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8" fill="none" extrusionOk="0">
                <a:moveTo>
                  <a:pt x="15628" y="20758"/>
                </a:moveTo>
                <a:cubicBezTo>
                  <a:pt x="6374" y="18096"/>
                  <a:pt x="0" y="9629"/>
                  <a:pt x="0" y="0"/>
                </a:cubicBezTo>
              </a:path>
              <a:path w="21600" h="20758" stroke="0" extrusionOk="0">
                <a:moveTo>
                  <a:pt x="15628" y="20758"/>
                </a:moveTo>
                <a:cubicBezTo>
                  <a:pt x="6374" y="18096"/>
                  <a:pt x="0" y="9629"/>
                  <a:pt x="0" y="0"/>
                </a:cubicBezTo>
                <a:lnTo>
                  <a:pt x="21600" y="0"/>
                </a:lnTo>
                <a:lnTo>
                  <a:pt x="15628" y="20758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Rectangle 22"/>
          <p:cNvSpPr>
            <a:spLocks noChangeArrowheads="1"/>
          </p:cNvSpPr>
          <p:nvPr/>
        </p:nvSpPr>
        <p:spPr bwMode="auto">
          <a:xfrm>
            <a:off x="3436938" y="38957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Ar</a:t>
            </a:r>
          </a:p>
        </p:txBody>
      </p:sp>
      <p:grpSp>
        <p:nvGrpSpPr>
          <p:cNvPr id="73750" name="Group 32"/>
          <p:cNvGrpSpPr>
            <a:grpSpLocks/>
          </p:cNvGrpSpPr>
          <p:nvPr/>
        </p:nvGrpSpPr>
        <p:grpSpPr bwMode="auto">
          <a:xfrm>
            <a:off x="2503488" y="2501900"/>
            <a:ext cx="919162" cy="1619250"/>
            <a:chOff x="1577" y="1576"/>
            <a:chExt cx="579" cy="1020"/>
          </a:xfrm>
        </p:grpSpPr>
        <p:sp>
          <p:nvSpPr>
            <p:cNvPr id="73804" name="Oval 23"/>
            <p:cNvSpPr>
              <a:spLocks noChangeArrowheads="1"/>
            </p:cNvSpPr>
            <p:nvPr/>
          </p:nvSpPr>
          <p:spPr bwMode="auto">
            <a:xfrm>
              <a:off x="1577" y="1576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5" name="Oval 24"/>
            <p:cNvSpPr>
              <a:spLocks noChangeArrowheads="1"/>
            </p:cNvSpPr>
            <p:nvPr/>
          </p:nvSpPr>
          <p:spPr bwMode="auto">
            <a:xfrm>
              <a:off x="1643" y="1989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6" name="Oval 25"/>
            <p:cNvSpPr>
              <a:spLocks noChangeArrowheads="1"/>
            </p:cNvSpPr>
            <p:nvPr/>
          </p:nvSpPr>
          <p:spPr bwMode="auto">
            <a:xfrm>
              <a:off x="1703" y="2140"/>
              <a:ext cx="41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7" name="Oval 26"/>
            <p:cNvSpPr>
              <a:spLocks noChangeArrowheads="1"/>
            </p:cNvSpPr>
            <p:nvPr/>
          </p:nvSpPr>
          <p:spPr bwMode="auto">
            <a:xfrm>
              <a:off x="1741" y="2218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8" name="Oval 27"/>
            <p:cNvSpPr>
              <a:spLocks noChangeArrowheads="1"/>
            </p:cNvSpPr>
            <p:nvPr/>
          </p:nvSpPr>
          <p:spPr bwMode="auto">
            <a:xfrm>
              <a:off x="1806" y="2315"/>
              <a:ext cx="41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9" name="Oval 28"/>
            <p:cNvSpPr>
              <a:spLocks noChangeArrowheads="1"/>
            </p:cNvSpPr>
            <p:nvPr/>
          </p:nvSpPr>
          <p:spPr bwMode="auto">
            <a:xfrm>
              <a:off x="1867" y="2383"/>
              <a:ext cx="41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10" name="Oval 29"/>
            <p:cNvSpPr>
              <a:spLocks noChangeArrowheads="1"/>
            </p:cNvSpPr>
            <p:nvPr/>
          </p:nvSpPr>
          <p:spPr bwMode="auto">
            <a:xfrm>
              <a:off x="1938" y="2451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11" name="Oval 30"/>
            <p:cNvSpPr>
              <a:spLocks noChangeArrowheads="1"/>
            </p:cNvSpPr>
            <p:nvPr/>
          </p:nvSpPr>
          <p:spPr bwMode="auto">
            <a:xfrm>
              <a:off x="2013" y="2509"/>
              <a:ext cx="40" cy="34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12" name="Oval 31"/>
            <p:cNvSpPr>
              <a:spLocks noChangeArrowheads="1"/>
            </p:cNvSpPr>
            <p:nvPr/>
          </p:nvSpPr>
          <p:spPr bwMode="auto">
            <a:xfrm>
              <a:off x="2116" y="2563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</p:grpSp>
      <p:sp>
        <p:nvSpPr>
          <p:cNvPr id="73751" name="Line 33"/>
          <p:cNvSpPr>
            <a:spLocks noChangeShapeType="1"/>
          </p:cNvSpPr>
          <p:nvPr/>
        </p:nvSpPr>
        <p:spPr bwMode="auto">
          <a:xfrm>
            <a:off x="2438400" y="1806575"/>
            <a:ext cx="0" cy="4114800"/>
          </a:xfrm>
          <a:prstGeom prst="line">
            <a:avLst/>
          </a:prstGeom>
          <a:noFill/>
          <a:ln w="12699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Rectangle 34"/>
          <p:cNvSpPr>
            <a:spLocks noChangeArrowheads="1"/>
          </p:cNvSpPr>
          <p:nvPr/>
        </p:nvSpPr>
        <p:spPr bwMode="auto">
          <a:xfrm>
            <a:off x="2209800" y="592455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10</a:t>
            </a:r>
          </a:p>
        </p:txBody>
      </p:sp>
      <p:sp>
        <p:nvSpPr>
          <p:cNvPr id="73753" name="Rectangle 35"/>
          <p:cNvSpPr>
            <a:spLocks noChangeArrowheads="1"/>
          </p:cNvSpPr>
          <p:nvPr/>
        </p:nvSpPr>
        <p:spPr bwMode="auto">
          <a:xfrm>
            <a:off x="2324100" y="2057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Na</a:t>
            </a:r>
          </a:p>
        </p:txBody>
      </p:sp>
      <p:sp>
        <p:nvSpPr>
          <p:cNvPr id="73754" name="Arc 36"/>
          <p:cNvSpPr>
            <a:spLocks/>
          </p:cNvSpPr>
          <p:nvPr/>
        </p:nvSpPr>
        <p:spPr bwMode="auto">
          <a:xfrm>
            <a:off x="3563938" y="1085850"/>
            <a:ext cx="819150" cy="24574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Freeform 37"/>
          <p:cNvSpPr>
            <a:spLocks/>
          </p:cNvSpPr>
          <p:nvPr/>
        </p:nvSpPr>
        <p:spPr bwMode="auto">
          <a:xfrm>
            <a:off x="4400550" y="3238500"/>
            <a:ext cx="1874838" cy="350838"/>
          </a:xfrm>
          <a:custGeom>
            <a:avLst/>
            <a:gdLst>
              <a:gd name="T0" fmla="*/ 0 w 1181"/>
              <a:gd name="T1" fmla="*/ 2147483647 h 221"/>
              <a:gd name="T2" fmla="*/ 2147483647 w 1181"/>
              <a:gd name="T3" fmla="*/ 2147483647 h 221"/>
              <a:gd name="T4" fmla="*/ 2147483647 w 1181"/>
              <a:gd name="T5" fmla="*/ 2147483647 h 221"/>
              <a:gd name="T6" fmla="*/ 2147483647 w 1181"/>
              <a:gd name="T7" fmla="*/ 2147483647 h 221"/>
              <a:gd name="T8" fmla="*/ 2147483647 w 1181"/>
              <a:gd name="T9" fmla="*/ 2147483647 h 221"/>
              <a:gd name="T10" fmla="*/ 2147483647 w 1181"/>
              <a:gd name="T11" fmla="*/ 2147483647 h 221"/>
              <a:gd name="T12" fmla="*/ 2147483647 w 1181"/>
              <a:gd name="T13" fmla="*/ 2147483647 h 221"/>
              <a:gd name="T14" fmla="*/ 2147483647 w 1181"/>
              <a:gd name="T15" fmla="*/ 2147483647 h 221"/>
              <a:gd name="T16" fmla="*/ 2147483647 w 1181"/>
              <a:gd name="T17" fmla="*/ 2147483647 h 221"/>
              <a:gd name="T18" fmla="*/ 2147483647 w 1181"/>
              <a:gd name="T19" fmla="*/ 0 h 221"/>
              <a:gd name="T20" fmla="*/ 2147483647 w 1181"/>
              <a:gd name="T21" fmla="*/ 2147483647 h 221"/>
              <a:gd name="T22" fmla="*/ 2147483647 w 1181"/>
              <a:gd name="T23" fmla="*/ 2147483647 h 221"/>
              <a:gd name="T24" fmla="*/ 2147483647 w 1181"/>
              <a:gd name="T25" fmla="*/ 2147483647 h 221"/>
              <a:gd name="T26" fmla="*/ 2147483647 w 1181"/>
              <a:gd name="T27" fmla="*/ 2147483647 h 221"/>
              <a:gd name="T28" fmla="*/ 2147483647 w 1181"/>
              <a:gd name="T29" fmla="*/ 2147483647 h 221"/>
              <a:gd name="T30" fmla="*/ 2147483647 w 1181"/>
              <a:gd name="T31" fmla="*/ 2147483647 h 221"/>
              <a:gd name="T32" fmla="*/ 2147483647 w 1181"/>
              <a:gd name="T33" fmla="*/ 2147483647 h 2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81"/>
              <a:gd name="T52" fmla="*/ 0 h 221"/>
              <a:gd name="T53" fmla="*/ 1181 w 1181"/>
              <a:gd name="T54" fmla="*/ 221 h 2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81" h="221">
                <a:moveTo>
                  <a:pt x="0" y="192"/>
                </a:moveTo>
                <a:lnTo>
                  <a:pt x="36" y="192"/>
                </a:lnTo>
                <a:lnTo>
                  <a:pt x="256" y="196"/>
                </a:lnTo>
                <a:lnTo>
                  <a:pt x="364" y="212"/>
                </a:lnTo>
                <a:lnTo>
                  <a:pt x="444" y="216"/>
                </a:lnTo>
                <a:lnTo>
                  <a:pt x="588" y="156"/>
                </a:lnTo>
                <a:lnTo>
                  <a:pt x="648" y="84"/>
                </a:lnTo>
                <a:lnTo>
                  <a:pt x="672" y="48"/>
                </a:lnTo>
                <a:lnTo>
                  <a:pt x="708" y="12"/>
                </a:lnTo>
                <a:lnTo>
                  <a:pt x="744" y="0"/>
                </a:lnTo>
                <a:lnTo>
                  <a:pt x="792" y="12"/>
                </a:lnTo>
                <a:lnTo>
                  <a:pt x="828" y="24"/>
                </a:lnTo>
                <a:lnTo>
                  <a:pt x="852" y="60"/>
                </a:lnTo>
                <a:lnTo>
                  <a:pt x="888" y="96"/>
                </a:lnTo>
                <a:lnTo>
                  <a:pt x="956" y="180"/>
                </a:lnTo>
                <a:lnTo>
                  <a:pt x="1012" y="220"/>
                </a:lnTo>
                <a:lnTo>
                  <a:pt x="1180" y="216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Oval 38"/>
          <p:cNvSpPr>
            <a:spLocks noChangeArrowheads="1"/>
          </p:cNvSpPr>
          <p:nvPr/>
        </p:nvSpPr>
        <p:spPr bwMode="auto">
          <a:xfrm>
            <a:off x="6062663" y="35544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57" name="Oval 39"/>
          <p:cNvSpPr>
            <a:spLocks noChangeArrowheads="1"/>
          </p:cNvSpPr>
          <p:nvPr/>
        </p:nvSpPr>
        <p:spPr bwMode="auto">
          <a:xfrm>
            <a:off x="5510213" y="31988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58" name="Oval 40"/>
          <p:cNvSpPr>
            <a:spLocks noChangeArrowheads="1"/>
          </p:cNvSpPr>
          <p:nvPr/>
        </p:nvSpPr>
        <p:spPr bwMode="auto">
          <a:xfrm>
            <a:off x="5637213" y="32178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59" name="Oval 41"/>
          <p:cNvSpPr>
            <a:spLocks noChangeArrowheads="1"/>
          </p:cNvSpPr>
          <p:nvPr/>
        </p:nvSpPr>
        <p:spPr bwMode="auto">
          <a:xfrm>
            <a:off x="5738813" y="33131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0" name="Oval 42"/>
          <p:cNvSpPr>
            <a:spLocks noChangeArrowheads="1"/>
          </p:cNvSpPr>
          <p:nvPr/>
        </p:nvSpPr>
        <p:spPr bwMode="auto">
          <a:xfrm>
            <a:off x="5815013" y="34020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1" name="Oval 43"/>
          <p:cNvSpPr>
            <a:spLocks noChangeArrowheads="1"/>
          </p:cNvSpPr>
          <p:nvPr/>
        </p:nvSpPr>
        <p:spPr bwMode="auto">
          <a:xfrm>
            <a:off x="5891213" y="34909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2" name="Oval 44"/>
          <p:cNvSpPr>
            <a:spLocks noChangeArrowheads="1"/>
          </p:cNvSpPr>
          <p:nvPr/>
        </p:nvSpPr>
        <p:spPr bwMode="auto">
          <a:xfrm>
            <a:off x="6227763" y="35480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3" name="Oval 45"/>
          <p:cNvSpPr>
            <a:spLocks noChangeArrowheads="1"/>
          </p:cNvSpPr>
          <p:nvPr/>
        </p:nvSpPr>
        <p:spPr bwMode="auto">
          <a:xfrm>
            <a:off x="5376863" y="33258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4" name="Oval 46"/>
          <p:cNvSpPr>
            <a:spLocks noChangeArrowheads="1"/>
          </p:cNvSpPr>
          <p:nvPr/>
        </p:nvSpPr>
        <p:spPr bwMode="auto">
          <a:xfrm>
            <a:off x="5281613" y="34401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5" name="Oval 47"/>
          <p:cNvSpPr>
            <a:spLocks noChangeArrowheads="1"/>
          </p:cNvSpPr>
          <p:nvPr/>
        </p:nvSpPr>
        <p:spPr bwMode="auto">
          <a:xfrm>
            <a:off x="5103813" y="35417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6" name="Oval 48"/>
          <p:cNvSpPr>
            <a:spLocks noChangeArrowheads="1"/>
          </p:cNvSpPr>
          <p:nvPr/>
        </p:nvSpPr>
        <p:spPr bwMode="auto">
          <a:xfrm>
            <a:off x="4894263" y="35353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7" name="Oval 49"/>
          <p:cNvSpPr>
            <a:spLocks noChangeArrowheads="1"/>
          </p:cNvSpPr>
          <p:nvPr/>
        </p:nvSpPr>
        <p:spPr bwMode="auto">
          <a:xfrm>
            <a:off x="4722813" y="35290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8" name="Oval 50"/>
          <p:cNvSpPr>
            <a:spLocks noChangeArrowheads="1"/>
          </p:cNvSpPr>
          <p:nvPr/>
        </p:nvSpPr>
        <p:spPr bwMode="auto">
          <a:xfrm>
            <a:off x="4513263" y="35036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69" name="Oval 51"/>
          <p:cNvSpPr>
            <a:spLocks noChangeArrowheads="1"/>
          </p:cNvSpPr>
          <p:nvPr/>
        </p:nvSpPr>
        <p:spPr bwMode="auto">
          <a:xfrm>
            <a:off x="4348163" y="35099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70" name="Oval 52"/>
          <p:cNvSpPr>
            <a:spLocks noChangeArrowheads="1"/>
          </p:cNvSpPr>
          <p:nvPr/>
        </p:nvSpPr>
        <p:spPr bwMode="auto">
          <a:xfrm>
            <a:off x="4164013" y="34528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71" name="Oval 53"/>
          <p:cNvSpPr>
            <a:spLocks noChangeArrowheads="1"/>
          </p:cNvSpPr>
          <p:nvPr/>
        </p:nvSpPr>
        <p:spPr bwMode="auto">
          <a:xfrm>
            <a:off x="3986213" y="32496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72" name="Oval 54"/>
          <p:cNvSpPr>
            <a:spLocks noChangeArrowheads="1"/>
          </p:cNvSpPr>
          <p:nvPr/>
        </p:nvSpPr>
        <p:spPr bwMode="auto">
          <a:xfrm>
            <a:off x="3770313" y="28495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73" name="Oval 55"/>
          <p:cNvSpPr>
            <a:spLocks noChangeArrowheads="1"/>
          </p:cNvSpPr>
          <p:nvPr/>
        </p:nvSpPr>
        <p:spPr bwMode="auto">
          <a:xfrm>
            <a:off x="3617913" y="22463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74" name="Oval 56"/>
          <p:cNvSpPr>
            <a:spLocks noChangeArrowheads="1"/>
          </p:cNvSpPr>
          <p:nvPr/>
        </p:nvSpPr>
        <p:spPr bwMode="auto">
          <a:xfrm>
            <a:off x="3529013" y="10334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75" name="Rectangle 57"/>
          <p:cNvSpPr>
            <a:spLocks noChangeArrowheads="1"/>
          </p:cNvSpPr>
          <p:nvPr/>
        </p:nvSpPr>
        <p:spPr bwMode="auto">
          <a:xfrm>
            <a:off x="3327400" y="5905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K</a:t>
            </a:r>
          </a:p>
        </p:txBody>
      </p:sp>
      <p:sp>
        <p:nvSpPr>
          <p:cNvPr id="73776" name="Rectangle 58"/>
          <p:cNvSpPr>
            <a:spLocks noChangeArrowheads="1"/>
          </p:cNvSpPr>
          <p:nvPr/>
        </p:nvSpPr>
        <p:spPr bwMode="auto">
          <a:xfrm>
            <a:off x="6264275" y="33464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Kr</a:t>
            </a:r>
          </a:p>
        </p:txBody>
      </p:sp>
      <p:grpSp>
        <p:nvGrpSpPr>
          <p:cNvPr id="73777" name="Group 81"/>
          <p:cNvGrpSpPr>
            <a:grpSpLocks/>
          </p:cNvGrpSpPr>
          <p:nvPr/>
        </p:nvGrpSpPr>
        <p:grpSpPr bwMode="auto">
          <a:xfrm>
            <a:off x="6108700" y="0"/>
            <a:ext cx="2986088" cy="3032125"/>
            <a:chOff x="3848" y="0"/>
            <a:chExt cx="1881" cy="1910"/>
          </a:xfrm>
        </p:grpSpPr>
        <p:sp>
          <p:nvSpPr>
            <p:cNvPr id="73782" name="Arc 59"/>
            <p:cNvSpPr>
              <a:spLocks/>
            </p:cNvSpPr>
            <p:nvPr/>
          </p:nvSpPr>
          <p:spPr bwMode="auto">
            <a:xfrm>
              <a:off x="3997" y="312"/>
              <a:ext cx="516" cy="15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3" name="Freeform 60"/>
            <p:cNvSpPr>
              <a:spLocks/>
            </p:cNvSpPr>
            <p:nvPr/>
          </p:nvSpPr>
          <p:spPr bwMode="auto">
            <a:xfrm>
              <a:off x="4524" y="1668"/>
              <a:ext cx="1181" cy="221"/>
            </a:xfrm>
            <a:custGeom>
              <a:avLst/>
              <a:gdLst>
                <a:gd name="T0" fmla="*/ 0 w 1181"/>
                <a:gd name="T1" fmla="*/ 192 h 221"/>
                <a:gd name="T2" fmla="*/ 36 w 1181"/>
                <a:gd name="T3" fmla="*/ 192 h 221"/>
                <a:gd name="T4" fmla="*/ 256 w 1181"/>
                <a:gd name="T5" fmla="*/ 196 h 221"/>
                <a:gd name="T6" fmla="*/ 364 w 1181"/>
                <a:gd name="T7" fmla="*/ 212 h 221"/>
                <a:gd name="T8" fmla="*/ 444 w 1181"/>
                <a:gd name="T9" fmla="*/ 216 h 221"/>
                <a:gd name="T10" fmla="*/ 588 w 1181"/>
                <a:gd name="T11" fmla="*/ 156 h 221"/>
                <a:gd name="T12" fmla="*/ 648 w 1181"/>
                <a:gd name="T13" fmla="*/ 84 h 221"/>
                <a:gd name="T14" fmla="*/ 672 w 1181"/>
                <a:gd name="T15" fmla="*/ 48 h 221"/>
                <a:gd name="T16" fmla="*/ 708 w 1181"/>
                <a:gd name="T17" fmla="*/ 12 h 221"/>
                <a:gd name="T18" fmla="*/ 744 w 1181"/>
                <a:gd name="T19" fmla="*/ 0 h 221"/>
                <a:gd name="T20" fmla="*/ 792 w 1181"/>
                <a:gd name="T21" fmla="*/ 12 h 221"/>
                <a:gd name="T22" fmla="*/ 828 w 1181"/>
                <a:gd name="T23" fmla="*/ 24 h 221"/>
                <a:gd name="T24" fmla="*/ 852 w 1181"/>
                <a:gd name="T25" fmla="*/ 60 h 221"/>
                <a:gd name="T26" fmla="*/ 888 w 1181"/>
                <a:gd name="T27" fmla="*/ 96 h 221"/>
                <a:gd name="T28" fmla="*/ 956 w 1181"/>
                <a:gd name="T29" fmla="*/ 180 h 221"/>
                <a:gd name="T30" fmla="*/ 1012 w 1181"/>
                <a:gd name="T31" fmla="*/ 220 h 221"/>
                <a:gd name="T32" fmla="*/ 1180 w 1181"/>
                <a:gd name="T33" fmla="*/ 216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1"/>
                <a:gd name="T52" fmla="*/ 0 h 221"/>
                <a:gd name="T53" fmla="*/ 1181 w 1181"/>
                <a:gd name="T54" fmla="*/ 221 h 2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1" h="221">
                  <a:moveTo>
                    <a:pt x="0" y="192"/>
                  </a:moveTo>
                  <a:lnTo>
                    <a:pt x="36" y="192"/>
                  </a:lnTo>
                  <a:lnTo>
                    <a:pt x="256" y="196"/>
                  </a:lnTo>
                  <a:lnTo>
                    <a:pt x="364" y="212"/>
                  </a:lnTo>
                  <a:lnTo>
                    <a:pt x="444" y="216"/>
                  </a:lnTo>
                  <a:lnTo>
                    <a:pt x="588" y="156"/>
                  </a:lnTo>
                  <a:lnTo>
                    <a:pt x="648" y="84"/>
                  </a:lnTo>
                  <a:lnTo>
                    <a:pt x="672" y="48"/>
                  </a:lnTo>
                  <a:lnTo>
                    <a:pt x="708" y="12"/>
                  </a:lnTo>
                  <a:lnTo>
                    <a:pt x="744" y="0"/>
                  </a:lnTo>
                  <a:lnTo>
                    <a:pt x="792" y="12"/>
                  </a:lnTo>
                  <a:lnTo>
                    <a:pt x="828" y="24"/>
                  </a:lnTo>
                  <a:lnTo>
                    <a:pt x="852" y="60"/>
                  </a:lnTo>
                  <a:lnTo>
                    <a:pt x="888" y="96"/>
                  </a:lnTo>
                  <a:lnTo>
                    <a:pt x="956" y="180"/>
                  </a:lnTo>
                  <a:lnTo>
                    <a:pt x="1012" y="220"/>
                  </a:lnTo>
                  <a:lnTo>
                    <a:pt x="1180" y="216"/>
                  </a:lnTo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4" name="Oval 61"/>
            <p:cNvSpPr>
              <a:spLocks noChangeArrowheads="1"/>
            </p:cNvSpPr>
            <p:nvPr/>
          </p:nvSpPr>
          <p:spPr bwMode="auto">
            <a:xfrm>
              <a:off x="5571" y="1867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85" name="Oval 62"/>
            <p:cNvSpPr>
              <a:spLocks noChangeArrowheads="1"/>
            </p:cNvSpPr>
            <p:nvPr/>
          </p:nvSpPr>
          <p:spPr bwMode="auto">
            <a:xfrm>
              <a:off x="5223" y="164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86" name="Oval 63"/>
            <p:cNvSpPr>
              <a:spLocks noChangeArrowheads="1"/>
            </p:cNvSpPr>
            <p:nvPr/>
          </p:nvSpPr>
          <p:spPr bwMode="auto">
            <a:xfrm>
              <a:off x="5303" y="165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87" name="Oval 64"/>
            <p:cNvSpPr>
              <a:spLocks noChangeArrowheads="1"/>
            </p:cNvSpPr>
            <p:nvPr/>
          </p:nvSpPr>
          <p:spPr bwMode="auto">
            <a:xfrm>
              <a:off x="5367" y="171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88" name="Oval 65"/>
            <p:cNvSpPr>
              <a:spLocks noChangeArrowheads="1"/>
            </p:cNvSpPr>
            <p:nvPr/>
          </p:nvSpPr>
          <p:spPr bwMode="auto">
            <a:xfrm>
              <a:off x="5415" y="1771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89" name="Oval 66"/>
            <p:cNvSpPr>
              <a:spLocks noChangeArrowheads="1"/>
            </p:cNvSpPr>
            <p:nvPr/>
          </p:nvSpPr>
          <p:spPr bwMode="auto">
            <a:xfrm>
              <a:off x="5463" y="1827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0" name="Oval 67"/>
            <p:cNvSpPr>
              <a:spLocks noChangeArrowheads="1"/>
            </p:cNvSpPr>
            <p:nvPr/>
          </p:nvSpPr>
          <p:spPr bwMode="auto">
            <a:xfrm>
              <a:off x="5675" y="186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1" name="Oval 68"/>
            <p:cNvSpPr>
              <a:spLocks noChangeArrowheads="1"/>
            </p:cNvSpPr>
            <p:nvPr/>
          </p:nvSpPr>
          <p:spPr bwMode="auto">
            <a:xfrm>
              <a:off x="5139" y="172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2" name="Oval 69"/>
            <p:cNvSpPr>
              <a:spLocks noChangeArrowheads="1"/>
            </p:cNvSpPr>
            <p:nvPr/>
          </p:nvSpPr>
          <p:spPr bwMode="auto">
            <a:xfrm>
              <a:off x="5079" y="179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3" name="Oval 70"/>
            <p:cNvSpPr>
              <a:spLocks noChangeArrowheads="1"/>
            </p:cNvSpPr>
            <p:nvPr/>
          </p:nvSpPr>
          <p:spPr bwMode="auto">
            <a:xfrm>
              <a:off x="4967" y="1859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4" name="Oval 71"/>
            <p:cNvSpPr>
              <a:spLocks noChangeArrowheads="1"/>
            </p:cNvSpPr>
            <p:nvPr/>
          </p:nvSpPr>
          <p:spPr bwMode="auto">
            <a:xfrm>
              <a:off x="4835" y="185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5" name="Oval 72"/>
            <p:cNvSpPr>
              <a:spLocks noChangeArrowheads="1"/>
            </p:cNvSpPr>
            <p:nvPr/>
          </p:nvSpPr>
          <p:spPr bwMode="auto">
            <a:xfrm>
              <a:off x="4727" y="1851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6" name="Oval 73"/>
            <p:cNvSpPr>
              <a:spLocks noChangeArrowheads="1"/>
            </p:cNvSpPr>
            <p:nvPr/>
          </p:nvSpPr>
          <p:spPr bwMode="auto">
            <a:xfrm>
              <a:off x="4595" y="183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7" name="Oval 74"/>
            <p:cNvSpPr>
              <a:spLocks noChangeArrowheads="1"/>
            </p:cNvSpPr>
            <p:nvPr/>
          </p:nvSpPr>
          <p:spPr bwMode="auto">
            <a:xfrm>
              <a:off x="4491" y="1839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8" name="Oval 75"/>
            <p:cNvSpPr>
              <a:spLocks noChangeArrowheads="1"/>
            </p:cNvSpPr>
            <p:nvPr/>
          </p:nvSpPr>
          <p:spPr bwMode="auto">
            <a:xfrm>
              <a:off x="4375" y="180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799" name="Oval 76"/>
            <p:cNvSpPr>
              <a:spLocks noChangeArrowheads="1"/>
            </p:cNvSpPr>
            <p:nvPr/>
          </p:nvSpPr>
          <p:spPr bwMode="auto">
            <a:xfrm>
              <a:off x="4263" y="167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0" name="Oval 77"/>
            <p:cNvSpPr>
              <a:spLocks noChangeArrowheads="1"/>
            </p:cNvSpPr>
            <p:nvPr/>
          </p:nvSpPr>
          <p:spPr bwMode="auto">
            <a:xfrm>
              <a:off x="4127" y="142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1" name="Oval 78"/>
            <p:cNvSpPr>
              <a:spLocks noChangeArrowheads="1"/>
            </p:cNvSpPr>
            <p:nvPr/>
          </p:nvSpPr>
          <p:spPr bwMode="auto">
            <a:xfrm>
              <a:off x="4031" y="104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2" name="Oval 79"/>
            <p:cNvSpPr>
              <a:spLocks noChangeArrowheads="1"/>
            </p:cNvSpPr>
            <p:nvPr/>
          </p:nvSpPr>
          <p:spPr bwMode="auto">
            <a:xfrm>
              <a:off x="3975" y="279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73803" name="Rectangle 80"/>
            <p:cNvSpPr>
              <a:spLocks noChangeArrowheads="1"/>
            </p:cNvSpPr>
            <p:nvPr/>
          </p:nvSpPr>
          <p:spPr bwMode="auto">
            <a:xfrm>
              <a:off x="3848" y="0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Arial" charset="0"/>
                  <a:cs typeface="Tahoma" pitchFamily="34" charset="0"/>
                </a:rPr>
                <a:t>Rb</a:t>
              </a:r>
            </a:p>
          </p:txBody>
        </p:sp>
      </p:grpSp>
      <p:sp>
        <p:nvSpPr>
          <p:cNvPr id="73778" name="Line 84"/>
          <p:cNvSpPr>
            <a:spLocks noChangeShapeType="1"/>
          </p:cNvSpPr>
          <p:nvPr/>
        </p:nvSpPr>
        <p:spPr bwMode="auto">
          <a:xfrm>
            <a:off x="1577975" y="1817688"/>
            <a:ext cx="0" cy="4114800"/>
          </a:xfrm>
          <a:prstGeom prst="line">
            <a:avLst/>
          </a:prstGeom>
          <a:noFill/>
          <a:ln w="12699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9" name="Text Box 85"/>
          <p:cNvSpPr txBox="1">
            <a:spLocks noChangeArrowheads="1"/>
          </p:cNvSpPr>
          <p:nvPr/>
        </p:nvSpPr>
        <p:spPr bwMode="auto">
          <a:xfrm>
            <a:off x="1406525" y="5922963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3</a:t>
            </a:r>
          </a:p>
        </p:txBody>
      </p:sp>
      <p:sp>
        <p:nvSpPr>
          <p:cNvPr id="73780" name="AutoShape 86"/>
          <p:cNvSpPr>
            <a:spLocks/>
          </p:cNvSpPr>
          <p:nvPr/>
        </p:nvSpPr>
        <p:spPr bwMode="auto">
          <a:xfrm rot="-5400000">
            <a:off x="1899444" y="1097756"/>
            <a:ext cx="225425" cy="900113"/>
          </a:xfrm>
          <a:prstGeom prst="rightBrace">
            <a:avLst>
              <a:gd name="adj1" fmla="val 33275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81" name="Text Box 87"/>
          <p:cNvSpPr txBox="1">
            <a:spLocks noChangeArrowheads="1"/>
          </p:cNvSpPr>
          <p:nvPr/>
        </p:nvSpPr>
        <p:spPr bwMode="auto">
          <a:xfrm>
            <a:off x="1406525" y="873125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  <a:cs typeface="Tahoma" pitchFamily="34" charset="0"/>
              </a:rPr>
              <a:t>Period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73038"/>
            <a:ext cx="7942262" cy="701675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Ions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166688" y="1211263"/>
            <a:ext cx="7891462" cy="5170487"/>
          </a:xfrm>
        </p:spPr>
        <p:txBody>
          <a:bodyPr/>
          <a:lstStyle/>
          <a:p>
            <a:pPr indent="-173038" eaLnBrk="1" hangingPunct="1"/>
            <a:r>
              <a:rPr lang="en-US" altLang="en-US" sz="4000" smtClean="0"/>
              <a:t>Some compounds are composed of particles called “ions”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2400" smtClean="0"/>
              <a:t>An </a:t>
            </a:r>
            <a:r>
              <a:rPr lang="en-US" altLang="en-US" sz="4400" b="1" u="sng" smtClean="0"/>
              <a:t>ion</a:t>
            </a:r>
            <a:r>
              <a:rPr lang="en-US" altLang="en-US" sz="2400" smtClean="0"/>
              <a:t> is an atom (or group of atoms) that has a </a:t>
            </a:r>
            <a:r>
              <a:rPr lang="en-US" altLang="en-US" sz="2400" i="1" u="sng" smtClean="0"/>
              <a:t>positive or negative charge</a:t>
            </a:r>
          </a:p>
          <a:p>
            <a:pPr indent="-173038" eaLnBrk="1" hangingPunct="1"/>
            <a:r>
              <a:rPr lang="en-US" altLang="en-US" sz="2800" u="sng" smtClean="0"/>
              <a:t>Atoms</a:t>
            </a:r>
            <a:r>
              <a:rPr lang="en-US" altLang="en-US" sz="2800" smtClean="0"/>
              <a:t> are neutral because the number of protons equals electrons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2400" smtClean="0"/>
              <a:t>Positive and negative ions are formed when electrons are </a:t>
            </a:r>
            <a:r>
              <a:rPr lang="en-US" altLang="en-US" sz="2400" i="1" u="sng" smtClean="0"/>
              <a:t>transferred</a:t>
            </a:r>
            <a:r>
              <a:rPr lang="en-US" altLang="en-US" sz="2400" smtClean="0"/>
              <a:t> (lost or gained) between atoms</a:t>
            </a:r>
          </a:p>
        </p:txBody>
      </p:sp>
      <p:pic>
        <p:nvPicPr>
          <p:cNvPr id="7475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638" y="55340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634413" y="49974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5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34938"/>
            <a:ext cx="7942262" cy="701675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Ions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77788" y="1268413"/>
            <a:ext cx="8361362" cy="5170487"/>
          </a:xfrm>
        </p:spPr>
        <p:txBody>
          <a:bodyPr/>
          <a:lstStyle/>
          <a:p>
            <a:pPr indent="-173038" eaLnBrk="1" hangingPunct="1"/>
            <a:r>
              <a:rPr lang="en-US" altLang="en-US" sz="4000" u="sng" smtClean="0"/>
              <a:t>Nonmetals tend to GAIN</a:t>
            </a:r>
            <a:r>
              <a:rPr lang="en-US" altLang="en-US" sz="3600" smtClean="0"/>
              <a:t> one or more electrons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600" smtClean="0"/>
              <a:t>Chlorine will gain one electron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600" smtClean="0"/>
              <a:t>Protons (17) no longer equals the electrons (18), so a charge of -1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600" smtClean="0"/>
              <a:t>Cl</a:t>
            </a:r>
            <a:r>
              <a:rPr lang="en-US" altLang="en-US" sz="3600" b="1" baseline="30000" smtClean="0"/>
              <a:t>1-</a:t>
            </a:r>
            <a:r>
              <a:rPr lang="en-US" altLang="en-US" sz="3600" smtClean="0"/>
              <a:t> is re-named a “chloride ion”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600" smtClean="0"/>
              <a:t>Negative ions are called “</a:t>
            </a:r>
            <a:r>
              <a:rPr lang="en-US" altLang="en-US" sz="3600" b="1" u="sng" smtClean="0"/>
              <a:t>anions</a:t>
            </a:r>
            <a:r>
              <a:rPr lang="en-US" altLang="en-US" sz="3600" smtClean="0"/>
              <a:t>”</a:t>
            </a:r>
          </a:p>
          <a:p>
            <a:pPr lvl="1" indent="-173038" eaLnBrk="1" hangingPunct="1">
              <a:buFont typeface="Arial" charset="0"/>
              <a:buChar char="•"/>
            </a:pPr>
            <a:endParaRPr lang="en-US" altLang="en-US" sz="3600" smtClean="0"/>
          </a:p>
        </p:txBody>
      </p:sp>
      <p:pic>
        <p:nvPicPr>
          <p:cNvPr id="7578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538" y="551497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596313" y="497840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bldLvl="5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Trends in Ionic Size: Cations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1485900"/>
            <a:ext cx="8229600" cy="4525963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Cations form by </a:t>
            </a:r>
            <a:r>
              <a:rPr lang="en-US" altLang="en-US" sz="3600" u="sng" smtClean="0"/>
              <a:t>losing</a:t>
            </a:r>
            <a:r>
              <a:rPr lang="en-US" altLang="en-US" sz="3600" smtClean="0"/>
              <a:t> electrons.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u="sng" smtClean="0"/>
              <a:t>Cations are </a:t>
            </a:r>
            <a:r>
              <a:rPr lang="en-US" altLang="en-US" sz="2800" u="sng" smtClean="0"/>
              <a:t>smaller</a:t>
            </a:r>
            <a:r>
              <a:rPr lang="en-US" altLang="en-US" sz="3600" u="sng" smtClean="0"/>
              <a:t> than the atom they came from</a:t>
            </a:r>
            <a:r>
              <a:rPr lang="en-US" altLang="en-US" sz="3600" smtClean="0"/>
              <a:t> – not only do they lose electrons, they lose an </a:t>
            </a:r>
            <a:r>
              <a:rPr lang="en-US" altLang="en-US" sz="3600" i="1" smtClean="0"/>
              <a:t>entire energy level</a:t>
            </a:r>
            <a:r>
              <a:rPr lang="en-US" altLang="en-US" sz="3600" smtClean="0"/>
              <a:t>.</a:t>
            </a:r>
            <a:endParaRPr lang="en-US" altLang="en-US" sz="3600" u="sng" smtClean="0"/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Metals form cations.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Cations of representative elements have the noble gas configuration </a:t>
            </a:r>
            <a:r>
              <a:rPr lang="en-US" altLang="en-US" sz="3600" i="1" u="sng" smtClean="0"/>
              <a:t>before</a:t>
            </a:r>
            <a:r>
              <a:rPr lang="en-US" altLang="en-US" sz="3600" smtClean="0"/>
              <a:t> them.</a:t>
            </a: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48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57726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-3429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Section 6.1  Organizing the Elements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Chemists used the </a:t>
            </a:r>
            <a:r>
              <a:rPr lang="en-US" altLang="en-US" sz="3600" i="1" smtClean="0"/>
              <a:t>properties</a:t>
            </a:r>
            <a:r>
              <a:rPr lang="en-US" altLang="en-US" sz="3600" smtClean="0"/>
              <a:t> of elements to sort them into groups.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In 1829 J. W. Dobereiner arranged elements into </a:t>
            </a:r>
            <a:r>
              <a:rPr lang="en-US" altLang="en-US" sz="3600" u="sng" smtClean="0"/>
              <a:t>triads</a:t>
            </a:r>
            <a:r>
              <a:rPr lang="en-US" altLang="en-US" sz="3600" smtClean="0"/>
              <a:t> – groups of three elements with similar properties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mtClean="0"/>
              <a:t>One element in each triad had </a:t>
            </a:r>
            <a:r>
              <a:rPr lang="en-US" altLang="en-US" i="1" smtClean="0"/>
              <a:t>properties</a:t>
            </a:r>
            <a:r>
              <a:rPr lang="en-US" altLang="en-US" smtClean="0"/>
              <a:t> intermediate of the other two elements</a:t>
            </a:r>
          </a:p>
          <a:p>
            <a:pPr indent="-173038" eaLnBrk="1" hangingPunct="1">
              <a:lnSpc>
                <a:spcPct val="90000"/>
              </a:lnSpc>
            </a:pPr>
            <a:endParaRPr lang="en-US" altLang="en-US" sz="3600" smtClean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7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5455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Configuration of Ions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209550" y="1276350"/>
            <a:ext cx="8572500" cy="4525963"/>
          </a:xfrm>
        </p:spPr>
        <p:txBody>
          <a:bodyPr/>
          <a:lstStyle/>
          <a:p>
            <a:pPr indent="-173038" eaLnBrk="1" hangingPunct="1"/>
            <a:r>
              <a:rPr lang="en-US" altLang="en-US" sz="3400" smtClean="0"/>
              <a:t>Ions always have noble gas configurations ( = a full outer level)</a:t>
            </a:r>
          </a:p>
          <a:p>
            <a:pPr indent="-173038" eaLnBrk="1" hangingPunct="1"/>
            <a:r>
              <a:rPr lang="en-US" altLang="en-US" sz="3400" smtClean="0"/>
              <a:t>Na atom is: 1s</a:t>
            </a:r>
            <a:r>
              <a:rPr lang="en-US" altLang="en-US" sz="3400" baseline="30000" smtClean="0"/>
              <a:t>2</a:t>
            </a:r>
            <a:r>
              <a:rPr lang="en-US" altLang="en-US" sz="3400" smtClean="0"/>
              <a:t>2s</a:t>
            </a:r>
            <a:r>
              <a:rPr lang="en-US" altLang="en-US" sz="3400" baseline="30000" smtClean="0"/>
              <a:t>2</a:t>
            </a:r>
            <a:r>
              <a:rPr lang="en-US" altLang="en-US" sz="3400" smtClean="0"/>
              <a:t>2p</a:t>
            </a:r>
            <a:r>
              <a:rPr lang="en-US" altLang="en-US" sz="3400" baseline="30000" smtClean="0"/>
              <a:t>6</a:t>
            </a:r>
            <a:r>
              <a:rPr lang="en-US" altLang="en-US" sz="3400" smtClean="0"/>
              <a:t>3s</a:t>
            </a:r>
            <a:r>
              <a:rPr lang="en-US" altLang="en-US" sz="3400" baseline="30000" smtClean="0"/>
              <a:t>1</a:t>
            </a:r>
            <a:r>
              <a:rPr lang="en-US" altLang="en-US" sz="3400" smtClean="0"/>
              <a:t> </a:t>
            </a:r>
          </a:p>
          <a:p>
            <a:pPr indent="-173038" eaLnBrk="1" hangingPunct="1"/>
            <a:r>
              <a:rPr lang="en-US" altLang="en-US" sz="3400" smtClean="0"/>
              <a:t>Forms a 1+ sodium ion: 1s</a:t>
            </a:r>
            <a:r>
              <a:rPr lang="en-US" altLang="en-US" sz="3400" baseline="30000" smtClean="0"/>
              <a:t>2</a:t>
            </a:r>
            <a:r>
              <a:rPr lang="en-US" altLang="en-US" sz="3400" smtClean="0"/>
              <a:t>2s</a:t>
            </a:r>
            <a:r>
              <a:rPr lang="en-US" altLang="en-US" sz="3400" baseline="30000" smtClean="0"/>
              <a:t>2</a:t>
            </a:r>
            <a:r>
              <a:rPr lang="en-US" altLang="en-US" sz="3400" smtClean="0"/>
              <a:t>2p</a:t>
            </a:r>
            <a:r>
              <a:rPr lang="en-US" altLang="en-US" sz="3400" baseline="30000" smtClean="0"/>
              <a:t>6</a:t>
            </a:r>
            <a:r>
              <a:rPr lang="en-US" altLang="en-US" sz="3400" smtClean="0"/>
              <a:t> </a:t>
            </a:r>
          </a:p>
          <a:p>
            <a:pPr indent="-173038" eaLnBrk="1" hangingPunct="1"/>
            <a:r>
              <a:rPr lang="en-US" altLang="en-US" sz="3400" smtClean="0"/>
              <a:t>Same configuration as neon.</a:t>
            </a:r>
          </a:p>
          <a:p>
            <a:pPr indent="-173038" eaLnBrk="1" hangingPunct="1"/>
            <a:r>
              <a:rPr lang="en-US" altLang="en-US" sz="3400" smtClean="0"/>
              <a:t>Metals form ions with the configuration of the noble gas </a:t>
            </a:r>
            <a:r>
              <a:rPr lang="en-US" altLang="en-US" sz="3400" i="1" u="sng" smtClean="0"/>
              <a:t>before</a:t>
            </a:r>
            <a:r>
              <a:rPr lang="en-US" altLang="en-US" sz="3400" smtClean="0"/>
              <a:t> them - they lose electrons.</a:t>
            </a:r>
            <a:endParaRPr lang="en-US" altLang="en-US" smtClean="0"/>
          </a:p>
        </p:txBody>
      </p:sp>
      <p:pic>
        <p:nvPicPr>
          <p:cNvPr id="7782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58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61536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Ion Group trends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30350"/>
            <a:ext cx="4495800" cy="4794250"/>
          </a:xfrm>
        </p:spPr>
        <p:txBody>
          <a:bodyPr/>
          <a:lstStyle/>
          <a:p>
            <a:pPr indent="-173038" eaLnBrk="1" hangingPunct="1"/>
            <a:r>
              <a:rPr lang="en-US" altLang="en-US" sz="3600" smtClean="0"/>
              <a:t>Each step down a group is adding an energy level</a:t>
            </a:r>
          </a:p>
          <a:p>
            <a:pPr indent="-173038" eaLnBrk="1" hangingPunct="1"/>
            <a:r>
              <a:rPr lang="en-US" altLang="en-US" sz="3600" smtClean="0"/>
              <a:t>Ions therefore get </a:t>
            </a:r>
            <a:r>
              <a:rPr lang="en-US" altLang="en-US" sz="3600" u="sng" smtClean="0"/>
              <a:t>bigger</a:t>
            </a:r>
            <a:r>
              <a:rPr lang="en-US" altLang="en-US" sz="3600" smtClean="0"/>
              <a:t> as you go down, because of the additional energy level.</a:t>
            </a:r>
          </a:p>
        </p:txBody>
      </p:sp>
      <p:graphicFrame>
        <p:nvGraphicFramePr>
          <p:cNvPr id="78852" name="Object 4"/>
          <p:cNvGraphicFramePr>
            <a:graphicFrameLocks/>
          </p:cNvGraphicFramePr>
          <p:nvPr/>
        </p:nvGraphicFramePr>
        <p:xfrm>
          <a:off x="5665788" y="2082800"/>
          <a:ext cx="1309687" cy="3482975"/>
        </p:xfrm>
        <a:graphic>
          <a:graphicData uri="http://schemas.openxmlformats.org/presentationml/2006/ole">
            <p:oleObj spid="_x0000_s78852" name="CorelDRAW!" r:id="rId4" imgW="110005" imgH="291087" progId="CDraw4">
              <p:embed/>
            </p:oleObj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467475" y="1905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Li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1+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6545263" y="24384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Na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1+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754813" y="2957513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K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1+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6835775" y="3662363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Rb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1+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6988175" y="46482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Cs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1+</a:t>
            </a:r>
          </a:p>
        </p:txBody>
      </p:sp>
      <p:pic>
        <p:nvPicPr>
          <p:cNvPr id="78858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8229600" cy="6858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Ion Period Trends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209550" y="1236663"/>
            <a:ext cx="7772400" cy="2887662"/>
          </a:xfrm>
        </p:spPr>
        <p:txBody>
          <a:bodyPr/>
          <a:lstStyle/>
          <a:p>
            <a:pPr indent="-173038" eaLnBrk="1" hangingPunct="1"/>
            <a:r>
              <a:rPr lang="en-US" altLang="en-US" sz="3600" smtClean="0"/>
              <a:t>Across the period from left to right, the nuclear charge increases - so they get </a:t>
            </a:r>
            <a:r>
              <a:rPr lang="en-US" altLang="en-US" sz="3600" u="sng" smtClean="0"/>
              <a:t>smaller.</a:t>
            </a:r>
          </a:p>
          <a:p>
            <a:pPr indent="-173038" eaLnBrk="1" hangingPunct="1"/>
            <a:r>
              <a:rPr lang="en-US" altLang="en-US" sz="3600" smtClean="0"/>
              <a:t>Notice the </a:t>
            </a:r>
            <a:r>
              <a:rPr lang="en-US" altLang="en-US" sz="3600" i="1" smtClean="0"/>
              <a:t>energy level changes</a:t>
            </a:r>
            <a:r>
              <a:rPr lang="en-US" altLang="en-US" sz="3600" smtClean="0"/>
              <a:t> between anions and cations.</a:t>
            </a:r>
            <a:endParaRPr lang="en-US" altLang="en-US" smtClean="0"/>
          </a:p>
        </p:txBody>
      </p:sp>
      <p:graphicFrame>
        <p:nvGraphicFramePr>
          <p:cNvPr id="79876" name="Object 4"/>
          <p:cNvGraphicFramePr>
            <a:graphicFrameLocks/>
          </p:cNvGraphicFramePr>
          <p:nvPr/>
        </p:nvGraphicFramePr>
        <p:xfrm>
          <a:off x="641350" y="4781550"/>
          <a:ext cx="6899275" cy="1323975"/>
        </p:xfrm>
        <a:graphic>
          <a:graphicData uri="http://schemas.openxmlformats.org/presentationml/2006/ole">
            <p:oleObj spid="_x0000_s79876" name="CorelDRAW!" r:id="rId4" imgW="869526" imgH="167991" progId="CDraw4">
              <p:embed/>
            </p:oleObj>
          </a:graphicData>
        </a:graphic>
      </p:graphicFrame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38150" y="466725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Li</a:t>
            </a:r>
            <a:r>
              <a:rPr lang="en-US" altLang="en-US" sz="3600" baseline="30000">
                <a:latin typeface="Arial" charset="0"/>
                <a:cs typeface="Tahoma" pitchFamily="34" charset="0"/>
              </a:rPr>
              <a:t>1+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123950" y="558165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Be</a:t>
            </a:r>
            <a:r>
              <a:rPr lang="en-US" altLang="en-US" sz="3600" baseline="30000">
                <a:latin typeface="Arial" charset="0"/>
                <a:cs typeface="Tahoma" pitchFamily="34" charset="0"/>
              </a:rPr>
              <a:t>2+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962150" y="451485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B</a:t>
            </a:r>
            <a:r>
              <a:rPr lang="en-US" altLang="en-US" sz="3600" baseline="30000">
                <a:latin typeface="Arial" charset="0"/>
                <a:cs typeface="Tahoma" pitchFamily="34" charset="0"/>
              </a:rPr>
              <a:t>3+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489200" y="5603875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C</a:t>
            </a:r>
            <a:r>
              <a:rPr lang="en-US" altLang="en-US" sz="3600" baseline="30000">
                <a:latin typeface="Arial" charset="0"/>
                <a:cs typeface="Tahoma" pitchFamily="34" charset="0"/>
              </a:rPr>
              <a:t>4+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827463" y="421005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N</a:t>
            </a:r>
            <a:r>
              <a:rPr lang="en-US" altLang="en-US" sz="3600" baseline="30000">
                <a:latin typeface="Arial" charset="0"/>
                <a:cs typeface="Tahoma" pitchFamily="34" charset="0"/>
              </a:rPr>
              <a:t>3-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5543550" y="4340225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O</a:t>
            </a:r>
            <a:r>
              <a:rPr lang="en-US" altLang="en-US" sz="3600" baseline="30000">
                <a:latin typeface="Arial" charset="0"/>
                <a:cs typeface="Tahoma" pitchFamily="34" charset="0"/>
              </a:rPr>
              <a:t>2-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6762750" y="443865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F</a:t>
            </a:r>
            <a:r>
              <a:rPr lang="en-US" altLang="en-US" sz="3600" baseline="30000">
                <a:latin typeface="Arial" charset="0"/>
                <a:cs typeface="Tahoma" pitchFamily="34" charset="0"/>
              </a:rPr>
              <a:t>1-</a:t>
            </a:r>
          </a:p>
        </p:txBody>
      </p:sp>
      <p:pic>
        <p:nvPicPr>
          <p:cNvPr id="79884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8538" y="549751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8596313" y="496093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471613"/>
            <a:ext cx="7612062" cy="4576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80899" name="TextBox 6"/>
          <p:cNvSpPr txBox="1">
            <a:spLocks noChangeArrowheads="1"/>
          </p:cNvSpPr>
          <p:nvPr/>
        </p:nvSpPr>
        <p:spPr bwMode="auto">
          <a:xfrm>
            <a:off x="201613" y="1063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On Front (Blank Side) Write </a:t>
            </a:r>
            <a:r>
              <a:rPr lang="en-US" altLang="en-US" sz="3200" b="1">
                <a:solidFill>
                  <a:schemeClr val="bg1"/>
                </a:solidFill>
              </a:rPr>
              <a:t>Ionic Radius (Size)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1471613"/>
            <a:ext cx="55118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471613"/>
            <a:ext cx="7612062" cy="4576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1471613"/>
            <a:ext cx="55118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647950" y="1733550"/>
            <a:ext cx="4130675" cy="158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12888" y="1831975"/>
            <a:ext cx="0" cy="3205163"/>
          </a:xfrm>
          <a:prstGeom prst="straightConnector1">
            <a:avLst/>
          </a:prstGeom>
          <a:ln w="76200">
            <a:solidFill>
              <a:srgbClr val="114FFB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0905" name="TextBox 10"/>
          <p:cNvSpPr txBox="1">
            <a:spLocks noChangeArrowheads="1"/>
          </p:cNvSpPr>
          <p:nvPr/>
        </p:nvSpPr>
        <p:spPr bwMode="auto">
          <a:xfrm>
            <a:off x="3089275" y="1831975"/>
            <a:ext cx="27289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Decreasing</a:t>
            </a:r>
          </a:p>
        </p:txBody>
      </p:sp>
      <p:sp>
        <p:nvSpPr>
          <p:cNvPr id="80906" name="TextBox 11"/>
          <p:cNvSpPr txBox="1">
            <a:spLocks noChangeArrowheads="1"/>
          </p:cNvSpPr>
          <p:nvPr/>
        </p:nvSpPr>
        <p:spPr bwMode="auto">
          <a:xfrm>
            <a:off x="1096963" y="1831975"/>
            <a:ext cx="30638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Increasing</a:t>
            </a:r>
          </a:p>
        </p:txBody>
      </p:sp>
      <p:sp>
        <p:nvSpPr>
          <p:cNvPr id="13" name="Oval 12"/>
          <p:cNvSpPr/>
          <p:nvPr/>
        </p:nvSpPr>
        <p:spPr>
          <a:xfrm>
            <a:off x="1939925" y="2184400"/>
            <a:ext cx="188913" cy="234950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92300" y="2613025"/>
            <a:ext cx="269875" cy="23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1025" y="3019425"/>
            <a:ext cx="365125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84350" y="3430588"/>
            <a:ext cx="498475" cy="433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33550" y="3978275"/>
            <a:ext cx="600075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16150" y="2203450"/>
            <a:ext cx="1905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92750" y="2184400"/>
            <a:ext cx="188913" cy="168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18188" y="2203450"/>
            <a:ext cx="109537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9175" y="2182813"/>
            <a:ext cx="136525" cy="169862"/>
          </a:xfrm>
          <a:prstGeom prst="ellipse">
            <a:avLst/>
          </a:prstGeom>
          <a:solidFill>
            <a:srgbClr val="114FFB"/>
          </a:solidFill>
          <a:ln>
            <a:solidFill>
              <a:srgbClr val="114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19813" y="2233613"/>
            <a:ext cx="95250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92863" y="2201863"/>
            <a:ext cx="136525" cy="131762"/>
          </a:xfrm>
          <a:prstGeom prst="ellipse">
            <a:avLst/>
          </a:prstGeom>
          <a:solidFill>
            <a:srgbClr val="114FFB"/>
          </a:solidFill>
          <a:ln>
            <a:solidFill>
              <a:srgbClr val="114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15088" y="2243138"/>
            <a:ext cx="95250" cy="58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27825" y="2209800"/>
            <a:ext cx="93663" cy="106363"/>
          </a:xfrm>
          <a:prstGeom prst="ellipse">
            <a:avLst/>
          </a:prstGeom>
          <a:solidFill>
            <a:srgbClr val="114FFB"/>
          </a:solidFill>
          <a:ln>
            <a:solidFill>
              <a:srgbClr val="114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46875" y="2239963"/>
            <a:ext cx="55563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58975" y="2227263"/>
            <a:ext cx="150813" cy="1603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57425" y="2246313"/>
            <a:ext cx="104775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39925" y="2649538"/>
            <a:ext cx="169863" cy="1603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95475" y="3060700"/>
            <a:ext cx="266700" cy="241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51025" y="3486150"/>
            <a:ext cx="365125" cy="330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78000" y="4025900"/>
            <a:ext cx="504825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34025" y="2208213"/>
            <a:ext cx="10477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43588" y="2228850"/>
            <a:ext cx="73025" cy="809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929" name="TextBox 86015"/>
          <p:cNvSpPr txBox="1">
            <a:spLocks noChangeArrowheads="1"/>
          </p:cNvSpPr>
          <p:nvPr/>
        </p:nvSpPr>
        <p:spPr bwMode="auto">
          <a:xfrm>
            <a:off x="2406650" y="2847975"/>
            <a:ext cx="1428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Cations are smaller then neutral</a:t>
            </a:r>
          </a:p>
        </p:txBody>
      </p:sp>
      <p:sp>
        <p:nvSpPr>
          <p:cNvPr id="80930" name="TextBox 86016"/>
          <p:cNvSpPr txBox="1">
            <a:spLocks noChangeArrowheads="1"/>
          </p:cNvSpPr>
          <p:nvPr/>
        </p:nvSpPr>
        <p:spPr bwMode="auto">
          <a:xfrm>
            <a:off x="6099175" y="2649538"/>
            <a:ext cx="13668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Anions are larger then neutral </a:t>
            </a:r>
          </a:p>
        </p:txBody>
      </p:sp>
      <p:sp>
        <p:nvSpPr>
          <p:cNvPr id="80931" name="TextBox 86017"/>
          <p:cNvSpPr txBox="1">
            <a:spLocks noChangeArrowheads="1"/>
          </p:cNvSpPr>
          <p:nvPr/>
        </p:nvSpPr>
        <p:spPr bwMode="auto">
          <a:xfrm>
            <a:off x="3089275" y="4927600"/>
            <a:ext cx="3884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Trend still decreases L</a:t>
            </a:r>
            <a:r>
              <a:rPr lang="en-US" altLang="en-US">
                <a:sym typeface="Wingdings" pitchFamily="2" charset="2"/>
              </a:rPr>
              <a:t> R </a:t>
            </a:r>
          </a:p>
          <a:p>
            <a:r>
              <a:rPr lang="en-US" altLang="en-US">
                <a:sym typeface="Wingdings" pitchFamily="2" charset="2"/>
              </a:rPr>
              <a:t>And increases from T B</a:t>
            </a:r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ctrTitle"/>
          </p:nvPr>
        </p:nvSpPr>
        <p:spPr>
          <a:xfrm>
            <a:off x="285750" y="133350"/>
            <a:ext cx="6934200" cy="685800"/>
          </a:xfrm>
        </p:spPr>
        <p:txBody>
          <a:bodyPr/>
          <a:lstStyle/>
          <a:p>
            <a:r>
              <a:rPr lang="en-US" altLang="en-US" sz="3600" b="1" smtClean="0"/>
              <a:t>Focus 3/11/2014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4324350"/>
            <a:ext cx="695325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algn="ctr">
              <a:defRPr/>
            </a:pPr>
            <a:r>
              <a:rPr lang="en-US" sz="3200" b="1" dirty="0" smtClean="0"/>
              <a:t>Today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Notebook Check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Wrap up Ion Radius Trend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Begin Ionization Energy and Electronegativity 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2427288" y="741363"/>
            <a:ext cx="65754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</a:rPr>
              <a:t>1.)Order the following in increasing atomic size: In, Al, Ga, B, Rb, F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2.) Order the following in decreasing ionic size: Na</a:t>
            </a:r>
            <a:r>
              <a:rPr lang="en-US" altLang="en-US" sz="2800" baseline="30000">
                <a:solidFill>
                  <a:srgbClr val="FFFFFF"/>
                </a:solidFill>
              </a:rPr>
              <a:t>+</a:t>
            </a:r>
            <a:r>
              <a:rPr lang="en-US" altLang="en-US" sz="2800">
                <a:solidFill>
                  <a:srgbClr val="FFFFFF"/>
                </a:solidFill>
              </a:rPr>
              <a:t>, Cl</a:t>
            </a:r>
            <a:r>
              <a:rPr lang="en-US" altLang="en-US" sz="2800" baseline="30000">
                <a:solidFill>
                  <a:srgbClr val="FFFFFF"/>
                </a:solidFill>
              </a:rPr>
              <a:t>-</a:t>
            </a:r>
            <a:r>
              <a:rPr lang="en-US" altLang="en-US" sz="2800">
                <a:solidFill>
                  <a:srgbClr val="FFFFFF"/>
                </a:solidFill>
              </a:rPr>
              <a:t>, Mg </a:t>
            </a:r>
            <a:r>
              <a:rPr lang="en-US" altLang="en-US" sz="2800" baseline="30000">
                <a:solidFill>
                  <a:srgbClr val="FFFFFF"/>
                </a:solidFill>
              </a:rPr>
              <a:t>2+, </a:t>
            </a:r>
            <a:r>
              <a:rPr lang="en-US" altLang="en-US" sz="2800">
                <a:solidFill>
                  <a:srgbClr val="FFFFFF"/>
                </a:solidFill>
              </a:rPr>
              <a:t>S</a:t>
            </a:r>
            <a:r>
              <a:rPr lang="en-US" altLang="en-US" sz="2800" baseline="30000">
                <a:solidFill>
                  <a:srgbClr val="FFFFFF"/>
                </a:solidFill>
              </a:rPr>
              <a:t>2-</a:t>
            </a:r>
            <a:r>
              <a:rPr lang="en-US" altLang="en-US" sz="2800">
                <a:solidFill>
                  <a:srgbClr val="FFFFFF"/>
                </a:solidFill>
              </a:rPr>
              <a:t>, </a:t>
            </a:r>
            <a:endParaRPr lang="en-US" altLang="en-US" sz="2800" b="1">
              <a:solidFill>
                <a:srgbClr val="FFFFFF"/>
              </a:solidFill>
            </a:endParaRPr>
          </a:p>
          <a:p>
            <a:endParaRPr lang="en-US" altLang="en-US" sz="2800" b="1">
              <a:solidFill>
                <a:srgbClr val="FFFFFF"/>
              </a:solidFill>
            </a:endParaRPr>
          </a:p>
          <a:p>
            <a:r>
              <a:rPr lang="en-US" altLang="en-US" sz="2800" b="1">
                <a:solidFill>
                  <a:srgbClr val="FFFFFF"/>
                </a:solidFill>
              </a:rPr>
              <a:t>Turn in Test corrections to front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Configuration of 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4400" smtClean="0"/>
              <a:t>Non-metals form ions by gaining electrons to achieve noble gas configuration.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4400" smtClean="0"/>
              <a:t>They end up with the configuration of the noble gas </a:t>
            </a:r>
            <a:r>
              <a:rPr lang="en-US" altLang="en-US" sz="4400" i="1" u="sng" smtClean="0"/>
              <a:t>after</a:t>
            </a:r>
            <a:r>
              <a:rPr lang="en-US" altLang="en-US" sz="4400" smtClean="0"/>
              <a:t> them.</a:t>
            </a:r>
          </a:p>
        </p:txBody>
      </p:sp>
      <p:pic>
        <p:nvPicPr>
          <p:cNvPr id="8294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257175"/>
            <a:ext cx="7942263" cy="701675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Ions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992188"/>
            <a:ext cx="8099425" cy="5521325"/>
          </a:xfrm>
        </p:spPr>
        <p:txBody>
          <a:bodyPr/>
          <a:lstStyle/>
          <a:p>
            <a:pPr indent="-173038" eaLnBrk="1" hangingPunct="1"/>
            <a:r>
              <a:rPr lang="en-US" altLang="en-US" sz="3600" u="sng" smtClean="0"/>
              <a:t>Metals tend to LOSE electrons</a:t>
            </a:r>
            <a:r>
              <a:rPr lang="en-US" altLang="en-US" sz="3200" smtClean="0"/>
              <a:t>, from their outer energy level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200" smtClean="0"/>
              <a:t>Sodium loses one: there are now more protons (11) than electrons (10), and thus a positively charged particle is formed = “</a:t>
            </a:r>
            <a:r>
              <a:rPr lang="en-US" altLang="en-US" sz="3200" b="1" u="sng" smtClean="0"/>
              <a:t>cation</a:t>
            </a:r>
            <a:r>
              <a:rPr lang="en-US" altLang="en-US" sz="3200" b="1" smtClean="0"/>
              <a:t>”</a:t>
            </a:r>
            <a:endParaRPr lang="en-US" altLang="en-US" sz="3200" b="1" u="sng" smtClean="0"/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200" smtClean="0"/>
              <a:t>The charge is written as a number followed by a plus sign:  Na</a:t>
            </a:r>
            <a:r>
              <a:rPr lang="en-US" altLang="en-US" sz="3200" b="1" baseline="30000" smtClean="0"/>
              <a:t>1+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200" smtClean="0"/>
              <a:t>Now named a “</a:t>
            </a:r>
            <a:r>
              <a:rPr lang="en-US" altLang="en-US" sz="3200" b="1" smtClean="0"/>
              <a:t>sodium ion</a:t>
            </a:r>
            <a:r>
              <a:rPr lang="en-US" altLang="en-US" sz="3200" smtClean="0"/>
              <a:t>”</a:t>
            </a:r>
          </a:p>
        </p:txBody>
      </p:sp>
      <p:pic>
        <p:nvPicPr>
          <p:cNvPr id="8397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 bldLvl="5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Trends in Ionic Size: Cations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1485900"/>
            <a:ext cx="8229600" cy="4525963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Cations form by </a:t>
            </a:r>
            <a:r>
              <a:rPr lang="en-US" altLang="en-US" sz="3600" u="sng" smtClean="0"/>
              <a:t>losing</a:t>
            </a:r>
            <a:r>
              <a:rPr lang="en-US" altLang="en-US" sz="3600" smtClean="0"/>
              <a:t> electrons.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u="sng" smtClean="0"/>
              <a:t>Cations are </a:t>
            </a:r>
            <a:r>
              <a:rPr lang="en-US" altLang="en-US" sz="2800" u="sng" smtClean="0"/>
              <a:t>smaller</a:t>
            </a:r>
            <a:r>
              <a:rPr lang="en-US" altLang="en-US" sz="3600" u="sng" smtClean="0"/>
              <a:t> than the atom they came from</a:t>
            </a:r>
            <a:r>
              <a:rPr lang="en-US" altLang="en-US" sz="3600" smtClean="0"/>
              <a:t> – not only do they lose electrons, they lose an </a:t>
            </a:r>
            <a:r>
              <a:rPr lang="en-US" altLang="en-US" sz="3600" i="1" smtClean="0"/>
              <a:t>entire energy level</a:t>
            </a:r>
            <a:r>
              <a:rPr lang="en-US" altLang="en-US" sz="3600" smtClean="0"/>
              <a:t>.</a:t>
            </a:r>
            <a:endParaRPr lang="en-US" altLang="en-US" sz="3600" u="sng" smtClean="0"/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Metals form cations.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Cations of representative elements have the noble gas configuration </a:t>
            </a:r>
            <a:r>
              <a:rPr lang="en-US" altLang="en-US" sz="3600" i="1" u="sng" smtClean="0"/>
              <a:t>before</a:t>
            </a:r>
            <a:r>
              <a:rPr lang="en-US" altLang="en-US" sz="3600" smtClean="0"/>
              <a:t> them.</a:t>
            </a:r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48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57726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0025"/>
            <a:ext cx="7772400" cy="731838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Ionic size: Anions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246188"/>
            <a:ext cx="7951788" cy="5329237"/>
          </a:xfrm>
        </p:spPr>
        <p:txBody>
          <a:bodyPr/>
          <a:lstStyle/>
          <a:p>
            <a:pPr indent="-173038" eaLnBrk="1" hangingPunct="1"/>
            <a:r>
              <a:rPr lang="en-US" altLang="en-US" sz="3200" smtClean="0"/>
              <a:t>Anions form by </a:t>
            </a:r>
            <a:r>
              <a:rPr lang="en-US" altLang="en-US" sz="3200" u="sng" smtClean="0"/>
              <a:t>gaining</a:t>
            </a:r>
            <a:r>
              <a:rPr lang="en-US" altLang="en-US" sz="3200" smtClean="0"/>
              <a:t> electrons.</a:t>
            </a:r>
          </a:p>
          <a:p>
            <a:pPr indent="-173038" eaLnBrk="1" hangingPunct="1"/>
            <a:r>
              <a:rPr lang="en-US" altLang="en-US" sz="3200" u="sng" smtClean="0"/>
              <a:t>Anions are </a:t>
            </a:r>
            <a:r>
              <a:rPr lang="en-US" altLang="en-US" sz="4400" u="sng" smtClean="0"/>
              <a:t>bigger</a:t>
            </a:r>
            <a:r>
              <a:rPr lang="en-US" altLang="en-US" sz="3200" u="sng" smtClean="0"/>
              <a:t> than the atom they came from</a:t>
            </a:r>
            <a:r>
              <a:rPr lang="en-US" altLang="en-US" sz="3200" smtClean="0"/>
              <a:t> – have the same energy level, but a greater area the nuclear charge needs to cover</a:t>
            </a:r>
            <a:endParaRPr lang="en-US" altLang="en-US" sz="3200" u="sng" smtClean="0"/>
          </a:p>
          <a:p>
            <a:pPr indent="-173038" eaLnBrk="1" hangingPunct="1"/>
            <a:r>
              <a:rPr lang="en-US" altLang="en-US" sz="3200" smtClean="0"/>
              <a:t>Nonmetals form anions.</a:t>
            </a:r>
          </a:p>
          <a:p>
            <a:pPr indent="-173038" eaLnBrk="1" hangingPunct="1"/>
            <a:r>
              <a:rPr lang="en-US" altLang="en-US" sz="3200" smtClean="0"/>
              <a:t>Anions of representative elements have the noble gas configuration </a:t>
            </a:r>
            <a:r>
              <a:rPr lang="en-US" altLang="en-US" sz="3200" i="1" u="sng" smtClean="0"/>
              <a:t>after</a:t>
            </a:r>
            <a:r>
              <a:rPr lang="en-US" altLang="en-US" sz="3200" smtClean="0"/>
              <a:t> them.</a:t>
            </a:r>
          </a:p>
        </p:txBody>
      </p:sp>
      <p:pic>
        <p:nvPicPr>
          <p:cNvPr id="8602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Size of Isoelectronic ions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5850"/>
            <a:ext cx="8191500" cy="4525963"/>
          </a:xfrm>
        </p:spPr>
        <p:txBody>
          <a:bodyPr/>
          <a:lstStyle/>
          <a:p>
            <a:pPr indent="-173038" eaLnBrk="1" hangingPunct="1"/>
            <a:r>
              <a:rPr lang="en-US" altLang="en-US" sz="3600" smtClean="0"/>
              <a:t>Iso- means “the same”</a:t>
            </a:r>
          </a:p>
          <a:p>
            <a:pPr indent="-173038" eaLnBrk="1" hangingPunct="1"/>
            <a:r>
              <a:rPr lang="en-US" altLang="en-US" sz="3600" smtClean="0"/>
              <a:t>Isoelectronic ions have the same # of electrons</a:t>
            </a:r>
          </a:p>
          <a:p>
            <a:pPr indent="-173038" eaLnBrk="1" hangingPunct="1"/>
            <a:r>
              <a:rPr lang="en-US" altLang="en-US" sz="3600" smtClean="0"/>
              <a:t>Al</a:t>
            </a:r>
            <a:r>
              <a:rPr lang="en-US" altLang="en-US" sz="3600" baseline="30000" smtClean="0"/>
              <a:t>3+</a:t>
            </a:r>
            <a:r>
              <a:rPr lang="en-US" altLang="en-US" sz="3600" smtClean="0"/>
              <a:t> Mg</a:t>
            </a:r>
            <a:r>
              <a:rPr lang="en-US" altLang="en-US" sz="3600" baseline="30000" smtClean="0"/>
              <a:t>2+</a:t>
            </a:r>
            <a:r>
              <a:rPr lang="en-US" altLang="en-US" sz="3600" smtClean="0"/>
              <a:t> Na</a:t>
            </a:r>
            <a:r>
              <a:rPr lang="en-US" altLang="en-US" sz="3600" baseline="30000" smtClean="0"/>
              <a:t>1+  </a:t>
            </a:r>
            <a:r>
              <a:rPr lang="en-US" altLang="en-US" sz="3600" smtClean="0"/>
              <a:t>Ne  F</a:t>
            </a:r>
            <a:r>
              <a:rPr lang="en-US" altLang="en-US" sz="3600" baseline="30000" smtClean="0"/>
              <a:t>1-  </a:t>
            </a:r>
            <a:r>
              <a:rPr lang="en-US" altLang="en-US" sz="3600" smtClean="0"/>
              <a:t>O</a:t>
            </a:r>
            <a:r>
              <a:rPr lang="en-US" altLang="en-US" sz="3600" baseline="30000" smtClean="0"/>
              <a:t>2-  </a:t>
            </a:r>
            <a:r>
              <a:rPr lang="en-US" altLang="en-US" sz="3600" smtClean="0"/>
              <a:t>and N</a:t>
            </a:r>
            <a:r>
              <a:rPr lang="en-US" altLang="en-US" sz="3600" baseline="30000" smtClean="0"/>
              <a:t>3-</a:t>
            </a:r>
            <a:r>
              <a:rPr lang="en-US" altLang="en-US" sz="3600" smtClean="0"/>
              <a:t> 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600" smtClean="0"/>
              <a:t>all have 10 electrons</a:t>
            </a:r>
          </a:p>
          <a:p>
            <a:pPr indent="-173038" eaLnBrk="1" hangingPunct="1"/>
            <a:r>
              <a:rPr lang="en-US" altLang="en-US" sz="3600" smtClean="0"/>
              <a:t>all have the same configuration: 1s</a:t>
            </a:r>
            <a:r>
              <a:rPr lang="en-US" altLang="en-US" sz="3600" baseline="30000" smtClean="0"/>
              <a:t>2</a:t>
            </a:r>
            <a:r>
              <a:rPr lang="en-US" altLang="en-US" sz="3600" smtClean="0"/>
              <a:t>2s</a:t>
            </a:r>
            <a:r>
              <a:rPr lang="en-US" altLang="en-US" sz="3600" baseline="30000" smtClean="0"/>
              <a:t>2</a:t>
            </a:r>
            <a:r>
              <a:rPr lang="en-US" altLang="en-US" sz="3600" smtClean="0"/>
              <a:t>2p</a:t>
            </a:r>
            <a:r>
              <a:rPr lang="en-US" altLang="en-US" sz="3600" baseline="30000" smtClean="0"/>
              <a:t>6   </a:t>
            </a:r>
            <a:r>
              <a:rPr lang="en-US" altLang="en-US" sz="2800" smtClean="0"/>
              <a:t>(which is the noble gas: neon)</a:t>
            </a:r>
            <a:endParaRPr lang="en-US" altLang="en-US" sz="2800" baseline="30000" smtClean="0"/>
          </a:p>
        </p:txBody>
      </p:sp>
      <p:pic>
        <p:nvPicPr>
          <p:cNvPr id="8704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556625" y="487838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3175" y="123825"/>
            <a:ext cx="7772400" cy="762000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Mendeleev’s Periodic Table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219200"/>
            <a:ext cx="8267700" cy="5181600"/>
          </a:xfrm>
        </p:spPr>
        <p:txBody>
          <a:bodyPr/>
          <a:lstStyle/>
          <a:p>
            <a:pPr indent="-173038" eaLnBrk="1" hangingPunct="1"/>
            <a:r>
              <a:rPr lang="en-US" altLang="en-US" sz="3600" smtClean="0"/>
              <a:t>By the mid-1800s, about 70 elements were known to exist</a:t>
            </a:r>
          </a:p>
          <a:p>
            <a:pPr indent="-173038" eaLnBrk="1" hangingPunct="1"/>
            <a:r>
              <a:rPr lang="en-US" altLang="en-US" sz="3600" smtClean="0"/>
              <a:t>Dmitri </a:t>
            </a:r>
            <a:r>
              <a:rPr lang="en-US" altLang="en-US" sz="3600" u="sng" smtClean="0"/>
              <a:t>Mendeleev</a:t>
            </a:r>
            <a:r>
              <a:rPr lang="en-US" altLang="en-US" sz="3600" smtClean="0"/>
              <a:t> – a Russian chemist and teacher</a:t>
            </a:r>
          </a:p>
          <a:p>
            <a:pPr indent="-173038" eaLnBrk="1" hangingPunct="1"/>
            <a:r>
              <a:rPr lang="en-US" altLang="en-US" sz="3600" smtClean="0"/>
              <a:t>Arranged elements in order of increasing </a:t>
            </a:r>
            <a:r>
              <a:rPr lang="en-US" altLang="en-US" sz="3600" i="1" u="sng" smtClean="0"/>
              <a:t>atomic mass</a:t>
            </a:r>
          </a:p>
          <a:p>
            <a:pPr indent="-173038" eaLnBrk="1" hangingPunct="1"/>
            <a:r>
              <a:rPr lang="en-US" altLang="en-US" sz="4000" smtClean="0"/>
              <a:t>Thus, the first “Periodic Table”</a:t>
            </a:r>
            <a:r>
              <a:rPr lang="en-US" altLang="en-US" sz="3200" smtClean="0"/>
              <a:t> 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425" y="5443538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58200" y="4906963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bldLvl="5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Size of Isoelectronic ions?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778000"/>
          </a:xfrm>
        </p:spPr>
        <p:txBody>
          <a:bodyPr/>
          <a:lstStyle/>
          <a:p>
            <a:pPr indent="-173038" eaLnBrk="1" hangingPunct="1"/>
            <a:r>
              <a:rPr lang="en-US" altLang="en-US" sz="3200" smtClean="0"/>
              <a:t>Positive ions that have more protons would be </a:t>
            </a:r>
            <a:r>
              <a:rPr lang="en-US" altLang="en-US" sz="3200" i="1" u="sng" smtClean="0"/>
              <a:t>smaller</a:t>
            </a:r>
            <a:r>
              <a:rPr lang="en-US" altLang="en-US" sz="3200" smtClean="0"/>
              <a:t>  (more protons would pull the same # of electrons in closer)</a:t>
            </a:r>
            <a:endParaRPr lang="en-US" altLang="en-US" sz="3600" smtClean="0"/>
          </a:p>
        </p:txBody>
      </p:sp>
      <p:graphicFrame>
        <p:nvGraphicFramePr>
          <p:cNvPr id="88068" name="Object 4"/>
          <p:cNvGraphicFramePr>
            <a:graphicFrameLocks/>
          </p:cNvGraphicFramePr>
          <p:nvPr/>
        </p:nvGraphicFramePr>
        <p:xfrm>
          <a:off x="633413" y="3397250"/>
          <a:ext cx="7867650" cy="2074863"/>
        </p:xfrm>
        <a:graphic>
          <a:graphicData uri="http://schemas.openxmlformats.org/presentationml/2006/ole">
            <p:oleObj spid="_x0000_s88068" name="CorelDRAW!" r:id="rId4" imgW="1194069" imgH="315979" progId="CDraw4">
              <p:embed/>
            </p:oleObj>
          </a:graphicData>
        </a:graphic>
      </p:graphicFrame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33400" y="3733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Al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3+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143000" y="47244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Mg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2+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812925" y="3546475"/>
            <a:ext cx="1125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Na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1+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2955925" y="3317875"/>
            <a:ext cx="73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Ne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102100" y="3227388"/>
            <a:ext cx="752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F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1-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5348288" y="3013075"/>
            <a:ext cx="825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O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2-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7070725" y="2784475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400">
                <a:latin typeface="Arial" charset="0"/>
                <a:cs typeface="Tahoma" pitchFamily="34" charset="0"/>
              </a:rPr>
              <a:t>N</a:t>
            </a:r>
            <a:r>
              <a:rPr lang="en-US" altLang="en-US" sz="4100" baseline="30000">
                <a:latin typeface="Arial" charset="0"/>
                <a:cs typeface="Tahoma" pitchFamily="34" charset="0"/>
              </a:rPr>
              <a:t>3-</a:t>
            </a:r>
          </a:p>
        </p:txBody>
      </p:sp>
      <p:sp>
        <p:nvSpPr>
          <p:cNvPr id="88076" name="Text Box 14"/>
          <p:cNvSpPr txBox="1">
            <a:spLocks noChangeArrowheads="1"/>
          </p:cNvSpPr>
          <p:nvPr/>
        </p:nvSpPr>
        <p:spPr bwMode="auto">
          <a:xfrm>
            <a:off x="768350" y="4305300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cs typeface="Tahoma" pitchFamily="34" charset="0"/>
              </a:rPr>
              <a:t>13</a:t>
            </a:r>
          </a:p>
        </p:txBody>
      </p:sp>
      <p:sp>
        <p:nvSpPr>
          <p:cNvPr id="88077" name="Text Box 15"/>
          <p:cNvSpPr txBox="1">
            <a:spLocks noChangeArrowheads="1"/>
          </p:cNvSpPr>
          <p:nvPr/>
        </p:nvSpPr>
        <p:spPr bwMode="auto">
          <a:xfrm>
            <a:off x="1311275" y="4316413"/>
            <a:ext cx="450850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cs typeface="Tahoma" pitchFamily="34" charset="0"/>
              </a:rPr>
              <a:t>12</a:t>
            </a:r>
          </a:p>
        </p:txBody>
      </p:sp>
      <p:sp>
        <p:nvSpPr>
          <p:cNvPr id="88078" name="Text Box 16"/>
          <p:cNvSpPr txBox="1">
            <a:spLocks noChangeArrowheads="1"/>
          </p:cNvSpPr>
          <p:nvPr/>
        </p:nvSpPr>
        <p:spPr bwMode="auto">
          <a:xfrm>
            <a:off x="2081213" y="430212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  <a:cs typeface="Tahoma" pitchFamily="34" charset="0"/>
              </a:rPr>
              <a:t>11</a:t>
            </a:r>
          </a:p>
        </p:txBody>
      </p:sp>
      <p:sp>
        <p:nvSpPr>
          <p:cNvPr id="88079" name="Rectangle 17"/>
          <p:cNvSpPr>
            <a:spLocks noChangeArrowheads="1"/>
          </p:cNvSpPr>
          <p:nvPr/>
        </p:nvSpPr>
        <p:spPr bwMode="auto">
          <a:xfrm>
            <a:off x="3068638" y="4178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cs typeface="Tahoma" pitchFamily="34" charset="0"/>
              </a:rPr>
              <a:t>10</a:t>
            </a:r>
          </a:p>
        </p:txBody>
      </p:sp>
      <p:sp>
        <p:nvSpPr>
          <p:cNvPr id="88080" name="Rectangle 18"/>
          <p:cNvSpPr>
            <a:spLocks noChangeArrowheads="1"/>
          </p:cNvSpPr>
          <p:nvPr/>
        </p:nvSpPr>
        <p:spPr bwMode="auto">
          <a:xfrm>
            <a:off x="4248150" y="42037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cs typeface="Tahoma" pitchFamily="34" charset="0"/>
              </a:rPr>
              <a:t>9</a:t>
            </a:r>
          </a:p>
        </p:txBody>
      </p:sp>
      <p:sp>
        <p:nvSpPr>
          <p:cNvPr id="88081" name="Rectangle 19"/>
          <p:cNvSpPr>
            <a:spLocks noChangeArrowheads="1"/>
          </p:cNvSpPr>
          <p:nvPr/>
        </p:nvSpPr>
        <p:spPr bwMode="auto">
          <a:xfrm>
            <a:off x="5599113" y="42037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cs typeface="Tahoma" pitchFamily="34" charset="0"/>
              </a:rPr>
              <a:t>8</a:t>
            </a:r>
          </a:p>
        </p:txBody>
      </p:sp>
      <p:sp>
        <p:nvSpPr>
          <p:cNvPr id="88082" name="Rectangle 20"/>
          <p:cNvSpPr>
            <a:spLocks noChangeArrowheads="1"/>
          </p:cNvSpPr>
          <p:nvPr/>
        </p:nvSpPr>
        <p:spPr bwMode="auto">
          <a:xfrm>
            <a:off x="7375525" y="41529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cs typeface="Tahoma" pitchFamily="34" charset="0"/>
              </a:rPr>
              <a:t>7</a:t>
            </a:r>
          </a:p>
        </p:txBody>
      </p:sp>
      <p:pic>
        <p:nvPicPr>
          <p:cNvPr id="88083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0438" y="551497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8558213" y="497840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98438"/>
            <a:ext cx="795655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Trends in Ionization Energy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314450"/>
            <a:ext cx="8229600" cy="4525963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Ionization energy is the amount of energy required to </a:t>
            </a:r>
            <a:r>
              <a:rPr lang="en-US" altLang="en-US" sz="3600" i="1" smtClean="0"/>
              <a:t>completely remove an electron</a:t>
            </a:r>
            <a:r>
              <a:rPr lang="en-US" altLang="en-US" sz="3600" smtClean="0"/>
              <a:t> (from a gaseous atom).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Removing one electron makes a 1+ ion.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The energy required to remove only the first electron is called the </a:t>
            </a:r>
            <a:r>
              <a:rPr lang="en-US" altLang="en-US" sz="3600" u="sng" smtClean="0"/>
              <a:t>first ionization energy.</a:t>
            </a:r>
            <a:endParaRPr lang="en-US" altLang="en-US" u="sng" smtClean="0"/>
          </a:p>
        </p:txBody>
      </p:sp>
      <p:pic>
        <p:nvPicPr>
          <p:cNvPr id="8909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Ionization Energy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173038" eaLnBrk="1" hangingPunct="1"/>
            <a:r>
              <a:rPr lang="en-US" altLang="en-US" sz="3600" smtClean="0"/>
              <a:t>The</a:t>
            </a:r>
            <a:r>
              <a:rPr lang="en-US" altLang="en-US" sz="3600" u="sng" smtClean="0"/>
              <a:t> second</a:t>
            </a:r>
            <a:r>
              <a:rPr lang="en-US" altLang="en-US" sz="3600" smtClean="0"/>
              <a:t> ionization energy is the energy required to remove the second electron.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600" smtClean="0"/>
              <a:t>Always greater than first IE.</a:t>
            </a:r>
          </a:p>
          <a:p>
            <a:pPr indent="-173038" eaLnBrk="1" hangingPunct="1"/>
            <a:r>
              <a:rPr lang="en-US" altLang="en-US" sz="3600" smtClean="0"/>
              <a:t>The </a:t>
            </a:r>
            <a:r>
              <a:rPr lang="en-US" altLang="en-US" sz="3600" u="sng" smtClean="0"/>
              <a:t>third</a:t>
            </a:r>
            <a:r>
              <a:rPr lang="en-US" altLang="en-US" sz="3600" smtClean="0"/>
              <a:t> IE is the energy required to remove a third electron.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600" smtClean="0"/>
              <a:t>Greater than 1st or 2nd IE.</a:t>
            </a:r>
            <a:endParaRPr lang="en-US" altLang="en-US" smtClean="0"/>
          </a:p>
        </p:txBody>
      </p:sp>
      <p:pic>
        <p:nvPicPr>
          <p:cNvPr id="9011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71513" y="1109663"/>
            <a:ext cx="7981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u="sng">
                <a:latin typeface="Arial" charset="0"/>
                <a:cs typeface="Tahoma" pitchFamily="34" charset="0"/>
              </a:rPr>
              <a:t>Symbol	First		Second	  Third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17600" y="1606550"/>
            <a:ext cx="7064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HHeLiBeBCNO F Ne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446338" y="1571625"/>
            <a:ext cx="137953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1312 2731 520 900 800 1086 1402 1314 1681 2080 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549775" y="1554163"/>
            <a:ext cx="128111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  5247 7297 1757 2430 2352 2857 3391 3375 3963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400800" y="2019300"/>
            <a:ext cx="16589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                     11810 14840 3569 4619 4577 5301 6045 6276  </a:t>
            </a:r>
          </a:p>
        </p:txBody>
      </p: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3006725" y="37465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Arial" charset="0"/>
                <a:cs typeface="Tahoma" pitchFamily="34" charset="0"/>
              </a:rPr>
              <a:t>Table 6.1, p. 173</a:t>
            </a:r>
            <a:endParaRPr lang="en-US" altLang="en-US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581025" y="1106488"/>
            <a:ext cx="7981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u="sng">
                <a:latin typeface="Arial" charset="0"/>
                <a:cs typeface="Tahoma" pitchFamily="34" charset="0"/>
              </a:rPr>
              <a:t>Symbol	First		Second	  Third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041400" y="1682750"/>
            <a:ext cx="7064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HHeLiBeBCNO F Ne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370138" y="1647825"/>
            <a:ext cx="137953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1312 2731 520 900 800 1086 1402 1314 1681 2080 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473575" y="1630363"/>
            <a:ext cx="128111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  5247 7297 1757 2430 2352 2857 3391 3375 3963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324600" y="1333500"/>
            <a:ext cx="165893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                     	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11810 14840 3569 4619 4577 5301 6045 6276  </a:t>
            </a:r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746125" y="2616200"/>
            <a:ext cx="7867650" cy="904875"/>
          </a:xfrm>
          <a:custGeom>
            <a:avLst/>
            <a:gdLst>
              <a:gd name="T0" fmla="*/ 0 w 4956"/>
              <a:gd name="T1" fmla="*/ 0 h 570"/>
              <a:gd name="T2" fmla="*/ 2147483647 w 4956"/>
              <a:gd name="T3" fmla="*/ 0 h 570"/>
              <a:gd name="T4" fmla="*/ 2147483647 w 4956"/>
              <a:gd name="T5" fmla="*/ 2147483647 h 570"/>
              <a:gd name="T6" fmla="*/ 2147483647 w 4956"/>
              <a:gd name="T7" fmla="*/ 2147483647 h 570"/>
              <a:gd name="T8" fmla="*/ 2147483647 w 4956"/>
              <a:gd name="T9" fmla="*/ 2147483647 h 570"/>
              <a:gd name="T10" fmla="*/ 2147483647 w 4956"/>
              <a:gd name="T11" fmla="*/ 2147483647 h 570"/>
              <a:gd name="T12" fmla="*/ 2147483647 w 4956"/>
              <a:gd name="T13" fmla="*/ 2147483647 h 570"/>
              <a:gd name="T14" fmla="*/ 2147483647 w 4956"/>
              <a:gd name="T15" fmla="*/ 2147483647 h 5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56"/>
              <a:gd name="T25" fmla="*/ 0 h 570"/>
              <a:gd name="T26" fmla="*/ 4956 w 4956"/>
              <a:gd name="T27" fmla="*/ 570 h 5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56" h="570">
                <a:moveTo>
                  <a:pt x="0" y="0"/>
                </a:moveTo>
                <a:lnTo>
                  <a:pt x="2027" y="0"/>
                </a:lnTo>
                <a:lnTo>
                  <a:pt x="2027" y="321"/>
                </a:lnTo>
                <a:lnTo>
                  <a:pt x="3331" y="310"/>
                </a:lnTo>
                <a:lnTo>
                  <a:pt x="3331" y="569"/>
                </a:lnTo>
                <a:lnTo>
                  <a:pt x="4603" y="569"/>
                </a:lnTo>
                <a:lnTo>
                  <a:pt x="4893" y="569"/>
                </a:lnTo>
                <a:lnTo>
                  <a:pt x="4955" y="569"/>
                </a:lnTo>
              </a:path>
            </a:pathLst>
          </a:custGeom>
          <a:noFill/>
          <a:ln w="25399" cap="rnd">
            <a:solidFill>
              <a:schemeClr val="tx2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6211888" y="3027363"/>
            <a:ext cx="1654175" cy="577850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5526088" y="1695450"/>
            <a:ext cx="3146425" cy="8842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Tahoma" pitchFamily="34" charset="0"/>
              </a:rPr>
              <a:t>Why did these values increase </a:t>
            </a:r>
            <a:r>
              <a:rPr lang="en-US" altLang="en-US" sz="2800" b="1">
                <a:solidFill>
                  <a:schemeClr val="tx2"/>
                </a:solidFill>
                <a:latin typeface="Arial" charset="0"/>
                <a:cs typeface="Tahoma" pitchFamily="34" charset="0"/>
              </a:rPr>
              <a:t>so much</a:t>
            </a:r>
            <a:r>
              <a:rPr lang="en-US" altLang="en-US">
                <a:solidFill>
                  <a:schemeClr val="tx2"/>
                </a:solidFill>
                <a:latin typeface="Arial" charset="0"/>
                <a:cs typeface="Tahoma" pitchFamily="34" charset="0"/>
              </a:rPr>
              <a:t>?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5540375" y="1711325"/>
            <a:ext cx="3106738" cy="858838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 flipH="1">
            <a:off x="7745413" y="2570163"/>
            <a:ext cx="242887" cy="498475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H="1">
            <a:off x="5678488" y="2587625"/>
            <a:ext cx="511175" cy="21590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4335463" y="2574925"/>
            <a:ext cx="1263650" cy="577850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 animBg="1"/>
      <p:bldP spid="73739" grpId="0"/>
      <p:bldP spid="73740" grpId="0" animBg="1"/>
      <p:bldP spid="73741" grpId="0" animBg="1"/>
      <p:bldP spid="73742" grpId="0" animBg="1"/>
      <p:bldP spid="7374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What factors determine IE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indent="-173038" eaLnBrk="1" hangingPunct="1"/>
            <a:r>
              <a:rPr lang="en-US" altLang="en-US" sz="3600" smtClean="0"/>
              <a:t>The greater the nuclear charge, the </a:t>
            </a:r>
            <a:r>
              <a:rPr lang="en-US" altLang="en-US" sz="3600" i="1" smtClean="0"/>
              <a:t>greater</a:t>
            </a:r>
            <a:r>
              <a:rPr lang="en-US" altLang="en-US" sz="3600" smtClean="0"/>
              <a:t> IE.</a:t>
            </a:r>
          </a:p>
          <a:p>
            <a:pPr indent="-173038" eaLnBrk="1" hangingPunct="1"/>
            <a:r>
              <a:rPr lang="en-US" altLang="en-US" sz="3600" smtClean="0"/>
              <a:t>Greater distance from nucleus </a:t>
            </a:r>
            <a:r>
              <a:rPr lang="en-US" altLang="en-US" sz="3600" i="1" smtClean="0"/>
              <a:t>decreases</a:t>
            </a:r>
            <a:r>
              <a:rPr lang="en-US" altLang="en-US" sz="3600" smtClean="0"/>
              <a:t> IE</a:t>
            </a:r>
          </a:p>
          <a:p>
            <a:pPr indent="-173038" eaLnBrk="1" hangingPunct="1"/>
            <a:r>
              <a:rPr lang="en-US" altLang="en-US" sz="3600" smtClean="0"/>
              <a:t>Filled and half-filled orbitals have lower energy, so achieving them is easier, lower IE.</a:t>
            </a:r>
          </a:p>
          <a:p>
            <a:pPr indent="-173038" eaLnBrk="1" hangingPunct="1"/>
            <a:r>
              <a:rPr lang="en-US" altLang="en-US" sz="3600" smtClean="0"/>
              <a:t>Shielding effect</a:t>
            </a:r>
            <a:endParaRPr lang="en-US" altLang="en-US" smtClean="0"/>
          </a:p>
        </p:txBody>
      </p:sp>
      <p:pic>
        <p:nvPicPr>
          <p:cNvPr id="9318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174625"/>
            <a:ext cx="7956550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Shielding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675188" cy="4876800"/>
          </a:xfrm>
        </p:spPr>
        <p:txBody>
          <a:bodyPr/>
          <a:lstStyle/>
          <a:p>
            <a:pPr indent="-173038" eaLnBrk="1" hangingPunct="1"/>
            <a:r>
              <a:rPr lang="en-US" altLang="en-US" sz="3200" smtClean="0"/>
              <a:t>The electron on the outermost energy level has to look through all the other energy levels to see the nucleus.</a:t>
            </a:r>
            <a:endParaRPr lang="en-US" altLang="en-US" sz="3600" smtClean="0"/>
          </a:p>
          <a:p>
            <a:pPr indent="-173038" eaLnBrk="1" hangingPunct="1"/>
            <a:r>
              <a:rPr lang="en-US" altLang="en-US" sz="3200" smtClean="0"/>
              <a:t>Second electron has </a:t>
            </a:r>
            <a:r>
              <a:rPr lang="en-US" altLang="en-US" sz="3200" u="sng" smtClean="0"/>
              <a:t>same</a:t>
            </a:r>
            <a:r>
              <a:rPr lang="en-US" altLang="en-US" sz="3200" smtClean="0"/>
              <a:t> shielding, if it is in the </a:t>
            </a:r>
            <a:r>
              <a:rPr lang="en-US" altLang="en-US" sz="3200" u="sng" smtClean="0"/>
              <a:t>same period</a:t>
            </a:r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5424488" y="2565400"/>
            <a:ext cx="2795587" cy="2876550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6284913" y="3467100"/>
            <a:ext cx="1074737" cy="1074738"/>
          </a:xfrm>
          <a:prstGeom prst="ellipse">
            <a:avLst/>
          </a:prstGeom>
          <a:noFill/>
          <a:ln w="253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6048375" y="3198813"/>
            <a:ext cx="1546225" cy="1611312"/>
          </a:xfrm>
          <a:prstGeom prst="ellipse">
            <a:avLst/>
          </a:prstGeom>
          <a:noFill/>
          <a:ln w="253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5854700" y="2987675"/>
            <a:ext cx="1935163" cy="2033588"/>
          </a:xfrm>
          <a:prstGeom prst="ellipse">
            <a:avLst/>
          </a:prstGeom>
          <a:noFill/>
          <a:ln w="253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6696075" y="3854450"/>
            <a:ext cx="250825" cy="300038"/>
          </a:xfrm>
          <a:prstGeom prst="ellipse">
            <a:avLst/>
          </a:prstGeom>
          <a:solidFill>
            <a:schemeClr val="tx1"/>
          </a:solidFill>
          <a:ln w="12699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5491163" y="3181350"/>
            <a:ext cx="180975" cy="19843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4218" name="Line 12"/>
          <p:cNvSpPr>
            <a:spLocks noChangeShapeType="1"/>
          </p:cNvSpPr>
          <p:nvPr/>
        </p:nvSpPr>
        <p:spPr bwMode="auto">
          <a:xfrm flipH="1" flipV="1">
            <a:off x="5726113" y="3362325"/>
            <a:ext cx="998537" cy="5762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Line 13"/>
          <p:cNvSpPr>
            <a:spLocks noChangeShapeType="1"/>
          </p:cNvSpPr>
          <p:nvPr/>
        </p:nvSpPr>
        <p:spPr bwMode="auto">
          <a:xfrm flipH="1">
            <a:off x="6302375" y="3573463"/>
            <a:ext cx="153988" cy="295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Line 14"/>
          <p:cNvSpPr>
            <a:spLocks noChangeShapeType="1"/>
          </p:cNvSpPr>
          <p:nvPr/>
        </p:nvSpPr>
        <p:spPr bwMode="auto">
          <a:xfrm flipH="1">
            <a:off x="6088063" y="3459163"/>
            <a:ext cx="168275" cy="295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Line 15"/>
          <p:cNvSpPr>
            <a:spLocks noChangeShapeType="1"/>
          </p:cNvSpPr>
          <p:nvPr/>
        </p:nvSpPr>
        <p:spPr bwMode="auto">
          <a:xfrm flipH="1">
            <a:off x="5905500" y="3375025"/>
            <a:ext cx="139700" cy="266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94222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141288"/>
            <a:ext cx="795655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Ionization Energy - Group trends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22238" y="1428750"/>
            <a:ext cx="7772400" cy="4876800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4400" smtClean="0"/>
              <a:t>As you go down a group, the first IE decreases because...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4400" smtClean="0"/>
              <a:t>The electron is further away from the attraction of the nucleus, and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4400" smtClean="0"/>
              <a:t>There is more shielding.</a:t>
            </a:r>
          </a:p>
        </p:txBody>
      </p:sp>
      <p:sp>
        <p:nvSpPr>
          <p:cNvPr id="95236" name="Line 6"/>
          <p:cNvSpPr>
            <a:spLocks noChangeShapeType="1"/>
          </p:cNvSpPr>
          <p:nvPr/>
        </p:nvSpPr>
        <p:spPr bwMode="auto">
          <a:xfrm>
            <a:off x="990600" y="1524000"/>
            <a:ext cx="41148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5237" name="Line 7"/>
          <p:cNvSpPr>
            <a:spLocks noChangeShapeType="1"/>
          </p:cNvSpPr>
          <p:nvPr/>
        </p:nvSpPr>
        <p:spPr bwMode="auto">
          <a:xfrm>
            <a:off x="990600" y="1524000"/>
            <a:ext cx="411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9523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Ionization Energy - Period trends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 indent="-173038" eaLnBrk="1" hangingPunct="1"/>
            <a:r>
              <a:rPr lang="en-US" altLang="en-US" sz="3600" smtClean="0"/>
              <a:t>All the atoms in the same period have the same energy level.</a:t>
            </a:r>
          </a:p>
          <a:p>
            <a:pPr indent="-173038" eaLnBrk="1" hangingPunct="1"/>
            <a:r>
              <a:rPr lang="en-US" altLang="en-US" sz="3600" smtClean="0"/>
              <a:t>Same shielding.</a:t>
            </a:r>
          </a:p>
          <a:p>
            <a:pPr indent="-173038" eaLnBrk="1" hangingPunct="1"/>
            <a:r>
              <a:rPr lang="en-US" altLang="en-US" sz="3600" smtClean="0"/>
              <a:t>But, increasing nuclear charge</a:t>
            </a:r>
          </a:p>
          <a:p>
            <a:pPr indent="-173038" eaLnBrk="1" hangingPunct="1"/>
            <a:r>
              <a:rPr lang="en-US" altLang="en-US" sz="3600" smtClean="0"/>
              <a:t>So IE generally </a:t>
            </a:r>
            <a:r>
              <a:rPr lang="en-US" altLang="en-US" sz="3600" u="sng" smtClean="0"/>
              <a:t>increases</a:t>
            </a:r>
            <a:r>
              <a:rPr lang="en-US" altLang="en-US" sz="3600" smtClean="0"/>
              <a:t> from left to right.</a:t>
            </a:r>
          </a:p>
          <a:p>
            <a:pPr indent="-173038" eaLnBrk="1" hangingPunct="1"/>
            <a:r>
              <a:rPr lang="en-US" altLang="en-US" sz="3600" smtClean="0"/>
              <a:t>Exceptions at full and 1/2 full orbitals.</a:t>
            </a:r>
            <a:endParaRPr lang="en-US" altLang="en-US" smtClean="0"/>
          </a:p>
        </p:txBody>
      </p:sp>
      <p:sp>
        <p:nvSpPr>
          <p:cNvPr id="96260" name="Line 6"/>
          <p:cNvSpPr>
            <a:spLocks noChangeShapeType="1"/>
          </p:cNvSpPr>
          <p:nvPr/>
        </p:nvSpPr>
        <p:spPr bwMode="auto">
          <a:xfrm>
            <a:off x="609600" y="1371600"/>
            <a:ext cx="403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9626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114935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 flipH="1">
            <a:off x="114776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 rot="-5400000">
            <a:off x="-151526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39883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49701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171132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319463" y="1428750"/>
            <a:ext cx="5481637" cy="4427538"/>
          </a:xfrm>
        </p:spPr>
        <p:txBody>
          <a:bodyPr/>
          <a:lstStyle/>
          <a:p>
            <a:pPr indent="-173038" eaLnBrk="1" hangingPunct="1"/>
            <a:r>
              <a:rPr lang="en-US" altLang="en-US" sz="3200" smtClean="0"/>
              <a:t>He has a greater IE than H.</a:t>
            </a:r>
          </a:p>
          <a:p>
            <a:pPr indent="-173038" eaLnBrk="1" hangingPunct="1"/>
            <a:r>
              <a:rPr lang="en-US" altLang="en-US" sz="3200" smtClean="0"/>
              <a:t>Both elements have the same shielding since electrons are only in the first level </a:t>
            </a:r>
          </a:p>
          <a:p>
            <a:pPr indent="-173038" eaLnBrk="1" hangingPunct="1"/>
            <a:r>
              <a:rPr lang="en-US" altLang="en-US" sz="3200" smtClean="0"/>
              <a:t>But He has a greater nuclear charge</a:t>
            </a:r>
            <a:r>
              <a:rPr lang="en-US" altLang="en-US" smtClean="0"/>
              <a:t>  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1393825" y="2787650"/>
            <a:ext cx="344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152558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7291" name="Freeform 11"/>
          <p:cNvSpPr>
            <a:spLocks/>
          </p:cNvSpPr>
          <p:nvPr/>
        </p:nvSpPr>
        <p:spPr bwMode="auto">
          <a:xfrm>
            <a:off x="162560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Mendeleev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276225" y="1219200"/>
            <a:ext cx="8659813" cy="5334000"/>
          </a:xfrm>
        </p:spPr>
        <p:txBody>
          <a:bodyPr/>
          <a:lstStyle/>
          <a:p>
            <a:pPr indent="-173038" eaLnBrk="1" hangingPunct="1"/>
            <a:r>
              <a:rPr lang="en-US" altLang="en-US" sz="4000" i="1" u="sng" smtClean="0"/>
              <a:t>He left blanks</a:t>
            </a:r>
            <a:r>
              <a:rPr lang="en-US" altLang="en-US" sz="4000" smtClean="0"/>
              <a:t> for yet undiscovered elements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3600" smtClean="0"/>
              <a:t>When they were discovered, he had made good predictions</a:t>
            </a:r>
          </a:p>
          <a:p>
            <a:pPr indent="-173038" eaLnBrk="1" hangingPunct="1"/>
            <a:r>
              <a:rPr lang="en-US" altLang="en-US" sz="4000" smtClean="0"/>
              <a:t>But, there were problems:</a:t>
            </a:r>
          </a:p>
          <a:p>
            <a:pPr lvl="1" indent="-173038" eaLnBrk="1" hangingPunct="1">
              <a:buFont typeface="Arial" charset="0"/>
              <a:buChar char="•"/>
            </a:pPr>
            <a:r>
              <a:rPr lang="en-US" altLang="en-US" sz="4000" smtClean="0"/>
              <a:t>Such as Co and Ni; Ar and K; Te and I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87838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bldLvl="5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565275" y="2787650"/>
            <a:ext cx="344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66846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3760788" y="1095375"/>
            <a:ext cx="434181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Li has lower IE than H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more shielding 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further away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These outweigh the greater nuclear charge</a:t>
            </a:r>
            <a:r>
              <a:rPr lang="en-US" altLang="en-US" sz="3200">
                <a:latin typeface="Arial" charset="0"/>
                <a:cs typeface="Tahoma" pitchFamily="34" charset="0"/>
              </a:rPr>
              <a:t>  </a:t>
            </a:r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8318" name="Freeform 14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build="allAtOnce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500188" y="2835275"/>
            <a:ext cx="34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66846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760788" y="1095375"/>
            <a:ext cx="43418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Be has higher IE than Li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same shielding 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greater nuclear charge</a:t>
            </a:r>
            <a:r>
              <a:rPr lang="en-US" altLang="en-US" sz="3200">
                <a:latin typeface="Arial" charset="0"/>
                <a:cs typeface="Tahoma" pitchFamily="34" charset="0"/>
              </a:rPr>
              <a:t>  </a:t>
            </a:r>
          </a:p>
        </p:txBody>
      </p:sp>
      <p:sp>
        <p:nvSpPr>
          <p:cNvPr id="99340" name="Freeform 12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9343" name="Freeform 15"/>
          <p:cNvSpPr>
            <a:spLocks/>
          </p:cNvSpPr>
          <p:nvPr/>
        </p:nvSpPr>
        <p:spPr bwMode="auto">
          <a:xfrm>
            <a:off x="2420938" y="3543300"/>
            <a:ext cx="165100" cy="904875"/>
          </a:xfrm>
          <a:custGeom>
            <a:avLst/>
            <a:gdLst>
              <a:gd name="T0" fmla="*/ 0 w 104"/>
              <a:gd name="T1" fmla="*/ 2147483647 h 570"/>
              <a:gd name="T2" fmla="*/ 2147483647 w 104"/>
              <a:gd name="T3" fmla="*/ 0 h 570"/>
              <a:gd name="T4" fmla="*/ 2147483647 w 104"/>
              <a:gd name="T5" fmla="*/ 0 h 570"/>
              <a:gd name="T6" fmla="*/ 0 60000 65536"/>
              <a:gd name="T7" fmla="*/ 0 60000 65536"/>
              <a:gd name="T8" fmla="*/ 0 60000 65536"/>
              <a:gd name="T9" fmla="*/ 0 w 104"/>
              <a:gd name="T10" fmla="*/ 0 h 570"/>
              <a:gd name="T11" fmla="*/ 104 w 104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570">
                <a:moveTo>
                  <a:pt x="0" y="569"/>
                </a:moveTo>
                <a:lnTo>
                  <a:pt x="103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351088" y="300037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Be</a:t>
            </a:r>
          </a:p>
        </p:txBody>
      </p:sp>
      <p:sp>
        <p:nvSpPr>
          <p:cNvPr id="99345" name="Oval 17"/>
          <p:cNvSpPr>
            <a:spLocks noChangeArrowheads="1"/>
          </p:cNvSpPr>
          <p:nvPr/>
        </p:nvSpPr>
        <p:spPr bwMode="auto">
          <a:xfrm>
            <a:off x="2462213" y="343693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build="allAtOnce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100358" name="Oval 6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00188" y="2835275"/>
            <a:ext cx="34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66846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100362" name="Oval 10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4495800" y="838200"/>
            <a:ext cx="4321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B has lower IE than Be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same shielding 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greater nuclear charge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By removing an electron we make s orbital half-filled</a:t>
            </a:r>
            <a:r>
              <a:rPr lang="en-US" altLang="en-US" sz="3200">
                <a:latin typeface="Arial" charset="0"/>
                <a:cs typeface="Tahoma" pitchFamily="34" charset="0"/>
              </a:rPr>
              <a:t>  </a:t>
            </a:r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100366" name="Oval 14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2420938" y="3543300"/>
            <a:ext cx="165100" cy="904875"/>
          </a:xfrm>
          <a:custGeom>
            <a:avLst/>
            <a:gdLst>
              <a:gd name="T0" fmla="*/ 0 w 104"/>
              <a:gd name="T1" fmla="*/ 2147483647 h 570"/>
              <a:gd name="T2" fmla="*/ 2147483647 w 104"/>
              <a:gd name="T3" fmla="*/ 0 h 570"/>
              <a:gd name="T4" fmla="*/ 2147483647 w 104"/>
              <a:gd name="T5" fmla="*/ 0 h 570"/>
              <a:gd name="T6" fmla="*/ 0 60000 65536"/>
              <a:gd name="T7" fmla="*/ 0 60000 65536"/>
              <a:gd name="T8" fmla="*/ 0 60000 65536"/>
              <a:gd name="T9" fmla="*/ 0 w 104"/>
              <a:gd name="T10" fmla="*/ 0 h 570"/>
              <a:gd name="T11" fmla="*/ 104 w 104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570">
                <a:moveTo>
                  <a:pt x="0" y="569"/>
                </a:moveTo>
                <a:lnTo>
                  <a:pt x="103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2351088" y="300037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Be</a:t>
            </a:r>
          </a:p>
        </p:txBody>
      </p:sp>
      <p:sp>
        <p:nvSpPr>
          <p:cNvPr id="100369" name="Oval 17"/>
          <p:cNvSpPr>
            <a:spLocks noChangeArrowheads="1"/>
          </p:cNvSpPr>
          <p:nvPr/>
        </p:nvSpPr>
        <p:spPr bwMode="auto">
          <a:xfrm>
            <a:off x="2462213" y="343693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2571750" y="3543300"/>
            <a:ext cx="285750" cy="3714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Oval 19"/>
          <p:cNvSpPr>
            <a:spLocks noChangeArrowheads="1"/>
          </p:cNvSpPr>
          <p:nvPr/>
        </p:nvSpPr>
        <p:spPr bwMode="auto">
          <a:xfrm>
            <a:off x="2786063" y="38893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2617788" y="412432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500188" y="2835275"/>
            <a:ext cx="34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66846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101386" name="Oval 10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101389" name="Oval 13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1390" name="Freeform 14"/>
          <p:cNvSpPr>
            <a:spLocks/>
          </p:cNvSpPr>
          <p:nvPr/>
        </p:nvSpPr>
        <p:spPr bwMode="auto">
          <a:xfrm>
            <a:off x="2420938" y="3543300"/>
            <a:ext cx="165100" cy="904875"/>
          </a:xfrm>
          <a:custGeom>
            <a:avLst/>
            <a:gdLst>
              <a:gd name="T0" fmla="*/ 0 w 104"/>
              <a:gd name="T1" fmla="*/ 2147483647 h 570"/>
              <a:gd name="T2" fmla="*/ 2147483647 w 104"/>
              <a:gd name="T3" fmla="*/ 0 h 570"/>
              <a:gd name="T4" fmla="*/ 2147483647 w 104"/>
              <a:gd name="T5" fmla="*/ 0 h 570"/>
              <a:gd name="T6" fmla="*/ 0 60000 65536"/>
              <a:gd name="T7" fmla="*/ 0 60000 65536"/>
              <a:gd name="T8" fmla="*/ 0 60000 65536"/>
              <a:gd name="T9" fmla="*/ 0 w 104"/>
              <a:gd name="T10" fmla="*/ 0 h 570"/>
              <a:gd name="T11" fmla="*/ 104 w 104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570">
                <a:moveTo>
                  <a:pt x="0" y="569"/>
                </a:moveTo>
                <a:lnTo>
                  <a:pt x="103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2351088" y="300037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Be</a:t>
            </a:r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2462213" y="343693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2571750" y="3543300"/>
            <a:ext cx="285750" cy="3714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2789238" y="4138613"/>
            <a:ext cx="857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</a:t>
            </a:r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 flipV="1">
            <a:off x="2943225" y="3014663"/>
            <a:ext cx="242888" cy="914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2786063" y="38893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1397" name="Oval 21"/>
          <p:cNvSpPr>
            <a:spLocks noChangeArrowheads="1"/>
          </p:cNvSpPr>
          <p:nvPr/>
        </p:nvSpPr>
        <p:spPr bwMode="auto">
          <a:xfrm>
            <a:off x="3109913" y="285591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3227388" y="28194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500188" y="2835275"/>
            <a:ext cx="34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102408" name="Freeform 8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166846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2411" name="Freeform 11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2414" name="Freeform 14"/>
          <p:cNvSpPr>
            <a:spLocks/>
          </p:cNvSpPr>
          <p:nvPr/>
        </p:nvSpPr>
        <p:spPr bwMode="auto">
          <a:xfrm>
            <a:off x="2420938" y="3543300"/>
            <a:ext cx="165100" cy="904875"/>
          </a:xfrm>
          <a:custGeom>
            <a:avLst/>
            <a:gdLst>
              <a:gd name="T0" fmla="*/ 0 w 104"/>
              <a:gd name="T1" fmla="*/ 2147483647 h 570"/>
              <a:gd name="T2" fmla="*/ 2147483647 w 104"/>
              <a:gd name="T3" fmla="*/ 0 h 570"/>
              <a:gd name="T4" fmla="*/ 2147483647 w 104"/>
              <a:gd name="T5" fmla="*/ 0 h 570"/>
              <a:gd name="T6" fmla="*/ 0 60000 65536"/>
              <a:gd name="T7" fmla="*/ 0 60000 65536"/>
              <a:gd name="T8" fmla="*/ 0 60000 65536"/>
              <a:gd name="T9" fmla="*/ 0 w 104"/>
              <a:gd name="T10" fmla="*/ 0 h 570"/>
              <a:gd name="T11" fmla="*/ 104 w 104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570">
                <a:moveTo>
                  <a:pt x="0" y="569"/>
                </a:moveTo>
                <a:lnTo>
                  <a:pt x="103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2351088" y="300037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Be</a:t>
            </a:r>
          </a:p>
        </p:txBody>
      </p:sp>
      <p:sp>
        <p:nvSpPr>
          <p:cNvPr id="102416" name="Oval 16"/>
          <p:cNvSpPr>
            <a:spLocks noChangeArrowheads="1"/>
          </p:cNvSpPr>
          <p:nvPr/>
        </p:nvSpPr>
        <p:spPr bwMode="auto">
          <a:xfrm>
            <a:off x="2462213" y="343693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2571750" y="3543300"/>
            <a:ext cx="285750" cy="3714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2789238" y="4138613"/>
            <a:ext cx="857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V="1">
            <a:off x="2943225" y="3014663"/>
            <a:ext cx="242888" cy="914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Oval 20"/>
          <p:cNvSpPr>
            <a:spLocks noChangeArrowheads="1"/>
          </p:cNvSpPr>
          <p:nvPr/>
        </p:nvSpPr>
        <p:spPr bwMode="auto">
          <a:xfrm>
            <a:off x="2786063" y="38893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2421" name="Oval 21"/>
          <p:cNvSpPr>
            <a:spLocks noChangeArrowheads="1"/>
          </p:cNvSpPr>
          <p:nvPr/>
        </p:nvSpPr>
        <p:spPr bwMode="auto">
          <a:xfrm>
            <a:off x="3109913" y="285591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3227388" y="28194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C</a:t>
            </a:r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V="1">
            <a:off x="3214688" y="2143125"/>
            <a:ext cx="214312" cy="8143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Oval 24"/>
          <p:cNvSpPr>
            <a:spLocks noChangeArrowheads="1"/>
          </p:cNvSpPr>
          <p:nvPr/>
        </p:nvSpPr>
        <p:spPr bwMode="auto">
          <a:xfrm>
            <a:off x="3338513" y="201295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3179763" y="14859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500188" y="2835275"/>
            <a:ext cx="34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166846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3435" name="Freeform 11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3438" name="Freeform 14"/>
          <p:cNvSpPr>
            <a:spLocks/>
          </p:cNvSpPr>
          <p:nvPr/>
        </p:nvSpPr>
        <p:spPr bwMode="auto">
          <a:xfrm>
            <a:off x="2420938" y="3543300"/>
            <a:ext cx="165100" cy="904875"/>
          </a:xfrm>
          <a:custGeom>
            <a:avLst/>
            <a:gdLst>
              <a:gd name="T0" fmla="*/ 0 w 104"/>
              <a:gd name="T1" fmla="*/ 2147483647 h 570"/>
              <a:gd name="T2" fmla="*/ 2147483647 w 104"/>
              <a:gd name="T3" fmla="*/ 0 h 570"/>
              <a:gd name="T4" fmla="*/ 2147483647 w 104"/>
              <a:gd name="T5" fmla="*/ 0 h 570"/>
              <a:gd name="T6" fmla="*/ 0 60000 65536"/>
              <a:gd name="T7" fmla="*/ 0 60000 65536"/>
              <a:gd name="T8" fmla="*/ 0 60000 65536"/>
              <a:gd name="T9" fmla="*/ 0 w 104"/>
              <a:gd name="T10" fmla="*/ 0 h 570"/>
              <a:gd name="T11" fmla="*/ 104 w 104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570">
                <a:moveTo>
                  <a:pt x="0" y="569"/>
                </a:moveTo>
                <a:lnTo>
                  <a:pt x="103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351088" y="300037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Be</a:t>
            </a:r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2462213" y="343693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2571750" y="3543300"/>
            <a:ext cx="285750" cy="3714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789238" y="4138613"/>
            <a:ext cx="857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</a:t>
            </a: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 flipV="1">
            <a:off x="2943225" y="3014663"/>
            <a:ext cx="242888" cy="914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4" name="Oval 20"/>
          <p:cNvSpPr>
            <a:spLocks noChangeArrowheads="1"/>
          </p:cNvSpPr>
          <p:nvPr/>
        </p:nvSpPr>
        <p:spPr bwMode="auto">
          <a:xfrm>
            <a:off x="2786063" y="38893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3445" name="Oval 21"/>
          <p:cNvSpPr>
            <a:spLocks noChangeArrowheads="1"/>
          </p:cNvSpPr>
          <p:nvPr/>
        </p:nvSpPr>
        <p:spPr bwMode="auto">
          <a:xfrm>
            <a:off x="3109913" y="285591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3227388" y="28194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C</a:t>
            </a:r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 flipV="1">
            <a:off x="3214688" y="2143125"/>
            <a:ext cx="214312" cy="8143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Oval 24"/>
          <p:cNvSpPr>
            <a:spLocks noChangeArrowheads="1"/>
          </p:cNvSpPr>
          <p:nvPr/>
        </p:nvSpPr>
        <p:spPr bwMode="auto">
          <a:xfrm>
            <a:off x="3338513" y="201295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3179763" y="14859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N</a:t>
            </a:r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3514725" y="2114550"/>
            <a:ext cx="385763" cy="457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1" name="Oval 27"/>
          <p:cNvSpPr>
            <a:spLocks noChangeArrowheads="1"/>
          </p:cNvSpPr>
          <p:nvPr/>
        </p:nvSpPr>
        <p:spPr bwMode="auto">
          <a:xfrm>
            <a:off x="3810000" y="254158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3703638" y="27813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O</a:t>
            </a:r>
          </a:p>
        </p:txBody>
      </p:sp>
      <p:sp>
        <p:nvSpPr>
          <p:cNvPr id="98333" name="Rectangle 29"/>
          <p:cNvSpPr>
            <a:spLocks noGrp="1" noChangeArrowheads="1"/>
          </p:cNvSpPr>
          <p:nvPr>
            <p:ph type="body" sz="half" idx="2"/>
          </p:nvPr>
        </p:nvSpPr>
        <p:spPr>
          <a:xfrm>
            <a:off x="4371975" y="1081088"/>
            <a:ext cx="4000500" cy="4114800"/>
          </a:xfrm>
        </p:spPr>
        <p:txBody>
          <a:bodyPr/>
          <a:lstStyle/>
          <a:p>
            <a:pPr indent="-173038" eaLnBrk="1" hangingPunct="1"/>
            <a:r>
              <a:rPr lang="en-US" altLang="en-US" sz="3600" smtClean="0"/>
              <a:t>Oxygen breaks the pattern, because removing an electron leaves it with a 1/2 filled p orbital</a:t>
            </a:r>
            <a:r>
              <a:rPr lang="en-US" altLang="en-US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3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1500188" y="2835275"/>
            <a:ext cx="34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104456" name="Freeform 8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166846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59" name="Freeform 11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62" name="Freeform 14"/>
          <p:cNvSpPr>
            <a:spLocks/>
          </p:cNvSpPr>
          <p:nvPr/>
        </p:nvSpPr>
        <p:spPr bwMode="auto">
          <a:xfrm>
            <a:off x="2420938" y="3543300"/>
            <a:ext cx="165100" cy="904875"/>
          </a:xfrm>
          <a:custGeom>
            <a:avLst/>
            <a:gdLst>
              <a:gd name="T0" fmla="*/ 0 w 104"/>
              <a:gd name="T1" fmla="*/ 2147483647 h 570"/>
              <a:gd name="T2" fmla="*/ 2147483647 w 104"/>
              <a:gd name="T3" fmla="*/ 0 h 570"/>
              <a:gd name="T4" fmla="*/ 2147483647 w 104"/>
              <a:gd name="T5" fmla="*/ 0 h 570"/>
              <a:gd name="T6" fmla="*/ 0 60000 65536"/>
              <a:gd name="T7" fmla="*/ 0 60000 65536"/>
              <a:gd name="T8" fmla="*/ 0 60000 65536"/>
              <a:gd name="T9" fmla="*/ 0 w 104"/>
              <a:gd name="T10" fmla="*/ 0 h 570"/>
              <a:gd name="T11" fmla="*/ 104 w 104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570">
                <a:moveTo>
                  <a:pt x="0" y="569"/>
                </a:moveTo>
                <a:lnTo>
                  <a:pt x="103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2351088" y="300037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Be</a:t>
            </a:r>
          </a:p>
        </p:txBody>
      </p:sp>
      <p:sp>
        <p:nvSpPr>
          <p:cNvPr id="104464" name="Oval 16"/>
          <p:cNvSpPr>
            <a:spLocks noChangeArrowheads="1"/>
          </p:cNvSpPr>
          <p:nvPr/>
        </p:nvSpPr>
        <p:spPr bwMode="auto">
          <a:xfrm>
            <a:off x="2462213" y="343693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2571750" y="3543300"/>
            <a:ext cx="285750" cy="3714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2789238" y="4138613"/>
            <a:ext cx="857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</a:t>
            </a: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V="1">
            <a:off x="2943225" y="3014663"/>
            <a:ext cx="242888" cy="914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2786063" y="38893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69" name="Oval 21"/>
          <p:cNvSpPr>
            <a:spLocks noChangeArrowheads="1"/>
          </p:cNvSpPr>
          <p:nvPr/>
        </p:nvSpPr>
        <p:spPr bwMode="auto">
          <a:xfrm>
            <a:off x="3109913" y="285591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3227388" y="28194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C</a:t>
            </a:r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 flipV="1">
            <a:off x="3214688" y="2143125"/>
            <a:ext cx="214312" cy="8143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3338513" y="201295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3179763" y="14859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N</a:t>
            </a:r>
          </a:p>
        </p:txBody>
      </p:sp>
      <p:sp>
        <p:nvSpPr>
          <p:cNvPr id="104474" name="Line 26"/>
          <p:cNvSpPr>
            <a:spLocks noChangeShapeType="1"/>
          </p:cNvSpPr>
          <p:nvPr/>
        </p:nvSpPr>
        <p:spPr bwMode="auto">
          <a:xfrm>
            <a:off x="3514725" y="2114550"/>
            <a:ext cx="385763" cy="457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3810000" y="254158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3703638" y="27813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O</a:t>
            </a:r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 flipV="1">
            <a:off x="3929063" y="1771650"/>
            <a:ext cx="214312" cy="8715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4062413" y="166528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4479" name="Rectangle 31"/>
          <p:cNvSpPr>
            <a:spLocks noChangeArrowheads="1"/>
          </p:cNvSpPr>
          <p:nvPr/>
        </p:nvSpPr>
        <p:spPr bwMode="auto">
          <a:xfrm>
            <a:off x="3775075" y="1338263"/>
            <a:ext cx="55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500188" y="2835275"/>
            <a:ext cx="34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105480" name="Freeform 8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708150" y="4730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483" name="Freeform 11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486" name="Freeform 14"/>
          <p:cNvSpPr>
            <a:spLocks/>
          </p:cNvSpPr>
          <p:nvPr/>
        </p:nvSpPr>
        <p:spPr bwMode="auto">
          <a:xfrm>
            <a:off x="2420938" y="3543300"/>
            <a:ext cx="165100" cy="904875"/>
          </a:xfrm>
          <a:custGeom>
            <a:avLst/>
            <a:gdLst>
              <a:gd name="T0" fmla="*/ 0 w 104"/>
              <a:gd name="T1" fmla="*/ 2147483647 h 570"/>
              <a:gd name="T2" fmla="*/ 2147483647 w 104"/>
              <a:gd name="T3" fmla="*/ 0 h 570"/>
              <a:gd name="T4" fmla="*/ 2147483647 w 104"/>
              <a:gd name="T5" fmla="*/ 0 h 570"/>
              <a:gd name="T6" fmla="*/ 0 60000 65536"/>
              <a:gd name="T7" fmla="*/ 0 60000 65536"/>
              <a:gd name="T8" fmla="*/ 0 60000 65536"/>
              <a:gd name="T9" fmla="*/ 0 w 104"/>
              <a:gd name="T10" fmla="*/ 0 h 570"/>
              <a:gd name="T11" fmla="*/ 104 w 104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570">
                <a:moveTo>
                  <a:pt x="0" y="569"/>
                </a:moveTo>
                <a:lnTo>
                  <a:pt x="103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2351088" y="300037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Be</a:t>
            </a:r>
          </a:p>
        </p:txBody>
      </p:sp>
      <p:sp>
        <p:nvSpPr>
          <p:cNvPr id="105488" name="Oval 16"/>
          <p:cNvSpPr>
            <a:spLocks noChangeArrowheads="1"/>
          </p:cNvSpPr>
          <p:nvPr/>
        </p:nvSpPr>
        <p:spPr bwMode="auto">
          <a:xfrm>
            <a:off x="2462213" y="343693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2571750" y="3543300"/>
            <a:ext cx="285750" cy="3714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2789238" y="4138613"/>
            <a:ext cx="857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</a:t>
            </a:r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 flipV="1">
            <a:off x="2943225" y="3014663"/>
            <a:ext cx="242888" cy="914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2786063" y="38893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3109913" y="285591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3227388" y="28194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C</a:t>
            </a:r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V="1">
            <a:off x="3214688" y="2143125"/>
            <a:ext cx="214312" cy="8143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Oval 24"/>
          <p:cNvSpPr>
            <a:spLocks noChangeArrowheads="1"/>
          </p:cNvSpPr>
          <p:nvPr/>
        </p:nvSpPr>
        <p:spPr bwMode="auto">
          <a:xfrm>
            <a:off x="3338513" y="201295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3179763" y="14859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N</a:t>
            </a:r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>
            <a:off x="3514725" y="2114550"/>
            <a:ext cx="385763" cy="457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3810000" y="254158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500" name="Rectangle 28"/>
          <p:cNvSpPr>
            <a:spLocks noChangeArrowheads="1"/>
          </p:cNvSpPr>
          <p:nvPr/>
        </p:nvSpPr>
        <p:spPr bwMode="auto">
          <a:xfrm>
            <a:off x="3703638" y="27813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O</a:t>
            </a: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V="1">
            <a:off x="3929063" y="1771650"/>
            <a:ext cx="214312" cy="8715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4062413" y="166528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3775075" y="1338263"/>
            <a:ext cx="55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F</a:t>
            </a: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V="1">
            <a:off x="4186238" y="1308100"/>
            <a:ext cx="73025" cy="4206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4191000" y="11557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3994150" y="604838"/>
            <a:ext cx="66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Ne</a:t>
            </a:r>
          </a:p>
        </p:txBody>
      </p:sp>
      <p:sp>
        <p:nvSpPr>
          <p:cNvPr id="102435" name="Rectangle 35"/>
          <p:cNvSpPr>
            <a:spLocks noGrp="1" noChangeArrowheads="1"/>
          </p:cNvSpPr>
          <p:nvPr>
            <p:ph idx="1"/>
          </p:nvPr>
        </p:nvSpPr>
        <p:spPr>
          <a:xfrm>
            <a:off x="4600575" y="914400"/>
            <a:ext cx="3857625" cy="5181600"/>
          </a:xfrm>
        </p:spPr>
        <p:txBody>
          <a:bodyPr/>
          <a:lstStyle/>
          <a:p>
            <a:pPr indent="-173038" eaLnBrk="1" hangingPunct="1"/>
            <a:r>
              <a:rPr lang="en-US" altLang="en-US" sz="3600" smtClean="0"/>
              <a:t>Ne has a lower IE than He</a:t>
            </a:r>
          </a:p>
          <a:p>
            <a:pPr indent="-173038" eaLnBrk="1" hangingPunct="1"/>
            <a:r>
              <a:rPr lang="en-US" altLang="en-US" sz="3600" smtClean="0"/>
              <a:t>Both are full,</a:t>
            </a:r>
          </a:p>
          <a:p>
            <a:pPr indent="-173038" eaLnBrk="1" hangingPunct="1"/>
            <a:r>
              <a:rPr lang="en-US" altLang="en-US" sz="3600" smtClean="0"/>
              <a:t>Ne has more shielding</a:t>
            </a:r>
          </a:p>
          <a:p>
            <a:pPr indent="-173038" eaLnBrk="1" hangingPunct="1"/>
            <a:r>
              <a:rPr lang="en-US" altLang="en-US" sz="3600" smtClean="0"/>
              <a:t>Greater distance</a:t>
            </a:r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5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sp>
        <p:nvSpPr>
          <p:cNvPr id="106502" name="Oval 6"/>
          <p:cNvSpPr>
            <a:spLocks noChangeArrowheads="1"/>
          </p:cNvSpPr>
          <p:nvPr/>
        </p:nvSpPr>
        <p:spPr bwMode="auto">
          <a:xfrm>
            <a:off x="1697038" y="255746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500188" y="2835275"/>
            <a:ext cx="344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</a:t>
            </a:r>
          </a:p>
        </p:txBody>
      </p:sp>
      <p:sp>
        <p:nvSpPr>
          <p:cNvPr id="106504" name="Freeform 8"/>
          <p:cNvSpPr>
            <a:spLocks/>
          </p:cNvSpPr>
          <p:nvPr/>
        </p:nvSpPr>
        <p:spPr bwMode="auto">
          <a:xfrm>
            <a:off x="1797050" y="998538"/>
            <a:ext cx="182563" cy="1660525"/>
          </a:xfrm>
          <a:custGeom>
            <a:avLst/>
            <a:gdLst>
              <a:gd name="T0" fmla="*/ 0 w 115"/>
              <a:gd name="T1" fmla="*/ 2147483647 h 1046"/>
              <a:gd name="T2" fmla="*/ 2147483647 w 115"/>
              <a:gd name="T3" fmla="*/ 0 h 1046"/>
              <a:gd name="T4" fmla="*/ 0 60000 65536"/>
              <a:gd name="T5" fmla="*/ 0 60000 65536"/>
              <a:gd name="T6" fmla="*/ 0 w 115"/>
              <a:gd name="T7" fmla="*/ 0 h 1046"/>
              <a:gd name="T8" fmla="*/ 115 w 115"/>
              <a:gd name="T9" fmla="*/ 1046 h 10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1046">
                <a:moveTo>
                  <a:pt x="0" y="1045"/>
                </a:moveTo>
                <a:lnTo>
                  <a:pt x="11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668463" y="527050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He</a:t>
            </a:r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1882775" y="9048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07" name="Freeform 11"/>
          <p:cNvSpPr>
            <a:spLocks/>
          </p:cNvSpPr>
          <p:nvPr/>
        </p:nvSpPr>
        <p:spPr bwMode="auto">
          <a:xfrm>
            <a:off x="1978025" y="998538"/>
            <a:ext cx="427038" cy="3433762"/>
          </a:xfrm>
          <a:custGeom>
            <a:avLst/>
            <a:gdLst>
              <a:gd name="T0" fmla="*/ 0 w 269"/>
              <a:gd name="T1" fmla="*/ 0 h 2163"/>
              <a:gd name="T2" fmla="*/ 2147483647 w 269"/>
              <a:gd name="T3" fmla="*/ 2147483647 h 2163"/>
              <a:gd name="T4" fmla="*/ 0 60000 65536"/>
              <a:gd name="T5" fmla="*/ 0 60000 65536"/>
              <a:gd name="T6" fmla="*/ 0 w 269"/>
              <a:gd name="T7" fmla="*/ 0 h 2163"/>
              <a:gd name="T8" fmla="*/ 269 w 269"/>
              <a:gd name="T9" fmla="*/ 2163 h 21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2163">
                <a:moveTo>
                  <a:pt x="0" y="0"/>
                </a:moveTo>
                <a:lnTo>
                  <a:pt x="268" y="2162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2165350" y="4473575"/>
            <a:ext cx="66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Li</a:t>
            </a:r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2309813" y="436880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>
            <a:off x="2420938" y="3543300"/>
            <a:ext cx="165100" cy="904875"/>
          </a:xfrm>
          <a:custGeom>
            <a:avLst/>
            <a:gdLst>
              <a:gd name="T0" fmla="*/ 0 w 104"/>
              <a:gd name="T1" fmla="*/ 2147483647 h 570"/>
              <a:gd name="T2" fmla="*/ 2147483647 w 104"/>
              <a:gd name="T3" fmla="*/ 0 h 570"/>
              <a:gd name="T4" fmla="*/ 2147483647 w 104"/>
              <a:gd name="T5" fmla="*/ 0 h 570"/>
              <a:gd name="T6" fmla="*/ 0 60000 65536"/>
              <a:gd name="T7" fmla="*/ 0 60000 65536"/>
              <a:gd name="T8" fmla="*/ 0 60000 65536"/>
              <a:gd name="T9" fmla="*/ 0 w 104"/>
              <a:gd name="T10" fmla="*/ 0 h 570"/>
              <a:gd name="T11" fmla="*/ 104 w 104"/>
              <a:gd name="T12" fmla="*/ 570 h 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570">
                <a:moveTo>
                  <a:pt x="0" y="569"/>
                </a:moveTo>
                <a:lnTo>
                  <a:pt x="103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351088" y="300037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Be</a:t>
            </a:r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2462213" y="343693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2571750" y="3543300"/>
            <a:ext cx="285750" cy="3714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2789238" y="4138613"/>
            <a:ext cx="857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B</a:t>
            </a: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flipV="1">
            <a:off x="2943225" y="3014663"/>
            <a:ext cx="242888" cy="914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Oval 20"/>
          <p:cNvSpPr>
            <a:spLocks noChangeArrowheads="1"/>
          </p:cNvSpPr>
          <p:nvPr/>
        </p:nvSpPr>
        <p:spPr bwMode="auto">
          <a:xfrm>
            <a:off x="2786063" y="388937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17" name="Oval 21"/>
          <p:cNvSpPr>
            <a:spLocks noChangeArrowheads="1"/>
          </p:cNvSpPr>
          <p:nvPr/>
        </p:nvSpPr>
        <p:spPr bwMode="auto">
          <a:xfrm>
            <a:off x="3109913" y="2855913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3227388" y="28194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C</a:t>
            </a: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V="1">
            <a:off x="3214688" y="2143125"/>
            <a:ext cx="214312" cy="8143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3338513" y="201295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3179763" y="14859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N</a:t>
            </a:r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3514725" y="2114550"/>
            <a:ext cx="385763" cy="457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Oval 27"/>
          <p:cNvSpPr>
            <a:spLocks noChangeArrowheads="1"/>
          </p:cNvSpPr>
          <p:nvPr/>
        </p:nvSpPr>
        <p:spPr bwMode="auto">
          <a:xfrm>
            <a:off x="3810000" y="254158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3703638" y="2781300"/>
            <a:ext cx="55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O</a:t>
            </a:r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V="1">
            <a:off x="3929063" y="1771650"/>
            <a:ext cx="214312" cy="8715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4062413" y="1665288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3775075" y="1338263"/>
            <a:ext cx="55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F</a:t>
            </a: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 flipV="1">
            <a:off x="4186238" y="1214438"/>
            <a:ext cx="100012" cy="5143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9" name="Oval 33"/>
          <p:cNvSpPr>
            <a:spLocks noChangeArrowheads="1"/>
          </p:cNvSpPr>
          <p:nvPr/>
        </p:nvSpPr>
        <p:spPr bwMode="auto">
          <a:xfrm>
            <a:off x="4205288" y="1022350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4021138" y="522288"/>
            <a:ext cx="66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Ne</a:t>
            </a:r>
          </a:p>
        </p:txBody>
      </p:sp>
      <p:sp>
        <p:nvSpPr>
          <p:cNvPr id="104483" name="Rectangle 35"/>
          <p:cNvSpPr>
            <a:spLocks noChangeArrowheads="1"/>
          </p:cNvSpPr>
          <p:nvPr/>
        </p:nvSpPr>
        <p:spPr bwMode="auto">
          <a:xfrm>
            <a:off x="4892675" y="928688"/>
            <a:ext cx="38576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Na has a lower IE than Li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Both are s</a:t>
            </a:r>
            <a:r>
              <a:rPr lang="en-US" altLang="en-US" sz="3600" baseline="30000">
                <a:latin typeface="Arial" charset="0"/>
                <a:cs typeface="Tahoma" pitchFamily="34" charset="0"/>
              </a:rPr>
              <a:t>1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Na has more shielding</a:t>
            </a:r>
            <a:endParaRPr lang="en-US" altLang="en-US" sz="36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altLang="en-US" sz="3600">
                <a:latin typeface="Arial" charset="0"/>
                <a:cs typeface="Tahoma" pitchFamily="34" charset="0"/>
              </a:rPr>
              <a:t>Greater distance</a:t>
            </a:r>
            <a:endParaRPr lang="en-US" altLang="en-US" sz="3400">
              <a:latin typeface="Arial" charset="0"/>
              <a:cs typeface="Tahoma" pitchFamily="34" charset="0"/>
            </a:endParaRPr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>
            <a:off x="4314825" y="1128713"/>
            <a:ext cx="285750" cy="374332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3" name="Oval 37"/>
          <p:cNvSpPr>
            <a:spLocks noChangeArrowheads="1"/>
          </p:cNvSpPr>
          <p:nvPr/>
        </p:nvSpPr>
        <p:spPr bwMode="auto">
          <a:xfrm>
            <a:off x="4533900" y="4835525"/>
            <a:ext cx="196850" cy="1809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>
            <a:off x="4441825" y="507682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charset="0"/>
                <a:cs typeface="Tahoma" pitchFamily="34" charset="0"/>
              </a:rPr>
              <a:t>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3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reeform 2"/>
          <p:cNvSpPr>
            <a:spLocks/>
          </p:cNvSpPr>
          <p:nvPr/>
        </p:nvSpPr>
        <p:spPr bwMode="auto">
          <a:xfrm>
            <a:off x="5157788" y="3243263"/>
            <a:ext cx="2273300" cy="1273175"/>
          </a:xfrm>
          <a:custGeom>
            <a:avLst/>
            <a:gdLst>
              <a:gd name="T0" fmla="*/ 0 w 1432"/>
              <a:gd name="T1" fmla="*/ 2147483647 h 802"/>
              <a:gd name="T2" fmla="*/ 2147483647 w 1432"/>
              <a:gd name="T3" fmla="*/ 2147483647 h 802"/>
              <a:gd name="T4" fmla="*/ 2147483647 w 1432"/>
              <a:gd name="T5" fmla="*/ 2147483647 h 802"/>
              <a:gd name="T6" fmla="*/ 2147483647 w 1432"/>
              <a:gd name="T7" fmla="*/ 2147483647 h 802"/>
              <a:gd name="T8" fmla="*/ 2147483647 w 1432"/>
              <a:gd name="T9" fmla="*/ 2147483647 h 802"/>
              <a:gd name="T10" fmla="*/ 2147483647 w 1432"/>
              <a:gd name="T11" fmla="*/ 2147483647 h 802"/>
              <a:gd name="T12" fmla="*/ 2147483647 w 1432"/>
              <a:gd name="T13" fmla="*/ 2147483647 h 802"/>
              <a:gd name="T14" fmla="*/ 2147483647 w 1432"/>
              <a:gd name="T15" fmla="*/ 2147483647 h 802"/>
              <a:gd name="T16" fmla="*/ 2147483647 w 1432"/>
              <a:gd name="T17" fmla="*/ 0 h 802"/>
              <a:gd name="T18" fmla="*/ 2147483647 w 1432"/>
              <a:gd name="T19" fmla="*/ 2147483647 h 8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2"/>
              <a:gd name="T31" fmla="*/ 0 h 802"/>
              <a:gd name="T32" fmla="*/ 1432 w 1432"/>
              <a:gd name="T33" fmla="*/ 802 h 8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2" h="802">
                <a:moveTo>
                  <a:pt x="0" y="540"/>
                </a:moveTo>
                <a:lnTo>
                  <a:pt x="135" y="549"/>
                </a:lnTo>
                <a:lnTo>
                  <a:pt x="297" y="567"/>
                </a:lnTo>
                <a:lnTo>
                  <a:pt x="486" y="630"/>
                </a:lnTo>
                <a:lnTo>
                  <a:pt x="639" y="531"/>
                </a:lnTo>
                <a:lnTo>
                  <a:pt x="765" y="432"/>
                </a:lnTo>
                <a:lnTo>
                  <a:pt x="945" y="513"/>
                </a:lnTo>
                <a:lnTo>
                  <a:pt x="1143" y="594"/>
                </a:lnTo>
                <a:lnTo>
                  <a:pt x="1287" y="0"/>
                </a:lnTo>
                <a:lnTo>
                  <a:pt x="1431" y="801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1320800" y="866775"/>
            <a:ext cx="0" cy="495935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 flipH="1">
            <a:off x="1319213" y="5843588"/>
            <a:ext cx="69643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 rot="-5400000">
            <a:off x="-1343819" y="2855119"/>
            <a:ext cx="421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First Ionization energy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570288" y="58912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number</a:t>
            </a:r>
          </a:p>
        </p:txBody>
      </p:sp>
      <p:grpSp>
        <p:nvGrpSpPr>
          <p:cNvPr id="107527" name="Group 39"/>
          <p:cNvGrpSpPr>
            <a:grpSpLocks/>
          </p:cNvGrpSpPr>
          <p:nvPr/>
        </p:nvGrpSpPr>
        <p:grpSpPr bwMode="auto">
          <a:xfrm>
            <a:off x="1643063" y="588963"/>
            <a:ext cx="1697037" cy="4113212"/>
            <a:chOff x="1035" y="371"/>
            <a:chExt cx="1069" cy="2591"/>
          </a:xfrm>
        </p:grpSpPr>
        <p:sp>
          <p:nvSpPr>
            <p:cNvPr id="107592" name="Oval 7"/>
            <p:cNvSpPr>
              <a:spLocks noChangeArrowheads="1"/>
            </p:cNvSpPr>
            <p:nvPr/>
          </p:nvSpPr>
          <p:spPr bwMode="auto">
            <a:xfrm>
              <a:off x="1078" y="1413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93" name="Freeform 8"/>
            <p:cNvSpPr>
              <a:spLocks/>
            </p:cNvSpPr>
            <p:nvPr/>
          </p:nvSpPr>
          <p:spPr bwMode="auto">
            <a:xfrm>
              <a:off x="1111" y="431"/>
              <a:ext cx="61" cy="1046"/>
            </a:xfrm>
            <a:custGeom>
              <a:avLst/>
              <a:gdLst>
                <a:gd name="T0" fmla="*/ 0 w 61"/>
                <a:gd name="T1" fmla="*/ 1045 h 1046"/>
                <a:gd name="T2" fmla="*/ 60 w 61"/>
                <a:gd name="T3" fmla="*/ 0 h 1046"/>
                <a:gd name="T4" fmla="*/ 0 60000 65536"/>
                <a:gd name="T5" fmla="*/ 0 60000 65536"/>
                <a:gd name="T6" fmla="*/ 0 w 61"/>
                <a:gd name="T7" fmla="*/ 0 h 1046"/>
                <a:gd name="T8" fmla="*/ 61 w 61"/>
                <a:gd name="T9" fmla="*/ 1046 h 10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" h="1046">
                  <a:moveTo>
                    <a:pt x="0" y="1045"/>
                  </a:moveTo>
                  <a:lnTo>
                    <a:pt x="60" y="0"/>
                  </a:lnTo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4" name="Oval 9"/>
            <p:cNvSpPr>
              <a:spLocks noChangeArrowheads="1"/>
            </p:cNvSpPr>
            <p:nvPr/>
          </p:nvSpPr>
          <p:spPr bwMode="auto">
            <a:xfrm>
              <a:off x="1139" y="372"/>
              <a:ext cx="66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95" name="Freeform 10"/>
            <p:cNvSpPr>
              <a:spLocks/>
            </p:cNvSpPr>
            <p:nvPr/>
          </p:nvSpPr>
          <p:spPr bwMode="auto">
            <a:xfrm>
              <a:off x="1171" y="431"/>
              <a:ext cx="141" cy="2163"/>
            </a:xfrm>
            <a:custGeom>
              <a:avLst/>
              <a:gdLst>
                <a:gd name="T0" fmla="*/ 0 w 141"/>
                <a:gd name="T1" fmla="*/ 0 h 2163"/>
                <a:gd name="T2" fmla="*/ 140 w 141"/>
                <a:gd name="T3" fmla="*/ 2162 h 2163"/>
                <a:gd name="T4" fmla="*/ 0 60000 65536"/>
                <a:gd name="T5" fmla="*/ 0 60000 65536"/>
                <a:gd name="T6" fmla="*/ 0 w 141"/>
                <a:gd name="T7" fmla="*/ 0 h 2163"/>
                <a:gd name="T8" fmla="*/ 141 w 141"/>
                <a:gd name="T9" fmla="*/ 2163 h 2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1" h="2163">
                  <a:moveTo>
                    <a:pt x="0" y="0"/>
                  </a:moveTo>
                  <a:lnTo>
                    <a:pt x="140" y="2162"/>
                  </a:lnTo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6" name="Oval 11"/>
            <p:cNvSpPr>
              <a:spLocks noChangeArrowheads="1"/>
            </p:cNvSpPr>
            <p:nvPr/>
          </p:nvSpPr>
          <p:spPr bwMode="auto">
            <a:xfrm>
              <a:off x="1280" y="2554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97" name="Freeform 12"/>
            <p:cNvSpPr>
              <a:spLocks/>
            </p:cNvSpPr>
            <p:nvPr/>
          </p:nvSpPr>
          <p:spPr bwMode="auto">
            <a:xfrm>
              <a:off x="1317" y="2034"/>
              <a:ext cx="55" cy="570"/>
            </a:xfrm>
            <a:custGeom>
              <a:avLst/>
              <a:gdLst>
                <a:gd name="T0" fmla="*/ 0 w 55"/>
                <a:gd name="T1" fmla="*/ 569 h 570"/>
                <a:gd name="T2" fmla="*/ 54 w 55"/>
                <a:gd name="T3" fmla="*/ 0 h 570"/>
                <a:gd name="T4" fmla="*/ 54 w 55"/>
                <a:gd name="T5" fmla="*/ 0 h 570"/>
                <a:gd name="T6" fmla="*/ 0 60000 65536"/>
                <a:gd name="T7" fmla="*/ 0 60000 65536"/>
                <a:gd name="T8" fmla="*/ 0 60000 65536"/>
                <a:gd name="T9" fmla="*/ 0 w 55"/>
                <a:gd name="T10" fmla="*/ 0 h 570"/>
                <a:gd name="T11" fmla="*/ 55 w 55"/>
                <a:gd name="T12" fmla="*/ 570 h 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570">
                  <a:moveTo>
                    <a:pt x="0" y="569"/>
                  </a:moveTo>
                  <a:lnTo>
                    <a:pt x="54" y="0"/>
                  </a:lnTo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8" name="Oval 13"/>
            <p:cNvSpPr>
              <a:spLocks noChangeArrowheads="1"/>
            </p:cNvSpPr>
            <p:nvPr/>
          </p:nvSpPr>
          <p:spPr bwMode="auto">
            <a:xfrm>
              <a:off x="1330" y="1967"/>
              <a:ext cx="66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99" name="Line 14"/>
            <p:cNvSpPr>
              <a:spLocks noChangeShapeType="1"/>
            </p:cNvSpPr>
            <p:nvPr/>
          </p:nvSpPr>
          <p:spPr bwMode="auto">
            <a:xfrm>
              <a:off x="1366" y="2034"/>
              <a:ext cx="95" cy="23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0" name="Line 15"/>
            <p:cNvSpPr>
              <a:spLocks noChangeShapeType="1"/>
            </p:cNvSpPr>
            <p:nvPr/>
          </p:nvSpPr>
          <p:spPr bwMode="auto">
            <a:xfrm flipV="1">
              <a:off x="1489" y="1701"/>
              <a:ext cx="80" cy="5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1" name="Oval 16"/>
            <p:cNvSpPr>
              <a:spLocks noChangeArrowheads="1"/>
            </p:cNvSpPr>
            <p:nvPr/>
          </p:nvSpPr>
          <p:spPr bwMode="auto">
            <a:xfrm>
              <a:off x="1437" y="2252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02" name="Oval 17"/>
            <p:cNvSpPr>
              <a:spLocks noChangeArrowheads="1"/>
            </p:cNvSpPr>
            <p:nvPr/>
          </p:nvSpPr>
          <p:spPr bwMode="auto">
            <a:xfrm>
              <a:off x="1545" y="1601"/>
              <a:ext cx="6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03" name="Line 18"/>
            <p:cNvSpPr>
              <a:spLocks noChangeShapeType="1"/>
            </p:cNvSpPr>
            <p:nvPr/>
          </p:nvSpPr>
          <p:spPr bwMode="auto">
            <a:xfrm flipV="1">
              <a:off x="1579" y="1152"/>
              <a:ext cx="71" cy="513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4" name="Oval 19"/>
            <p:cNvSpPr>
              <a:spLocks noChangeArrowheads="1"/>
            </p:cNvSpPr>
            <p:nvPr/>
          </p:nvSpPr>
          <p:spPr bwMode="auto">
            <a:xfrm>
              <a:off x="1619" y="1070"/>
              <a:ext cx="66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05" name="Line 20"/>
            <p:cNvSpPr>
              <a:spLocks noChangeShapeType="1"/>
            </p:cNvSpPr>
            <p:nvPr/>
          </p:nvSpPr>
          <p:spPr bwMode="auto">
            <a:xfrm>
              <a:off x="1678" y="1134"/>
              <a:ext cx="127" cy="28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6" name="Oval 21"/>
            <p:cNvSpPr>
              <a:spLocks noChangeArrowheads="1"/>
            </p:cNvSpPr>
            <p:nvPr/>
          </p:nvSpPr>
          <p:spPr bwMode="auto">
            <a:xfrm>
              <a:off x="1775" y="1403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07" name="Line 22"/>
            <p:cNvSpPr>
              <a:spLocks noChangeShapeType="1"/>
            </p:cNvSpPr>
            <p:nvPr/>
          </p:nvSpPr>
          <p:spPr bwMode="auto">
            <a:xfrm flipV="1">
              <a:off x="1815" y="918"/>
              <a:ext cx="70" cy="54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8" name="Oval 23"/>
            <p:cNvSpPr>
              <a:spLocks noChangeArrowheads="1"/>
            </p:cNvSpPr>
            <p:nvPr/>
          </p:nvSpPr>
          <p:spPr bwMode="auto">
            <a:xfrm>
              <a:off x="1859" y="851"/>
              <a:ext cx="6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09" name="Line 24"/>
            <p:cNvSpPr>
              <a:spLocks noChangeShapeType="1"/>
            </p:cNvSpPr>
            <p:nvPr/>
          </p:nvSpPr>
          <p:spPr bwMode="auto">
            <a:xfrm flipV="1">
              <a:off x="1899" y="567"/>
              <a:ext cx="34" cy="32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10" name="Oval 25"/>
            <p:cNvSpPr>
              <a:spLocks noChangeArrowheads="1"/>
            </p:cNvSpPr>
            <p:nvPr/>
          </p:nvSpPr>
          <p:spPr bwMode="auto">
            <a:xfrm>
              <a:off x="1906" y="446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11" name="Line 26"/>
            <p:cNvSpPr>
              <a:spLocks noChangeShapeType="1"/>
            </p:cNvSpPr>
            <p:nvPr/>
          </p:nvSpPr>
          <p:spPr bwMode="auto">
            <a:xfrm>
              <a:off x="1942" y="513"/>
              <a:ext cx="94" cy="235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12" name="Oval 27"/>
            <p:cNvSpPr>
              <a:spLocks noChangeArrowheads="1"/>
            </p:cNvSpPr>
            <p:nvPr/>
          </p:nvSpPr>
          <p:spPr bwMode="auto">
            <a:xfrm>
              <a:off x="2014" y="2848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13" name="Oval 28"/>
            <p:cNvSpPr>
              <a:spLocks noChangeArrowheads="1"/>
            </p:cNvSpPr>
            <p:nvPr/>
          </p:nvSpPr>
          <p:spPr bwMode="auto">
            <a:xfrm>
              <a:off x="1881" y="443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14" name="Oval 29"/>
            <p:cNvSpPr>
              <a:spLocks noChangeArrowheads="1"/>
            </p:cNvSpPr>
            <p:nvPr/>
          </p:nvSpPr>
          <p:spPr bwMode="auto">
            <a:xfrm>
              <a:off x="1980" y="2846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15" name="Oval 30"/>
            <p:cNvSpPr>
              <a:spLocks noChangeArrowheads="1"/>
            </p:cNvSpPr>
            <p:nvPr/>
          </p:nvSpPr>
          <p:spPr bwMode="auto">
            <a:xfrm>
              <a:off x="1584" y="1064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16" name="Oval 31"/>
            <p:cNvSpPr>
              <a:spLocks noChangeArrowheads="1"/>
            </p:cNvSpPr>
            <p:nvPr/>
          </p:nvSpPr>
          <p:spPr bwMode="auto">
            <a:xfrm>
              <a:off x="1809" y="875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17" name="Oval 32"/>
            <p:cNvSpPr>
              <a:spLocks noChangeArrowheads="1"/>
            </p:cNvSpPr>
            <p:nvPr/>
          </p:nvSpPr>
          <p:spPr bwMode="auto">
            <a:xfrm>
              <a:off x="1752" y="1412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18" name="Oval 33"/>
            <p:cNvSpPr>
              <a:spLocks noChangeArrowheads="1"/>
            </p:cNvSpPr>
            <p:nvPr/>
          </p:nvSpPr>
          <p:spPr bwMode="auto">
            <a:xfrm>
              <a:off x="1422" y="2252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19" name="Oval 34"/>
            <p:cNvSpPr>
              <a:spLocks noChangeArrowheads="1"/>
            </p:cNvSpPr>
            <p:nvPr/>
          </p:nvSpPr>
          <p:spPr bwMode="auto">
            <a:xfrm>
              <a:off x="1305" y="1964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20" name="Oval 35"/>
            <p:cNvSpPr>
              <a:spLocks noChangeArrowheads="1"/>
            </p:cNvSpPr>
            <p:nvPr/>
          </p:nvSpPr>
          <p:spPr bwMode="auto">
            <a:xfrm>
              <a:off x="1242" y="2558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21" name="Oval 36"/>
            <p:cNvSpPr>
              <a:spLocks noChangeArrowheads="1"/>
            </p:cNvSpPr>
            <p:nvPr/>
          </p:nvSpPr>
          <p:spPr bwMode="auto">
            <a:xfrm>
              <a:off x="1107" y="371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22" name="Oval 37"/>
            <p:cNvSpPr>
              <a:spLocks noChangeArrowheads="1"/>
            </p:cNvSpPr>
            <p:nvPr/>
          </p:nvSpPr>
          <p:spPr bwMode="auto">
            <a:xfrm>
              <a:off x="1035" y="1406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623" name="Oval 38"/>
            <p:cNvSpPr>
              <a:spLocks noChangeArrowheads="1"/>
            </p:cNvSpPr>
            <p:nvPr/>
          </p:nvSpPr>
          <p:spPr bwMode="auto">
            <a:xfrm>
              <a:off x="1521" y="1613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</p:grpSp>
      <p:grpSp>
        <p:nvGrpSpPr>
          <p:cNvPr id="107528" name="Group 66"/>
          <p:cNvGrpSpPr>
            <a:grpSpLocks/>
          </p:cNvGrpSpPr>
          <p:nvPr/>
        </p:nvGrpSpPr>
        <p:grpSpPr bwMode="auto">
          <a:xfrm>
            <a:off x="3138488" y="1155700"/>
            <a:ext cx="1368425" cy="3998913"/>
            <a:chOff x="1977" y="728"/>
            <a:chExt cx="862" cy="2519"/>
          </a:xfrm>
        </p:grpSpPr>
        <p:sp>
          <p:nvSpPr>
            <p:cNvPr id="107566" name="Oval 40"/>
            <p:cNvSpPr>
              <a:spLocks noChangeArrowheads="1"/>
            </p:cNvSpPr>
            <p:nvPr/>
          </p:nvSpPr>
          <p:spPr bwMode="auto">
            <a:xfrm>
              <a:off x="2015" y="2839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67" name="Freeform 41"/>
            <p:cNvSpPr>
              <a:spLocks/>
            </p:cNvSpPr>
            <p:nvPr/>
          </p:nvSpPr>
          <p:spPr bwMode="auto">
            <a:xfrm>
              <a:off x="2052" y="2319"/>
              <a:ext cx="55" cy="570"/>
            </a:xfrm>
            <a:custGeom>
              <a:avLst/>
              <a:gdLst>
                <a:gd name="T0" fmla="*/ 0 w 55"/>
                <a:gd name="T1" fmla="*/ 569 h 570"/>
                <a:gd name="T2" fmla="*/ 54 w 55"/>
                <a:gd name="T3" fmla="*/ 0 h 570"/>
                <a:gd name="T4" fmla="*/ 54 w 55"/>
                <a:gd name="T5" fmla="*/ 0 h 570"/>
                <a:gd name="T6" fmla="*/ 0 60000 65536"/>
                <a:gd name="T7" fmla="*/ 0 60000 65536"/>
                <a:gd name="T8" fmla="*/ 0 60000 65536"/>
                <a:gd name="T9" fmla="*/ 0 w 55"/>
                <a:gd name="T10" fmla="*/ 0 h 570"/>
                <a:gd name="T11" fmla="*/ 55 w 55"/>
                <a:gd name="T12" fmla="*/ 570 h 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570">
                  <a:moveTo>
                    <a:pt x="0" y="569"/>
                  </a:moveTo>
                  <a:lnTo>
                    <a:pt x="54" y="0"/>
                  </a:lnTo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8" name="Oval 42"/>
            <p:cNvSpPr>
              <a:spLocks noChangeArrowheads="1"/>
            </p:cNvSpPr>
            <p:nvPr/>
          </p:nvSpPr>
          <p:spPr bwMode="auto">
            <a:xfrm>
              <a:off x="2065" y="2252"/>
              <a:ext cx="66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69" name="Line 43"/>
            <p:cNvSpPr>
              <a:spLocks noChangeShapeType="1"/>
            </p:cNvSpPr>
            <p:nvPr/>
          </p:nvSpPr>
          <p:spPr bwMode="auto">
            <a:xfrm>
              <a:off x="2101" y="2319"/>
              <a:ext cx="95" cy="23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0" name="Line 44"/>
            <p:cNvSpPr>
              <a:spLocks noChangeShapeType="1"/>
            </p:cNvSpPr>
            <p:nvPr/>
          </p:nvSpPr>
          <p:spPr bwMode="auto">
            <a:xfrm flipV="1">
              <a:off x="2224" y="1986"/>
              <a:ext cx="80" cy="57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1" name="Oval 45"/>
            <p:cNvSpPr>
              <a:spLocks noChangeArrowheads="1"/>
            </p:cNvSpPr>
            <p:nvPr/>
          </p:nvSpPr>
          <p:spPr bwMode="auto">
            <a:xfrm>
              <a:off x="2172" y="2537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72" name="Oval 46"/>
            <p:cNvSpPr>
              <a:spLocks noChangeArrowheads="1"/>
            </p:cNvSpPr>
            <p:nvPr/>
          </p:nvSpPr>
          <p:spPr bwMode="auto">
            <a:xfrm>
              <a:off x="2280" y="1886"/>
              <a:ext cx="6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73" name="Line 47"/>
            <p:cNvSpPr>
              <a:spLocks noChangeShapeType="1"/>
            </p:cNvSpPr>
            <p:nvPr/>
          </p:nvSpPr>
          <p:spPr bwMode="auto">
            <a:xfrm flipV="1">
              <a:off x="2314" y="1437"/>
              <a:ext cx="71" cy="513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4" name="Oval 48"/>
            <p:cNvSpPr>
              <a:spLocks noChangeArrowheads="1"/>
            </p:cNvSpPr>
            <p:nvPr/>
          </p:nvSpPr>
          <p:spPr bwMode="auto">
            <a:xfrm>
              <a:off x="2354" y="1355"/>
              <a:ext cx="66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75" name="Line 49"/>
            <p:cNvSpPr>
              <a:spLocks noChangeShapeType="1"/>
            </p:cNvSpPr>
            <p:nvPr/>
          </p:nvSpPr>
          <p:spPr bwMode="auto">
            <a:xfrm>
              <a:off x="2413" y="1419"/>
              <a:ext cx="127" cy="28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6" name="Oval 50"/>
            <p:cNvSpPr>
              <a:spLocks noChangeArrowheads="1"/>
            </p:cNvSpPr>
            <p:nvPr/>
          </p:nvSpPr>
          <p:spPr bwMode="auto">
            <a:xfrm>
              <a:off x="2510" y="1688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77" name="Line 51"/>
            <p:cNvSpPr>
              <a:spLocks noChangeShapeType="1"/>
            </p:cNvSpPr>
            <p:nvPr/>
          </p:nvSpPr>
          <p:spPr bwMode="auto">
            <a:xfrm flipV="1">
              <a:off x="2550" y="1203"/>
              <a:ext cx="70" cy="54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8" name="Oval 52"/>
            <p:cNvSpPr>
              <a:spLocks noChangeArrowheads="1"/>
            </p:cNvSpPr>
            <p:nvPr/>
          </p:nvSpPr>
          <p:spPr bwMode="auto">
            <a:xfrm>
              <a:off x="2594" y="1136"/>
              <a:ext cx="6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79" name="Line 53"/>
            <p:cNvSpPr>
              <a:spLocks noChangeShapeType="1"/>
            </p:cNvSpPr>
            <p:nvPr/>
          </p:nvSpPr>
          <p:spPr bwMode="auto">
            <a:xfrm flipV="1">
              <a:off x="2634" y="852"/>
              <a:ext cx="34" cy="32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0" name="Oval 54"/>
            <p:cNvSpPr>
              <a:spLocks noChangeArrowheads="1"/>
            </p:cNvSpPr>
            <p:nvPr/>
          </p:nvSpPr>
          <p:spPr bwMode="auto">
            <a:xfrm>
              <a:off x="2641" y="731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81" name="Line 55"/>
            <p:cNvSpPr>
              <a:spLocks noChangeShapeType="1"/>
            </p:cNvSpPr>
            <p:nvPr/>
          </p:nvSpPr>
          <p:spPr bwMode="auto">
            <a:xfrm>
              <a:off x="2677" y="798"/>
              <a:ext cx="94" cy="235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2" name="Oval 56"/>
            <p:cNvSpPr>
              <a:spLocks noChangeArrowheads="1"/>
            </p:cNvSpPr>
            <p:nvPr/>
          </p:nvSpPr>
          <p:spPr bwMode="auto">
            <a:xfrm>
              <a:off x="2749" y="3133"/>
              <a:ext cx="65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83" name="Oval 57"/>
            <p:cNvSpPr>
              <a:spLocks noChangeArrowheads="1"/>
            </p:cNvSpPr>
            <p:nvPr/>
          </p:nvSpPr>
          <p:spPr bwMode="auto">
            <a:xfrm>
              <a:off x="2616" y="728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84" name="Oval 58"/>
            <p:cNvSpPr>
              <a:spLocks noChangeArrowheads="1"/>
            </p:cNvSpPr>
            <p:nvPr/>
          </p:nvSpPr>
          <p:spPr bwMode="auto">
            <a:xfrm>
              <a:off x="2715" y="3131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85" name="Oval 59"/>
            <p:cNvSpPr>
              <a:spLocks noChangeArrowheads="1"/>
            </p:cNvSpPr>
            <p:nvPr/>
          </p:nvSpPr>
          <p:spPr bwMode="auto">
            <a:xfrm>
              <a:off x="2319" y="1349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86" name="Oval 60"/>
            <p:cNvSpPr>
              <a:spLocks noChangeArrowheads="1"/>
            </p:cNvSpPr>
            <p:nvPr/>
          </p:nvSpPr>
          <p:spPr bwMode="auto">
            <a:xfrm>
              <a:off x="2544" y="1160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87" name="Oval 61"/>
            <p:cNvSpPr>
              <a:spLocks noChangeArrowheads="1"/>
            </p:cNvSpPr>
            <p:nvPr/>
          </p:nvSpPr>
          <p:spPr bwMode="auto">
            <a:xfrm>
              <a:off x="2487" y="1697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88" name="Oval 62"/>
            <p:cNvSpPr>
              <a:spLocks noChangeArrowheads="1"/>
            </p:cNvSpPr>
            <p:nvPr/>
          </p:nvSpPr>
          <p:spPr bwMode="auto">
            <a:xfrm>
              <a:off x="2157" y="2537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89" name="Oval 63"/>
            <p:cNvSpPr>
              <a:spLocks noChangeArrowheads="1"/>
            </p:cNvSpPr>
            <p:nvPr/>
          </p:nvSpPr>
          <p:spPr bwMode="auto">
            <a:xfrm>
              <a:off x="2040" y="2249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90" name="Oval 64"/>
            <p:cNvSpPr>
              <a:spLocks noChangeArrowheads="1"/>
            </p:cNvSpPr>
            <p:nvPr/>
          </p:nvSpPr>
          <p:spPr bwMode="auto">
            <a:xfrm>
              <a:off x="1977" y="2843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  <p:sp>
          <p:nvSpPr>
            <p:cNvPr id="107591" name="Oval 65"/>
            <p:cNvSpPr>
              <a:spLocks noChangeArrowheads="1"/>
            </p:cNvSpPr>
            <p:nvPr/>
          </p:nvSpPr>
          <p:spPr bwMode="auto">
            <a:xfrm>
              <a:off x="2256" y="1898"/>
              <a:ext cx="124" cy="11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Tahoma" pitchFamily="34" charset="0"/>
              </a:endParaRPr>
            </a:p>
          </p:txBody>
        </p:sp>
      </p:grpSp>
      <p:sp>
        <p:nvSpPr>
          <p:cNvPr id="107529" name="Oval 67"/>
          <p:cNvSpPr>
            <a:spLocks noChangeArrowheads="1"/>
          </p:cNvSpPr>
          <p:nvPr/>
        </p:nvSpPr>
        <p:spPr bwMode="auto">
          <a:xfrm>
            <a:off x="4379913" y="4999038"/>
            <a:ext cx="103187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30" name="Freeform 68"/>
          <p:cNvSpPr>
            <a:spLocks/>
          </p:cNvSpPr>
          <p:nvPr/>
        </p:nvSpPr>
        <p:spPr bwMode="auto">
          <a:xfrm>
            <a:off x="4438650" y="4235450"/>
            <a:ext cx="87313" cy="838200"/>
          </a:xfrm>
          <a:custGeom>
            <a:avLst/>
            <a:gdLst>
              <a:gd name="T0" fmla="*/ 0 w 55"/>
              <a:gd name="T1" fmla="*/ 2147483647 h 528"/>
              <a:gd name="T2" fmla="*/ 2147483647 w 55"/>
              <a:gd name="T3" fmla="*/ 0 h 528"/>
              <a:gd name="T4" fmla="*/ 2147483647 w 55"/>
              <a:gd name="T5" fmla="*/ 0 h 528"/>
              <a:gd name="T6" fmla="*/ 0 60000 65536"/>
              <a:gd name="T7" fmla="*/ 0 60000 65536"/>
              <a:gd name="T8" fmla="*/ 0 60000 65536"/>
              <a:gd name="T9" fmla="*/ 0 w 55"/>
              <a:gd name="T10" fmla="*/ 0 h 528"/>
              <a:gd name="T11" fmla="*/ 55 w 55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528">
                <a:moveTo>
                  <a:pt x="0" y="527"/>
                </a:moveTo>
                <a:lnTo>
                  <a:pt x="54" y="0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531" name="Oval 69"/>
          <p:cNvSpPr>
            <a:spLocks noChangeArrowheads="1"/>
          </p:cNvSpPr>
          <p:nvPr/>
        </p:nvSpPr>
        <p:spPr bwMode="auto">
          <a:xfrm>
            <a:off x="4459288" y="4137025"/>
            <a:ext cx="104775" cy="1666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32" name="Line 70"/>
          <p:cNvSpPr>
            <a:spLocks noChangeShapeType="1"/>
          </p:cNvSpPr>
          <p:nvPr/>
        </p:nvSpPr>
        <p:spPr bwMode="auto">
          <a:xfrm flipV="1">
            <a:off x="4516438" y="4129088"/>
            <a:ext cx="412750" cy="10636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Line 71"/>
          <p:cNvSpPr>
            <a:spLocks noChangeShapeType="1"/>
          </p:cNvSpPr>
          <p:nvPr/>
        </p:nvSpPr>
        <p:spPr bwMode="auto">
          <a:xfrm flipV="1">
            <a:off x="7454900" y="3603625"/>
            <a:ext cx="125413" cy="8461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Oval 72"/>
          <p:cNvSpPr>
            <a:spLocks noChangeArrowheads="1"/>
          </p:cNvSpPr>
          <p:nvPr/>
        </p:nvSpPr>
        <p:spPr bwMode="auto">
          <a:xfrm>
            <a:off x="7372350" y="4413250"/>
            <a:ext cx="103188" cy="1666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35" name="Oval 73"/>
          <p:cNvSpPr>
            <a:spLocks noChangeArrowheads="1"/>
          </p:cNvSpPr>
          <p:nvPr/>
        </p:nvSpPr>
        <p:spPr bwMode="auto">
          <a:xfrm>
            <a:off x="7542213" y="3455988"/>
            <a:ext cx="103187" cy="1666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36" name="Line 74"/>
          <p:cNvSpPr>
            <a:spLocks noChangeShapeType="1"/>
          </p:cNvSpPr>
          <p:nvPr/>
        </p:nvSpPr>
        <p:spPr bwMode="auto">
          <a:xfrm flipV="1">
            <a:off x="7596188" y="2794000"/>
            <a:ext cx="112712" cy="7556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Oval 75"/>
          <p:cNvSpPr>
            <a:spLocks noChangeArrowheads="1"/>
          </p:cNvSpPr>
          <p:nvPr/>
        </p:nvSpPr>
        <p:spPr bwMode="auto">
          <a:xfrm>
            <a:off x="7661275" y="2673350"/>
            <a:ext cx="103188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38" name="Line 76"/>
          <p:cNvSpPr>
            <a:spLocks noChangeShapeType="1"/>
          </p:cNvSpPr>
          <p:nvPr/>
        </p:nvSpPr>
        <p:spPr bwMode="auto">
          <a:xfrm>
            <a:off x="7754938" y="2768600"/>
            <a:ext cx="200025" cy="4238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Oval 77"/>
          <p:cNvSpPr>
            <a:spLocks noChangeArrowheads="1"/>
          </p:cNvSpPr>
          <p:nvPr/>
        </p:nvSpPr>
        <p:spPr bwMode="auto">
          <a:xfrm>
            <a:off x="7908925" y="3163888"/>
            <a:ext cx="101600" cy="1666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40" name="Line 78"/>
          <p:cNvSpPr>
            <a:spLocks noChangeShapeType="1"/>
          </p:cNvSpPr>
          <p:nvPr/>
        </p:nvSpPr>
        <p:spPr bwMode="auto">
          <a:xfrm flipV="1">
            <a:off x="7970838" y="2449513"/>
            <a:ext cx="111125" cy="80803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Oval 79"/>
          <p:cNvSpPr>
            <a:spLocks noChangeArrowheads="1"/>
          </p:cNvSpPr>
          <p:nvPr/>
        </p:nvSpPr>
        <p:spPr bwMode="auto">
          <a:xfrm>
            <a:off x="8040688" y="2352675"/>
            <a:ext cx="101600" cy="1651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42" name="Line 80"/>
          <p:cNvSpPr>
            <a:spLocks noChangeShapeType="1"/>
          </p:cNvSpPr>
          <p:nvPr/>
        </p:nvSpPr>
        <p:spPr bwMode="auto">
          <a:xfrm flipV="1">
            <a:off x="8105775" y="1933575"/>
            <a:ext cx="53975" cy="476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Oval 81"/>
          <p:cNvSpPr>
            <a:spLocks noChangeArrowheads="1"/>
          </p:cNvSpPr>
          <p:nvPr/>
        </p:nvSpPr>
        <p:spPr bwMode="auto">
          <a:xfrm>
            <a:off x="8115300" y="1755775"/>
            <a:ext cx="103188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44" name="Line 82"/>
          <p:cNvSpPr>
            <a:spLocks noChangeShapeType="1"/>
          </p:cNvSpPr>
          <p:nvPr/>
        </p:nvSpPr>
        <p:spPr bwMode="auto">
          <a:xfrm>
            <a:off x="8174038" y="1854200"/>
            <a:ext cx="147637" cy="34702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5" name="Oval 83"/>
          <p:cNvSpPr>
            <a:spLocks noChangeArrowheads="1"/>
          </p:cNvSpPr>
          <p:nvPr/>
        </p:nvSpPr>
        <p:spPr bwMode="auto">
          <a:xfrm>
            <a:off x="8286750" y="5289550"/>
            <a:ext cx="103188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46" name="Oval 84"/>
          <p:cNvSpPr>
            <a:spLocks noChangeArrowheads="1"/>
          </p:cNvSpPr>
          <p:nvPr/>
        </p:nvSpPr>
        <p:spPr bwMode="auto">
          <a:xfrm>
            <a:off x="8077200" y="1751013"/>
            <a:ext cx="195263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47" name="Oval 85"/>
          <p:cNvSpPr>
            <a:spLocks noChangeArrowheads="1"/>
          </p:cNvSpPr>
          <p:nvPr/>
        </p:nvSpPr>
        <p:spPr bwMode="auto">
          <a:xfrm>
            <a:off x="8232775" y="5286375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48" name="Oval 86"/>
          <p:cNvSpPr>
            <a:spLocks noChangeArrowheads="1"/>
          </p:cNvSpPr>
          <p:nvPr/>
        </p:nvSpPr>
        <p:spPr bwMode="auto">
          <a:xfrm>
            <a:off x="7605713" y="2663825"/>
            <a:ext cx="195262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49" name="Oval 87"/>
          <p:cNvSpPr>
            <a:spLocks noChangeArrowheads="1"/>
          </p:cNvSpPr>
          <p:nvPr/>
        </p:nvSpPr>
        <p:spPr bwMode="auto">
          <a:xfrm>
            <a:off x="7961313" y="2386013"/>
            <a:ext cx="198437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0" name="Oval 88"/>
          <p:cNvSpPr>
            <a:spLocks noChangeArrowheads="1"/>
          </p:cNvSpPr>
          <p:nvPr/>
        </p:nvSpPr>
        <p:spPr bwMode="auto">
          <a:xfrm>
            <a:off x="7870825" y="3178175"/>
            <a:ext cx="196850" cy="1666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1" name="Oval 89"/>
          <p:cNvSpPr>
            <a:spLocks noChangeArrowheads="1"/>
          </p:cNvSpPr>
          <p:nvPr/>
        </p:nvSpPr>
        <p:spPr bwMode="auto">
          <a:xfrm>
            <a:off x="4732338" y="4056063"/>
            <a:ext cx="198437" cy="1666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2" name="Oval 90"/>
          <p:cNvSpPr>
            <a:spLocks noChangeArrowheads="1"/>
          </p:cNvSpPr>
          <p:nvPr/>
        </p:nvSpPr>
        <p:spPr bwMode="auto">
          <a:xfrm>
            <a:off x="4419600" y="4132263"/>
            <a:ext cx="196850" cy="1666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3" name="Oval 91"/>
          <p:cNvSpPr>
            <a:spLocks noChangeArrowheads="1"/>
          </p:cNvSpPr>
          <p:nvPr/>
        </p:nvSpPr>
        <p:spPr bwMode="auto">
          <a:xfrm>
            <a:off x="4319588" y="5005388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4" name="Oval 92"/>
          <p:cNvSpPr>
            <a:spLocks noChangeArrowheads="1"/>
          </p:cNvSpPr>
          <p:nvPr/>
        </p:nvSpPr>
        <p:spPr bwMode="auto">
          <a:xfrm>
            <a:off x="7505700" y="3471863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5" name="Oval 93"/>
          <p:cNvSpPr>
            <a:spLocks noChangeArrowheads="1"/>
          </p:cNvSpPr>
          <p:nvPr/>
        </p:nvSpPr>
        <p:spPr bwMode="auto">
          <a:xfrm>
            <a:off x="7315200" y="4410075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6" name="Oval 94"/>
          <p:cNvSpPr>
            <a:spLocks noChangeArrowheads="1"/>
          </p:cNvSpPr>
          <p:nvPr/>
        </p:nvSpPr>
        <p:spPr bwMode="auto">
          <a:xfrm>
            <a:off x="5272088" y="3995738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7" name="Oval 95"/>
          <p:cNvSpPr>
            <a:spLocks noChangeArrowheads="1"/>
          </p:cNvSpPr>
          <p:nvPr/>
        </p:nvSpPr>
        <p:spPr bwMode="auto">
          <a:xfrm>
            <a:off x="5543550" y="4052888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8" name="Oval 96"/>
          <p:cNvSpPr>
            <a:spLocks noChangeArrowheads="1"/>
          </p:cNvSpPr>
          <p:nvPr/>
        </p:nvSpPr>
        <p:spPr bwMode="auto">
          <a:xfrm>
            <a:off x="5834063" y="4143375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59" name="Oval 97"/>
          <p:cNvSpPr>
            <a:spLocks noChangeArrowheads="1"/>
          </p:cNvSpPr>
          <p:nvPr/>
        </p:nvSpPr>
        <p:spPr bwMode="auto">
          <a:xfrm>
            <a:off x="6091238" y="3986213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60" name="Oval 98"/>
          <p:cNvSpPr>
            <a:spLocks noChangeArrowheads="1"/>
          </p:cNvSpPr>
          <p:nvPr/>
        </p:nvSpPr>
        <p:spPr bwMode="auto">
          <a:xfrm>
            <a:off x="6305550" y="3829050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61" name="Oval 99"/>
          <p:cNvSpPr>
            <a:spLocks noChangeArrowheads="1"/>
          </p:cNvSpPr>
          <p:nvPr/>
        </p:nvSpPr>
        <p:spPr bwMode="auto">
          <a:xfrm>
            <a:off x="6605588" y="3971925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62" name="Oval 100"/>
          <p:cNvSpPr>
            <a:spLocks noChangeArrowheads="1"/>
          </p:cNvSpPr>
          <p:nvPr/>
        </p:nvSpPr>
        <p:spPr bwMode="auto">
          <a:xfrm>
            <a:off x="6848475" y="4100513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63" name="Oval 101"/>
          <p:cNvSpPr>
            <a:spLocks noChangeArrowheads="1"/>
          </p:cNvSpPr>
          <p:nvPr/>
        </p:nvSpPr>
        <p:spPr bwMode="auto">
          <a:xfrm>
            <a:off x="7119938" y="3186113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  <p:sp>
        <p:nvSpPr>
          <p:cNvPr id="107564" name="Line 102"/>
          <p:cNvSpPr>
            <a:spLocks noChangeShapeType="1"/>
          </p:cNvSpPr>
          <p:nvPr/>
        </p:nvSpPr>
        <p:spPr bwMode="auto">
          <a:xfrm flipH="1">
            <a:off x="4886325" y="4100513"/>
            <a:ext cx="214313" cy="4286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5" name="Oval 103"/>
          <p:cNvSpPr>
            <a:spLocks noChangeArrowheads="1"/>
          </p:cNvSpPr>
          <p:nvPr/>
        </p:nvSpPr>
        <p:spPr bwMode="auto">
          <a:xfrm>
            <a:off x="5014913" y="4010025"/>
            <a:ext cx="196850" cy="1682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  <a:noFill/>
        </p:spPr>
        <p:txBody>
          <a:bodyPr anchor="t" anchorCtr="1">
            <a:spAutoFit/>
          </a:bodyPr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A better arrangement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338138" y="1279525"/>
            <a:ext cx="8458200" cy="5410200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In 1913, Henry </a:t>
            </a:r>
            <a:r>
              <a:rPr lang="en-US" altLang="en-US" sz="3600" u="sng" smtClean="0"/>
              <a:t>Moseley</a:t>
            </a:r>
            <a:r>
              <a:rPr lang="en-US" altLang="en-US" sz="3600" smtClean="0"/>
              <a:t> – British physicist, arranged elements according to increasing </a:t>
            </a:r>
            <a:r>
              <a:rPr lang="en-US" altLang="en-US" sz="3600" i="1" u="sng" smtClean="0"/>
              <a:t>atomic number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The arrangement used today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3600" smtClean="0"/>
              <a:t>The symbol, atomic number &amp; mass are basic items included-textbook page 162 and 163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541496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385175" y="487838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bldLvl="5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Driving Forces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33350" y="1314450"/>
            <a:ext cx="8229600" cy="4525963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4000" i="1" u="sng" smtClean="0"/>
              <a:t>Full Energy Levels</a:t>
            </a:r>
            <a:r>
              <a:rPr lang="en-US" altLang="en-US" sz="4000" smtClean="0"/>
              <a:t> require lots of energy to remove their electrons.</a:t>
            </a:r>
          </a:p>
          <a:p>
            <a:pPr lvl="1" indent="-173038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4000" smtClean="0"/>
              <a:t>Noble Gases have full orbitals.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4000" smtClean="0"/>
              <a:t>Atoms behave in ways to try and achieve a noble gas configuration.</a:t>
            </a:r>
          </a:p>
        </p:txBody>
      </p:sp>
      <p:pic>
        <p:nvPicPr>
          <p:cNvPr id="10854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2nd Ionization Energy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09700"/>
            <a:ext cx="8229600" cy="4525963"/>
          </a:xfrm>
        </p:spPr>
        <p:txBody>
          <a:bodyPr/>
          <a:lstStyle/>
          <a:p>
            <a:pPr indent="-173038" eaLnBrk="1" hangingPunct="1"/>
            <a:r>
              <a:rPr lang="en-US" altLang="en-US" sz="4200" smtClean="0"/>
              <a:t>For elements that reach a filled or half-filled orbital by removing 2 electrons, 2nd IE is lower than expected.</a:t>
            </a:r>
          </a:p>
          <a:p>
            <a:pPr indent="-173038" eaLnBrk="1" hangingPunct="1"/>
            <a:r>
              <a:rPr lang="en-US" altLang="en-US" sz="4200" smtClean="0"/>
              <a:t>True for s</a:t>
            </a:r>
            <a:r>
              <a:rPr lang="en-US" altLang="en-US" sz="4200" baseline="30000" smtClean="0"/>
              <a:t>2 </a:t>
            </a:r>
            <a:endParaRPr lang="en-US" altLang="en-US" sz="4200" smtClean="0"/>
          </a:p>
          <a:p>
            <a:pPr indent="-173038" eaLnBrk="1" hangingPunct="1"/>
            <a:r>
              <a:rPr lang="en-US" altLang="en-US" sz="4200" smtClean="0"/>
              <a:t>Alkaline earth metals form 2+ ions.</a:t>
            </a:r>
          </a:p>
        </p:txBody>
      </p:sp>
      <p:pic>
        <p:nvPicPr>
          <p:cNvPr id="10957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905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3rd IE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173038" eaLnBrk="1" hangingPunct="1"/>
            <a:r>
              <a:rPr lang="en-US" altLang="en-US" sz="4400" smtClean="0"/>
              <a:t>Using the same logic s</a:t>
            </a:r>
            <a:r>
              <a:rPr lang="en-US" altLang="en-US" sz="4400" baseline="30000" smtClean="0"/>
              <a:t>2</a:t>
            </a:r>
            <a:r>
              <a:rPr lang="en-US" altLang="en-US" sz="4400" smtClean="0"/>
              <a:t>p</a:t>
            </a:r>
            <a:r>
              <a:rPr lang="en-US" altLang="en-US" sz="4400" baseline="30000" smtClean="0"/>
              <a:t>1</a:t>
            </a:r>
            <a:r>
              <a:rPr lang="en-US" altLang="en-US" sz="4400" baseline="-25000" smtClean="0"/>
              <a:t> </a:t>
            </a:r>
            <a:r>
              <a:rPr lang="en-US" altLang="en-US" sz="4400" smtClean="0"/>
              <a:t>atoms have an low 3rd IE.</a:t>
            </a:r>
          </a:p>
          <a:p>
            <a:pPr indent="-173038" eaLnBrk="1" hangingPunct="1"/>
            <a:r>
              <a:rPr lang="en-US" altLang="en-US" sz="4400" smtClean="0"/>
              <a:t>Atoms in the aluminum family form 3+ ions.</a:t>
            </a:r>
          </a:p>
          <a:p>
            <a:pPr indent="-173038" eaLnBrk="1" hangingPunct="1"/>
            <a:r>
              <a:rPr lang="en-US" altLang="en-US" sz="4400" smtClean="0"/>
              <a:t>2nd IE and 3rd IE are always higher than 1st IE!!!</a:t>
            </a:r>
          </a:p>
        </p:txBody>
      </p:sp>
      <p:pic>
        <p:nvPicPr>
          <p:cNvPr id="11059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471613"/>
            <a:ext cx="7612062" cy="4576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201613" y="1063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On Front (Blank Side) Write </a:t>
            </a:r>
            <a:r>
              <a:rPr lang="en-US" altLang="en-US" sz="3200" b="1">
                <a:solidFill>
                  <a:schemeClr val="bg1"/>
                </a:solidFill>
              </a:rPr>
              <a:t>Ionization Energy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1471613"/>
            <a:ext cx="55118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Tunga" pitchFamily="34" charset="0"/>
              </a:rPr>
              <a:t>#3.  Trends in Electronegativity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162050"/>
            <a:ext cx="8648700" cy="5051425"/>
          </a:xfrm>
        </p:spPr>
        <p:txBody>
          <a:bodyPr/>
          <a:lstStyle/>
          <a:p>
            <a:pPr indent="-173038" eaLnBrk="1" hangingPunct="1"/>
            <a:r>
              <a:rPr lang="en-US" altLang="en-US" sz="3400" smtClean="0"/>
              <a:t>Electronegativity is the tendency for an atom to </a:t>
            </a:r>
            <a:r>
              <a:rPr lang="en-US" altLang="en-US" sz="3400" u="sng" smtClean="0"/>
              <a:t>attract </a:t>
            </a:r>
            <a:r>
              <a:rPr lang="en-US" altLang="en-US" sz="3400" smtClean="0"/>
              <a:t>electrons to itself when it is </a:t>
            </a:r>
            <a:r>
              <a:rPr lang="en-US" altLang="en-US" sz="3400" u="sng" smtClean="0"/>
              <a:t>chemically combined</a:t>
            </a:r>
            <a:r>
              <a:rPr lang="en-US" altLang="en-US" sz="3400" smtClean="0"/>
              <a:t> with another element.</a:t>
            </a:r>
          </a:p>
          <a:p>
            <a:pPr indent="-173038" eaLnBrk="1" hangingPunct="1"/>
            <a:r>
              <a:rPr lang="en-US" altLang="en-US" sz="3400" smtClean="0"/>
              <a:t>They share the electron, but how equally do they share it?</a:t>
            </a:r>
          </a:p>
          <a:p>
            <a:pPr indent="-173038" eaLnBrk="1" hangingPunct="1"/>
            <a:r>
              <a:rPr lang="en-US" altLang="en-US" sz="3400" smtClean="0"/>
              <a:t>An element with a big electronegativity means it pulls the electron towards itself strongly!</a:t>
            </a:r>
          </a:p>
        </p:txBody>
      </p:sp>
      <p:pic>
        <p:nvPicPr>
          <p:cNvPr id="11264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588" y="55340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615363" y="49974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27013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Electronegativity Group Trend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293688" y="1135063"/>
            <a:ext cx="7772400" cy="5410200"/>
          </a:xfrm>
        </p:spPr>
        <p:txBody>
          <a:bodyPr/>
          <a:lstStyle/>
          <a:p>
            <a:pPr indent="-173038" eaLnBrk="1" hangingPunct="1">
              <a:lnSpc>
                <a:spcPct val="90000"/>
              </a:lnSpc>
            </a:pPr>
            <a:r>
              <a:rPr lang="en-US" altLang="en-US" sz="4400" smtClean="0"/>
              <a:t>The further down a group, the farther the electron is away from the nucleus, plus the more electrons an atom has.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4400" smtClean="0"/>
              <a:t>Thus, more willing to share.</a:t>
            </a:r>
          </a:p>
          <a:p>
            <a:pPr indent="-173038" eaLnBrk="1" hangingPunct="1">
              <a:lnSpc>
                <a:spcPct val="90000"/>
              </a:lnSpc>
            </a:pPr>
            <a:r>
              <a:rPr lang="en-US" altLang="en-US" sz="4400" smtClean="0"/>
              <a:t>Low electronegativity.</a:t>
            </a:r>
          </a:p>
        </p:txBody>
      </p:sp>
      <p:pic>
        <p:nvPicPr>
          <p:cNvPr id="11366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Tunga" pitchFamily="34" charset="0"/>
              </a:rPr>
              <a:t>Electronegativity Period Trend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236663"/>
            <a:ext cx="7772400" cy="4876800"/>
          </a:xfrm>
        </p:spPr>
        <p:txBody>
          <a:bodyPr/>
          <a:lstStyle/>
          <a:p>
            <a:pPr indent="-173038" eaLnBrk="1" hangingPunct="1"/>
            <a:r>
              <a:rPr lang="en-US" altLang="en-US" sz="3200" smtClean="0"/>
              <a:t>Metals are at the left of the table.</a:t>
            </a:r>
          </a:p>
          <a:p>
            <a:pPr indent="-173038" eaLnBrk="1" hangingPunct="1"/>
            <a:r>
              <a:rPr lang="en-US" altLang="en-US" sz="3200" smtClean="0"/>
              <a:t>They let their electrons go easily</a:t>
            </a:r>
          </a:p>
          <a:p>
            <a:pPr indent="-173038" eaLnBrk="1" hangingPunct="1"/>
            <a:r>
              <a:rPr lang="en-US" altLang="en-US" sz="3200" smtClean="0"/>
              <a:t>Thus, low electronegativity</a:t>
            </a:r>
          </a:p>
          <a:p>
            <a:pPr indent="-173038" eaLnBrk="1" hangingPunct="1"/>
            <a:r>
              <a:rPr lang="en-US" altLang="en-US" sz="3200" smtClean="0"/>
              <a:t>At the right end are the nonmetals.</a:t>
            </a:r>
          </a:p>
          <a:p>
            <a:pPr indent="-173038" eaLnBrk="1" hangingPunct="1"/>
            <a:r>
              <a:rPr lang="en-US" altLang="en-US" sz="3200" smtClean="0"/>
              <a:t>They want </a:t>
            </a:r>
            <a:r>
              <a:rPr lang="en-US" altLang="en-US" sz="3600" u="sng" smtClean="0"/>
              <a:t>more</a:t>
            </a:r>
            <a:r>
              <a:rPr lang="en-US" altLang="en-US" sz="3200" smtClean="0"/>
              <a:t> electrons.</a:t>
            </a:r>
          </a:p>
          <a:p>
            <a:pPr indent="-173038" eaLnBrk="1" hangingPunct="1"/>
            <a:r>
              <a:rPr lang="en-US" altLang="en-US" sz="3200" smtClean="0"/>
              <a:t>Try to take them away from others</a:t>
            </a:r>
          </a:p>
          <a:p>
            <a:pPr indent="-173038" eaLnBrk="1" hangingPunct="1"/>
            <a:r>
              <a:rPr lang="en-US" altLang="en-US" sz="3200" smtClean="0"/>
              <a:t>High electronegativity.</a:t>
            </a:r>
            <a:endParaRPr lang="en-US" altLang="en-US" sz="2000" smtClean="0"/>
          </a:p>
        </p:txBody>
      </p:sp>
      <p:pic>
        <p:nvPicPr>
          <p:cNvPr id="11469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471613"/>
            <a:ext cx="7612062" cy="45767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115715" name="TextBox 6"/>
          <p:cNvSpPr txBox="1">
            <a:spLocks noChangeArrowheads="1"/>
          </p:cNvSpPr>
          <p:nvPr/>
        </p:nvSpPr>
        <p:spPr bwMode="auto">
          <a:xfrm>
            <a:off x="201613" y="1063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On Front (Blank Side) Write </a:t>
            </a:r>
            <a:r>
              <a:rPr lang="en-US" altLang="en-US" sz="3200" b="1">
                <a:solidFill>
                  <a:schemeClr val="bg1"/>
                </a:solidFill>
              </a:rPr>
              <a:t>Electronegativity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1471613"/>
            <a:ext cx="55118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reeform 2"/>
          <p:cNvSpPr>
            <a:spLocks/>
          </p:cNvSpPr>
          <p:nvPr/>
        </p:nvSpPr>
        <p:spPr bwMode="auto">
          <a:xfrm>
            <a:off x="3003550" y="5748338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0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solidFill>
            <a:schemeClr val="bg2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39" name="Freeform 3"/>
          <p:cNvSpPr>
            <a:spLocks/>
          </p:cNvSpPr>
          <p:nvPr/>
        </p:nvSpPr>
        <p:spPr bwMode="auto">
          <a:xfrm>
            <a:off x="3003550" y="52609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0" name="Freeform 4"/>
          <p:cNvSpPr>
            <a:spLocks/>
          </p:cNvSpPr>
          <p:nvPr/>
        </p:nvSpPr>
        <p:spPr bwMode="auto">
          <a:xfrm>
            <a:off x="3003550" y="5260975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3003550" y="47910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3003550" y="4791075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3" name="Freeform 7"/>
          <p:cNvSpPr>
            <a:spLocks/>
          </p:cNvSpPr>
          <p:nvPr/>
        </p:nvSpPr>
        <p:spPr bwMode="auto">
          <a:xfrm>
            <a:off x="3003550" y="4275138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4" name="Freeform 8"/>
          <p:cNvSpPr>
            <a:spLocks/>
          </p:cNvSpPr>
          <p:nvPr/>
        </p:nvSpPr>
        <p:spPr bwMode="auto">
          <a:xfrm>
            <a:off x="3003550" y="4275138"/>
            <a:ext cx="84138" cy="420687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5" name="Freeform 9"/>
          <p:cNvSpPr>
            <a:spLocks/>
          </p:cNvSpPr>
          <p:nvPr/>
        </p:nvSpPr>
        <p:spPr bwMode="auto">
          <a:xfrm>
            <a:off x="3003550" y="3798888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6" name="Freeform 10"/>
          <p:cNvSpPr>
            <a:spLocks/>
          </p:cNvSpPr>
          <p:nvPr/>
        </p:nvSpPr>
        <p:spPr bwMode="auto">
          <a:xfrm>
            <a:off x="3003550" y="3798888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7" name="Freeform 11"/>
          <p:cNvSpPr>
            <a:spLocks/>
          </p:cNvSpPr>
          <p:nvPr/>
        </p:nvSpPr>
        <p:spPr bwMode="auto">
          <a:xfrm>
            <a:off x="2984500" y="3328988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8" name="Freeform 12"/>
          <p:cNvSpPr>
            <a:spLocks/>
          </p:cNvSpPr>
          <p:nvPr/>
        </p:nvSpPr>
        <p:spPr bwMode="auto">
          <a:xfrm>
            <a:off x="3003550" y="3295650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Freeform 13"/>
          <p:cNvSpPr>
            <a:spLocks/>
          </p:cNvSpPr>
          <p:nvPr/>
        </p:nvSpPr>
        <p:spPr bwMode="auto">
          <a:xfrm>
            <a:off x="3003550" y="57181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69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0" name="Freeform 14"/>
          <p:cNvSpPr>
            <a:spLocks/>
          </p:cNvSpPr>
          <p:nvPr/>
        </p:nvSpPr>
        <p:spPr bwMode="auto">
          <a:xfrm>
            <a:off x="3003550" y="5718175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0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1" name="Freeform 15"/>
          <p:cNvSpPr>
            <a:spLocks/>
          </p:cNvSpPr>
          <p:nvPr/>
        </p:nvSpPr>
        <p:spPr bwMode="auto">
          <a:xfrm>
            <a:off x="8281988" y="4646613"/>
            <a:ext cx="26987" cy="58737"/>
          </a:xfrm>
          <a:custGeom>
            <a:avLst/>
            <a:gdLst>
              <a:gd name="T0" fmla="*/ 2147483647 w 17"/>
              <a:gd name="T1" fmla="*/ 2147483647 h 37"/>
              <a:gd name="T2" fmla="*/ 2147483647 w 17"/>
              <a:gd name="T3" fmla="*/ 2147483647 h 37"/>
              <a:gd name="T4" fmla="*/ 2147483647 w 17"/>
              <a:gd name="T5" fmla="*/ 2147483647 h 37"/>
              <a:gd name="T6" fmla="*/ 2147483647 w 17"/>
              <a:gd name="T7" fmla="*/ 2147483647 h 37"/>
              <a:gd name="T8" fmla="*/ 2147483647 w 17"/>
              <a:gd name="T9" fmla="*/ 2147483647 h 37"/>
              <a:gd name="T10" fmla="*/ 2147483647 w 17"/>
              <a:gd name="T11" fmla="*/ 2147483647 h 37"/>
              <a:gd name="T12" fmla="*/ 2147483647 w 17"/>
              <a:gd name="T13" fmla="*/ 2147483647 h 37"/>
              <a:gd name="T14" fmla="*/ 2147483647 w 17"/>
              <a:gd name="T15" fmla="*/ 2147483647 h 37"/>
              <a:gd name="T16" fmla="*/ 2147483647 w 17"/>
              <a:gd name="T17" fmla="*/ 2147483647 h 37"/>
              <a:gd name="T18" fmla="*/ 2147483647 w 17"/>
              <a:gd name="T19" fmla="*/ 2147483647 h 37"/>
              <a:gd name="T20" fmla="*/ 2147483647 w 17"/>
              <a:gd name="T21" fmla="*/ 2147483647 h 37"/>
              <a:gd name="T22" fmla="*/ 2147483647 w 17"/>
              <a:gd name="T23" fmla="*/ 2147483647 h 37"/>
              <a:gd name="T24" fmla="*/ 2147483647 w 17"/>
              <a:gd name="T25" fmla="*/ 2147483647 h 37"/>
              <a:gd name="T26" fmla="*/ 2147483647 w 17"/>
              <a:gd name="T27" fmla="*/ 2147483647 h 37"/>
              <a:gd name="T28" fmla="*/ 2147483647 w 17"/>
              <a:gd name="T29" fmla="*/ 2147483647 h 37"/>
              <a:gd name="T30" fmla="*/ 2147483647 w 17"/>
              <a:gd name="T31" fmla="*/ 2147483647 h 37"/>
              <a:gd name="T32" fmla="*/ 2147483647 w 17"/>
              <a:gd name="T33" fmla="*/ 2147483647 h 37"/>
              <a:gd name="T34" fmla="*/ 2147483647 w 17"/>
              <a:gd name="T35" fmla="*/ 2147483647 h 37"/>
              <a:gd name="T36" fmla="*/ 2147483647 w 17"/>
              <a:gd name="T37" fmla="*/ 2147483647 h 37"/>
              <a:gd name="T38" fmla="*/ 2147483647 w 17"/>
              <a:gd name="T39" fmla="*/ 2147483647 h 37"/>
              <a:gd name="T40" fmla="*/ 2147483647 w 17"/>
              <a:gd name="T41" fmla="*/ 2147483647 h 37"/>
              <a:gd name="T42" fmla="*/ 2147483647 w 17"/>
              <a:gd name="T43" fmla="*/ 2147483647 h 37"/>
              <a:gd name="T44" fmla="*/ 2147483647 w 17"/>
              <a:gd name="T45" fmla="*/ 2147483647 h 37"/>
              <a:gd name="T46" fmla="*/ 2147483647 w 17"/>
              <a:gd name="T47" fmla="*/ 2147483647 h 37"/>
              <a:gd name="T48" fmla="*/ 2147483647 w 17"/>
              <a:gd name="T49" fmla="*/ 2147483647 h 37"/>
              <a:gd name="T50" fmla="*/ 2147483647 w 17"/>
              <a:gd name="T51" fmla="*/ 2147483647 h 37"/>
              <a:gd name="T52" fmla="*/ 2147483647 w 17"/>
              <a:gd name="T53" fmla="*/ 2147483647 h 37"/>
              <a:gd name="T54" fmla="*/ 2147483647 w 17"/>
              <a:gd name="T55" fmla="*/ 2147483647 h 37"/>
              <a:gd name="T56" fmla="*/ 2147483647 w 17"/>
              <a:gd name="T57" fmla="*/ 2147483647 h 37"/>
              <a:gd name="T58" fmla="*/ 0 w 17"/>
              <a:gd name="T59" fmla="*/ 2147483647 h 37"/>
              <a:gd name="T60" fmla="*/ 2147483647 w 17"/>
              <a:gd name="T61" fmla="*/ 2147483647 h 37"/>
              <a:gd name="T62" fmla="*/ 2147483647 w 17"/>
              <a:gd name="T63" fmla="*/ 2147483647 h 37"/>
              <a:gd name="T64" fmla="*/ 2147483647 w 17"/>
              <a:gd name="T65" fmla="*/ 2147483647 h 37"/>
              <a:gd name="T66" fmla="*/ 2147483647 w 17"/>
              <a:gd name="T67" fmla="*/ 2147483647 h 37"/>
              <a:gd name="T68" fmla="*/ 2147483647 w 17"/>
              <a:gd name="T69" fmla="*/ 2147483647 h 37"/>
              <a:gd name="T70" fmla="*/ 2147483647 w 17"/>
              <a:gd name="T71" fmla="*/ 2147483647 h 37"/>
              <a:gd name="T72" fmla="*/ 2147483647 w 17"/>
              <a:gd name="T73" fmla="*/ 2147483647 h 37"/>
              <a:gd name="T74" fmla="*/ 2147483647 w 17"/>
              <a:gd name="T75" fmla="*/ 2147483647 h 37"/>
              <a:gd name="T76" fmla="*/ 2147483647 w 17"/>
              <a:gd name="T77" fmla="*/ 2147483647 h 37"/>
              <a:gd name="T78" fmla="*/ 2147483647 w 17"/>
              <a:gd name="T79" fmla="*/ 0 h 37"/>
              <a:gd name="T80" fmla="*/ 2147483647 w 17"/>
              <a:gd name="T81" fmla="*/ 2147483647 h 37"/>
              <a:gd name="T82" fmla="*/ 2147483647 w 17"/>
              <a:gd name="T83" fmla="*/ 2147483647 h 37"/>
              <a:gd name="T84" fmla="*/ 2147483647 w 17"/>
              <a:gd name="T85" fmla="*/ 2147483647 h 37"/>
              <a:gd name="T86" fmla="*/ 2147483647 w 17"/>
              <a:gd name="T87" fmla="*/ 2147483647 h 37"/>
              <a:gd name="T88" fmla="*/ 2147483647 w 17"/>
              <a:gd name="T89" fmla="*/ 2147483647 h 37"/>
              <a:gd name="T90" fmla="*/ 2147483647 w 17"/>
              <a:gd name="T91" fmla="*/ 2147483647 h 37"/>
              <a:gd name="T92" fmla="*/ 2147483647 w 17"/>
              <a:gd name="T93" fmla="*/ 2147483647 h 37"/>
              <a:gd name="T94" fmla="*/ 2147483647 w 17"/>
              <a:gd name="T95" fmla="*/ 2147483647 h 37"/>
              <a:gd name="T96" fmla="*/ 2147483647 w 17"/>
              <a:gd name="T97" fmla="*/ 2147483647 h 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"/>
              <a:gd name="T148" fmla="*/ 0 h 37"/>
              <a:gd name="T149" fmla="*/ 17 w 17"/>
              <a:gd name="T150" fmla="*/ 37 h 3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" h="37">
                <a:moveTo>
                  <a:pt x="7" y="29"/>
                </a:moveTo>
                <a:lnTo>
                  <a:pt x="7" y="29"/>
                </a:lnTo>
                <a:lnTo>
                  <a:pt x="7" y="28"/>
                </a:lnTo>
                <a:lnTo>
                  <a:pt x="6" y="28"/>
                </a:lnTo>
                <a:lnTo>
                  <a:pt x="6" y="26"/>
                </a:lnTo>
                <a:lnTo>
                  <a:pt x="5" y="26"/>
                </a:lnTo>
                <a:lnTo>
                  <a:pt x="5" y="25"/>
                </a:lnTo>
                <a:lnTo>
                  <a:pt x="4" y="24"/>
                </a:lnTo>
                <a:lnTo>
                  <a:pt x="3" y="23"/>
                </a:lnTo>
                <a:lnTo>
                  <a:pt x="3" y="22"/>
                </a:lnTo>
                <a:lnTo>
                  <a:pt x="3" y="21"/>
                </a:lnTo>
                <a:lnTo>
                  <a:pt x="2" y="21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0" y="23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6" y="26"/>
                </a:lnTo>
                <a:lnTo>
                  <a:pt x="13" y="15"/>
                </a:lnTo>
                <a:lnTo>
                  <a:pt x="14" y="14"/>
                </a:lnTo>
                <a:lnTo>
                  <a:pt x="14" y="13"/>
                </a:lnTo>
                <a:lnTo>
                  <a:pt x="14" y="12"/>
                </a:lnTo>
                <a:lnTo>
                  <a:pt x="16" y="12"/>
                </a:lnTo>
                <a:lnTo>
                  <a:pt x="16" y="22"/>
                </a:lnTo>
                <a:lnTo>
                  <a:pt x="14" y="23"/>
                </a:lnTo>
                <a:lnTo>
                  <a:pt x="14" y="22"/>
                </a:lnTo>
                <a:lnTo>
                  <a:pt x="14" y="21"/>
                </a:lnTo>
                <a:lnTo>
                  <a:pt x="14" y="20"/>
                </a:lnTo>
                <a:lnTo>
                  <a:pt x="13" y="20"/>
                </a:lnTo>
                <a:lnTo>
                  <a:pt x="13" y="21"/>
                </a:lnTo>
                <a:lnTo>
                  <a:pt x="12" y="21"/>
                </a:lnTo>
                <a:lnTo>
                  <a:pt x="12" y="22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5"/>
                </a:lnTo>
                <a:lnTo>
                  <a:pt x="9" y="26"/>
                </a:lnTo>
                <a:lnTo>
                  <a:pt x="9" y="27"/>
                </a:lnTo>
                <a:lnTo>
                  <a:pt x="8" y="28"/>
                </a:lnTo>
                <a:lnTo>
                  <a:pt x="8" y="29"/>
                </a:lnTo>
                <a:lnTo>
                  <a:pt x="12" y="29"/>
                </a:lnTo>
                <a:lnTo>
                  <a:pt x="13" y="29"/>
                </a:lnTo>
                <a:lnTo>
                  <a:pt x="14" y="28"/>
                </a:lnTo>
                <a:lnTo>
                  <a:pt x="14" y="26"/>
                </a:lnTo>
                <a:lnTo>
                  <a:pt x="16" y="26"/>
                </a:lnTo>
                <a:lnTo>
                  <a:pt x="16" y="36"/>
                </a:lnTo>
                <a:lnTo>
                  <a:pt x="14" y="36"/>
                </a:lnTo>
                <a:lnTo>
                  <a:pt x="14" y="35"/>
                </a:lnTo>
                <a:lnTo>
                  <a:pt x="14" y="34"/>
                </a:lnTo>
                <a:lnTo>
                  <a:pt x="14" y="33"/>
                </a:lnTo>
                <a:lnTo>
                  <a:pt x="13" y="33"/>
                </a:lnTo>
                <a:lnTo>
                  <a:pt x="12" y="33"/>
                </a:lnTo>
                <a:lnTo>
                  <a:pt x="3" y="33"/>
                </a:lnTo>
                <a:lnTo>
                  <a:pt x="2" y="33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0" y="36"/>
                </a:lnTo>
                <a:lnTo>
                  <a:pt x="0" y="26"/>
                </a:lnTo>
                <a:lnTo>
                  <a:pt x="1" y="26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2" y="29"/>
                </a:lnTo>
                <a:lnTo>
                  <a:pt x="3" y="29"/>
                </a:lnTo>
                <a:lnTo>
                  <a:pt x="7" y="29"/>
                </a:lnTo>
                <a:lnTo>
                  <a:pt x="13" y="9"/>
                </a:lnTo>
                <a:lnTo>
                  <a:pt x="8" y="9"/>
                </a:lnTo>
                <a:lnTo>
                  <a:pt x="7" y="9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0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7" y="6"/>
                </a:lnTo>
                <a:lnTo>
                  <a:pt x="6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7" y="5"/>
                </a:lnTo>
                <a:lnTo>
                  <a:pt x="7" y="6"/>
                </a:lnTo>
                <a:lnTo>
                  <a:pt x="8" y="6"/>
                </a:lnTo>
                <a:lnTo>
                  <a:pt x="13" y="6"/>
                </a:lnTo>
                <a:lnTo>
                  <a:pt x="14" y="6"/>
                </a:lnTo>
                <a:lnTo>
                  <a:pt x="14" y="5"/>
                </a:lnTo>
                <a:lnTo>
                  <a:pt x="14" y="4"/>
                </a:lnTo>
                <a:lnTo>
                  <a:pt x="14" y="3"/>
                </a:lnTo>
                <a:lnTo>
                  <a:pt x="16" y="3"/>
                </a:lnTo>
                <a:lnTo>
                  <a:pt x="16" y="12"/>
                </a:lnTo>
                <a:lnTo>
                  <a:pt x="14" y="12"/>
                </a:lnTo>
                <a:lnTo>
                  <a:pt x="14" y="10"/>
                </a:lnTo>
                <a:lnTo>
                  <a:pt x="13" y="9"/>
                </a:lnTo>
                <a:lnTo>
                  <a:pt x="7" y="2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2" name="Freeform 16"/>
          <p:cNvSpPr>
            <a:spLocks/>
          </p:cNvSpPr>
          <p:nvPr/>
        </p:nvSpPr>
        <p:spPr bwMode="auto">
          <a:xfrm>
            <a:off x="8096250" y="5281613"/>
            <a:ext cx="280988" cy="74612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3" name="Freeform 17"/>
          <p:cNvSpPr>
            <a:spLocks/>
          </p:cNvSpPr>
          <p:nvPr/>
        </p:nvSpPr>
        <p:spPr bwMode="auto">
          <a:xfrm>
            <a:off x="8096250" y="5281613"/>
            <a:ext cx="287338" cy="80962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4" name="Freeform 18"/>
          <p:cNvSpPr>
            <a:spLocks/>
          </p:cNvSpPr>
          <p:nvPr/>
        </p:nvSpPr>
        <p:spPr bwMode="auto">
          <a:xfrm>
            <a:off x="8299450" y="5281613"/>
            <a:ext cx="77788" cy="411162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5" name="Freeform 19"/>
          <p:cNvSpPr>
            <a:spLocks/>
          </p:cNvSpPr>
          <p:nvPr/>
        </p:nvSpPr>
        <p:spPr bwMode="auto">
          <a:xfrm>
            <a:off x="8299450" y="5281613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6" name="Freeform 20"/>
          <p:cNvSpPr>
            <a:spLocks/>
          </p:cNvSpPr>
          <p:nvPr/>
        </p:nvSpPr>
        <p:spPr bwMode="auto">
          <a:xfrm>
            <a:off x="8096250" y="4811713"/>
            <a:ext cx="280988" cy="77787"/>
          </a:xfrm>
          <a:custGeom>
            <a:avLst/>
            <a:gdLst>
              <a:gd name="T0" fmla="*/ 0 w 177"/>
              <a:gd name="T1" fmla="*/ 2147483647 h 49"/>
              <a:gd name="T2" fmla="*/ 2147483647 w 177"/>
              <a:gd name="T3" fmla="*/ 0 h 49"/>
              <a:gd name="T4" fmla="*/ 2147483647 w 177"/>
              <a:gd name="T5" fmla="*/ 0 h 49"/>
              <a:gd name="T6" fmla="*/ 2147483647 w 177"/>
              <a:gd name="T7" fmla="*/ 2147483647 h 49"/>
              <a:gd name="T8" fmla="*/ 0 w 177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9"/>
              <a:gd name="T17" fmla="*/ 177 w 177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9">
                <a:moveTo>
                  <a:pt x="0" y="31"/>
                </a:moveTo>
                <a:lnTo>
                  <a:pt x="23" y="0"/>
                </a:lnTo>
                <a:lnTo>
                  <a:pt x="176" y="0"/>
                </a:lnTo>
                <a:lnTo>
                  <a:pt x="139" y="48"/>
                </a:lnTo>
                <a:lnTo>
                  <a:pt x="0" y="31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7" name="Freeform 21"/>
          <p:cNvSpPr>
            <a:spLocks/>
          </p:cNvSpPr>
          <p:nvPr/>
        </p:nvSpPr>
        <p:spPr bwMode="auto">
          <a:xfrm>
            <a:off x="8096250" y="4811713"/>
            <a:ext cx="287338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8" name="Freeform 22"/>
          <p:cNvSpPr>
            <a:spLocks/>
          </p:cNvSpPr>
          <p:nvPr/>
        </p:nvSpPr>
        <p:spPr bwMode="auto">
          <a:xfrm>
            <a:off x="8299450" y="4811713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9" name="Freeform 23"/>
          <p:cNvSpPr>
            <a:spLocks/>
          </p:cNvSpPr>
          <p:nvPr/>
        </p:nvSpPr>
        <p:spPr bwMode="auto">
          <a:xfrm>
            <a:off x="8299450" y="4811713"/>
            <a:ext cx="84138" cy="420687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0" name="Freeform 24"/>
          <p:cNvSpPr>
            <a:spLocks/>
          </p:cNvSpPr>
          <p:nvPr/>
        </p:nvSpPr>
        <p:spPr bwMode="auto">
          <a:xfrm>
            <a:off x="8096250" y="429577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1" name="Freeform 25"/>
          <p:cNvSpPr>
            <a:spLocks/>
          </p:cNvSpPr>
          <p:nvPr/>
        </p:nvSpPr>
        <p:spPr bwMode="auto">
          <a:xfrm>
            <a:off x="8096250" y="4295775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2" name="Freeform 26"/>
          <p:cNvSpPr>
            <a:spLocks/>
          </p:cNvSpPr>
          <p:nvPr/>
        </p:nvSpPr>
        <p:spPr bwMode="auto">
          <a:xfrm>
            <a:off x="8299450" y="42957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3" name="Freeform 27"/>
          <p:cNvSpPr>
            <a:spLocks/>
          </p:cNvSpPr>
          <p:nvPr/>
        </p:nvSpPr>
        <p:spPr bwMode="auto">
          <a:xfrm>
            <a:off x="8299450" y="4295775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4" name="Freeform 28"/>
          <p:cNvSpPr>
            <a:spLocks/>
          </p:cNvSpPr>
          <p:nvPr/>
        </p:nvSpPr>
        <p:spPr bwMode="auto">
          <a:xfrm>
            <a:off x="8096250" y="3821113"/>
            <a:ext cx="280988" cy="74612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5" name="Freeform 29"/>
          <p:cNvSpPr>
            <a:spLocks/>
          </p:cNvSpPr>
          <p:nvPr/>
        </p:nvSpPr>
        <p:spPr bwMode="auto">
          <a:xfrm>
            <a:off x="8096250" y="3821113"/>
            <a:ext cx="287338" cy="80962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6" name="Freeform 30"/>
          <p:cNvSpPr>
            <a:spLocks/>
          </p:cNvSpPr>
          <p:nvPr/>
        </p:nvSpPr>
        <p:spPr bwMode="auto">
          <a:xfrm>
            <a:off x="8299450" y="3821113"/>
            <a:ext cx="77788" cy="411162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7" name="Freeform 31"/>
          <p:cNvSpPr>
            <a:spLocks/>
          </p:cNvSpPr>
          <p:nvPr/>
        </p:nvSpPr>
        <p:spPr bwMode="auto">
          <a:xfrm>
            <a:off x="8299450" y="3821113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8" name="Freeform 32"/>
          <p:cNvSpPr>
            <a:spLocks/>
          </p:cNvSpPr>
          <p:nvPr/>
        </p:nvSpPr>
        <p:spPr bwMode="auto">
          <a:xfrm>
            <a:off x="8096250" y="3314700"/>
            <a:ext cx="280988" cy="77788"/>
          </a:xfrm>
          <a:custGeom>
            <a:avLst/>
            <a:gdLst>
              <a:gd name="T0" fmla="*/ 0 w 177"/>
              <a:gd name="T1" fmla="*/ 2147483647 h 49"/>
              <a:gd name="T2" fmla="*/ 2147483647 w 177"/>
              <a:gd name="T3" fmla="*/ 0 h 49"/>
              <a:gd name="T4" fmla="*/ 2147483647 w 177"/>
              <a:gd name="T5" fmla="*/ 0 h 49"/>
              <a:gd name="T6" fmla="*/ 2147483647 w 177"/>
              <a:gd name="T7" fmla="*/ 2147483647 h 49"/>
              <a:gd name="T8" fmla="*/ 0 w 177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9"/>
              <a:gd name="T17" fmla="*/ 177 w 177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9">
                <a:moveTo>
                  <a:pt x="0" y="31"/>
                </a:moveTo>
                <a:lnTo>
                  <a:pt x="23" y="0"/>
                </a:lnTo>
                <a:lnTo>
                  <a:pt x="176" y="0"/>
                </a:lnTo>
                <a:lnTo>
                  <a:pt x="139" y="48"/>
                </a:lnTo>
                <a:lnTo>
                  <a:pt x="0" y="31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69" name="Freeform 33"/>
          <p:cNvSpPr>
            <a:spLocks/>
          </p:cNvSpPr>
          <p:nvPr/>
        </p:nvSpPr>
        <p:spPr bwMode="auto">
          <a:xfrm>
            <a:off x="8096250" y="3314700"/>
            <a:ext cx="287338" cy="84138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4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0" name="Freeform 34"/>
          <p:cNvSpPr>
            <a:spLocks/>
          </p:cNvSpPr>
          <p:nvPr/>
        </p:nvSpPr>
        <p:spPr bwMode="auto">
          <a:xfrm>
            <a:off x="8299450" y="3314700"/>
            <a:ext cx="77788" cy="414338"/>
          </a:xfrm>
          <a:custGeom>
            <a:avLst/>
            <a:gdLst>
              <a:gd name="T0" fmla="*/ 2147483647 w 49"/>
              <a:gd name="T1" fmla="*/ 2147483647 h 261"/>
              <a:gd name="T2" fmla="*/ 0 w 49"/>
              <a:gd name="T3" fmla="*/ 2147483647 h 261"/>
              <a:gd name="T4" fmla="*/ 2147483647 w 49"/>
              <a:gd name="T5" fmla="*/ 0 h 261"/>
              <a:gd name="T6" fmla="*/ 2147483647 w 49"/>
              <a:gd name="T7" fmla="*/ 2147483647 h 261"/>
              <a:gd name="T8" fmla="*/ 2147483647 w 49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1"/>
              <a:gd name="T17" fmla="*/ 49 w 49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1">
                <a:moveTo>
                  <a:pt x="26" y="260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6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1" name="Freeform 35"/>
          <p:cNvSpPr>
            <a:spLocks/>
          </p:cNvSpPr>
          <p:nvPr/>
        </p:nvSpPr>
        <p:spPr bwMode="auto">
          <a:xfrm>
            <a:off x="8299450" y="3314700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2" name="Freeform 36"/>
          <p:cNvSpPr>
            <a:spLocks/>
          </p:cNvSpPr>
          <p:nvPr/>
        </p:nvSpPr>
        <p:spPr bwMode="auto">
          <a:xfrm>
            <a:off x="8096250" y="2813050"/>
            <a:ext cx="280988" cy="73025"/>
          </a:xfrm>
          <a:custGeom>
            <a:avLst/>
            <a:gdLst>
              <a:gd name="T0" fmla="*/ 0 w 177"/>
              <a:gd name="T1" fmla="*/ 2147483647 h 46"/>
              <a:gd name="T2" fmla="*/ 2147483647 w 177"/>
              <a:gd name="T3" fmla="*/ 0 h 46"/>
              <a:gd name="T4" fmla="*/ 2147483647 w 177"/>
              <a:gd name="T5" fmla="*/ 0 h 46"/>
              <a:gd name="T6" fmla="*/ 2147483647 w 177"/>
              <a:gd name="T7" fmla="*/ 2147483647 h 46"/>
              <a:gd name="T8" fmla="*/ 0 w 177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6"/>
              <a:gd name="T17" fmla="*/ 177 w 177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6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5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3" name="Freeform 37"/>
          <p:cNvSpPr>
            <a:spLocks/>
          </p:cNvSpPr>
          <p:nvPr/>
        </p:nvSpPr>
        <p:spPr bwMode="auto">
          <a:xfrm>
            <a:off x="8096250" y="2813050"/>
            <a:ext cx="287338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4" name="Freeform 38"/>
          <p:cNvSpPr>
            <a:spLocks/>
          </p:cNvSpPr>
          <p:nvPr/>
        </p:nvSpPr>
        <p:spPr bwMode="auto">
          <a:xfrm>
            <a:off x="8299450" y="281305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5" name="Freeform 39"/>
          <p:cNvSpPr>
            <a:spLocks/>
          </p:cNvSpPr>
          <p:nvPr/>
        </p:nvSpPr>
        <p:spPr bwMode="auto">
          <a:xfrm>
            <a:off x="8299450" y="2813050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6" name="Freeform 40"/>
          <p:cNvSpPr>
            <a:spLocks/>
          </p:cNvSpPr>
          <p:nvPr/>
        </p:nvSpPr>
        <p:spPr bwMode="auto">
          <a:xfrm>
            <a:off x="2794000" y="52895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7" name="Freeform 41"/>
          <p:cNvSpPr>
            <a:spLocks/>
          </p:cNvSpPr>
          <p:nvPr/>
        </p:nvSpPr>
        <p:spPr bwMode="auto">
          <a:xfrm>
            <a:off x="2794000" y="5289550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8" name="Freeform 42"/>
          <p:cNvSpPr>
            <a:spLocks/>
          </p:cNvSpPr>
          <p:nvPr/>
        </p:nvSpPr>
        <p:spPr bwMode="auto">
          <a:xfrm>
            <a:off x="2794000" y="4821238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9" name="Freeform 43"/>
          <p:cNvSpPr>
            <a:spLocks/>
          </p:cNvSpPr>
          <p:nvPr/>
        </p:nvSpPr>
        <p:spPr bwMode="auto">
          <a:xfrm>
            <a:off x="2794000" y="4821238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0" name="Freeform 44"/>
          <p:cNvSpPr>
            <a:spLocks/>
          </p:cNvSpPr>
          <p:nvPr/>
        </p:nvSpPr>
        <p:spPr bwMode="auto">
          <a:xfrm>
            <a:off x="2794000" y="430530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1" name="Freeform 45"/>
          <p:cNvSpPr>
            <a:spLocks/>
          </p:cNvSpPr>
          <p:nvPr/>
        </p:nvSpPr>
        <p:spPr bwMode="auto">
          <a:xfrm>
            <a:off x="2794000" y="4305300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2" name="Freeform 46"/>
          <p:cNvSpPr>
            <a:spLocks/>
          </p:cNvSpPr>
          <p:nvPr/>
        </p:nvSpPr>
        <p:spPr bwMode="auto">
          <a:xfrm>
            <a:off x="2794000" y="38290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3" name="Freeform 47"/>
          <p:cNvSpPr>
            <a:spLocks/>
          </p:cNvSpPr>
          <p:nvPr/>
        </p:nvSpPr>
        <p:spPr bwMode="auto">
          <a:xfrm>
            <a:off x="2794000" y="3829050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4" name="Freeform 48"/>
          <p:cNvSpPr>
            <a:spLocks/>
          </p:cNvSpPr>
          <p:nvPr/>
        </p:nvSpPr>
        <p:spPr bwMode="auto">
          <a:xfrm>
            <a:off x="2794000" y="3324225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5" name="Freeform 49"/>
          <p:cNvSpPr>
            <a:spLocks/>
          </p:cNvSpPr>
          <p:nvPr/>
        </p:nvSpPr>
        <p:spPr bwMode="auto">
          <a:xfrm>
            <a:off x="2794000" y="3324225"/>
            <a:ext cx="285750" cy="84138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4"/>
                </a:moveTo>
                <a:lnTo>
                  <a:pt x="24" y="0"/>
                </a:lnTo>
                <a:lnTo>
                  <a:pt x="179" y="0"/>
                </a:lnTo>
                <a:lnTo>
                  <a:pt x="141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6" name="Freeform 50"/>
          <p:cNvSpPr>
            <a:spLocks/>
          </p:cNvSpPr>
          <p:nvPr/>
        </p:nvSpPr>
        <p:spPr bwMode="auto">
          <a:xfrm>
            <a:off x="2794000" y="2820988"/>
            <a:ext cx="279400" cy="74612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7" name="Freeform 51"/>
          <p:cNvSpPr>
            <a:spLocks/>
          </p:cNvSpPr>
          <p:nvPr/>
        </p:nvSpPr>
        <p:spPr bwMode="auto">
          <a:xfrm>
            <a:off x="2794000" y="2820988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8" name="Freeform 52"/>
          <p:cNvSpPr>
            <a:spLocks/>
          </p:cNvSpPr>
          <p:nvPr/>
        </p:nvSpPr>
        <p:spPr bwMode="auto">
          <a:xfrm>
            <a:off x="3101975" y="5289550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89" name="Freeform 53"/>
          <p:cNvSpPr>
            <a:spLocks/>
          </p:cNvSpPr>
          <p:nvPr/>
        </p:nvSpPr>
        <p:spPr bwMode="auto">
          <a:xfrm>
            <a:off x="3101975" y="5289550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0" name="Freeform 54"/>
          <p:cNvSpPr>
            <a:spLocks/>
          </p:cNvSpPr>
          <p:nvPr/>
        </p:nvSpPr>
        <p:spPr bwMode="auto">
          <a:xfrm>
            <a:off x="3305175" y="528955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1" name="Freeform 55"/>
          <p:cNvSpPr>
            <a:spLocks/>
          </p:cNvSpPr>
          <p:nvPr/>
        </p:nvSpPr>
        <p:spPr bwMode="auto">
          <a:xfrm>
            <a:off x="3305175" y="5289550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2" name="Freeform 56"/>
          <p:cNvSpPr>
            <a:spLocks/>
          </p:cNvSpPr>
          <p:nvPr/>
        </p:nvSpPr>
        <p:spPr bwMode="auto">
          <a:xfrm>
            <a:off x="3101975" y="4821238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3" name="Freeform 57"/>
          <p:cNvSpPr>
            <a:spLocks/>
          </p:cNvSpPr>
          <p:nvPr/>
        </p:nvSpPr>
        <p:spPr bwMode="auto">
          <a:xfrm>
            <a:off x="3101975" y="4821238"/>
            <a:ext cx="287338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4" name="Freeform 58"/>
          <p:cNvSpPr>
            <a:spLocks/>
          </p:cNvSpPr>
          <p:nvPr/>
        </p:nvSpPr>
        <p:spPr bwMode="auto">
          <a:xfrm>
            <a:off x="3305175" y="4821238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5" name="Freeform 59"/>
          <p:cNvSpPr>
            <a:spLocks/>
          </p:cNvSpPr>
          <p:nvPr/>
        </p:nvSpPr>
        <p:spPr bwMode="auto">
          <a:xfrm>
            <a:off x="3305175" y="4821238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6" name="Freeform 60"/>
          <p:cNvSpPr>
            <a:spLocks/>
          </p:cNvSpPr>
          <p:nvPr/>
        </p:nvSpPr>
        <p:spPr bwMode="auto">
          <a:xfrm>
            <a:off x="3101975" y="4305300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7" name="Freeform 61"/>
          <p:cNvSpPr>
            <a:spLocks/>
          </p:cNvSpPr>
          <p:nvPr/>
        </p:nvSpPr>
        <p:spPr bwMode="auto">
          <a:xfrm>
            <a:off x="3101975" y="4305300"/>
            <a:ext cx="287338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8" name="Freeform 62"/>
          <p:cNvSpPr>
            <a:spLocks/>
          </p:cNvSpPr>
          <p:nvPr/>
        </p:nvSpPr>
        <p:spPr bwMode="auto">
          <a:xfrm>
            <a:off x="3305175" y="430530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99" name="Freeform 63"/>
          <p:cNvSpPr>
            <a:spLocks/>
          </p:cNvSpPr>
          <p:nvPr/>
        </p:nvSpPr>
        <p:spPr bwMode="auto">
          <a:xfrm>
            <a:off x="3305175" y="4305300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0" name="Freeform 64"/>
          <p:cNvSpPr>
            <a:spLocks/>
          </p:cNvSpPr>
          <p:nvPr/>
        </p:nvSpPr>
        <p:spPr bwMode="auto">
          <a:xfrm>
            <a:off x="3101975" y="3829050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1" name="Freeform 65"/>
          <p:cNvSpPr>
            <a:spLocks/>
          </p:cNvSpPr>
          <p:nvPr/>
        </p:nvSpPr>
        <p:spPr bwMode="auto">
          <a:xfrm>
            <a:off x="3101975" y="3829050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2" name="Freeform 66"/>
          <p:cNvSpPr>
            <a:spLocks/>
          </p:cNvSpPr>
          <p:nvPr/>
        </p:nvSpPr>
        <p:spPr bwMode="auto">
          <a:xfrm>
            <a:off x="3305175" y="3829050"/>
            <a:ext cx="77788" cy="411163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3" name="Freeform 67"/>
          <p:cNvSpPr>
            <a:spLocks/>
          </p:cNvSpPr>
          <p:nvPr/>
        </p:nvSpPr>
        <p:spPr bwMode="auto">
          <a:xfrm>
            <a:off x="3305175" y="3829050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4" name="Freeform 68"/>
          <p:cNvSpPr>
            <a:spLocks/>
          </p:cNvSpPr>
          <p:nvPr/>
        </p:nvSpPr>
        <p:spPr bwMode="auto">
          <a:xfrm>
            <a:off x="3101975" y="3324225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5" name="Freeform 69"/>
          <p:cNvSpPr>
            <a:spLocks/>
          </p:cNvSpPr>
          <p:nvPr/>
        </p:nvSpPr>
        <p:spPr bwMode="auto">
          <a:xfrm>
            <a:off x="3101975" y="3324225"/>
            <a:ext cx="287338" cy="84138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4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6" name="Freeform 70"/>
          <p:cNvSpPr>
            <a:spLocks/>
          </p:cNvSpPr>
          <p:nvPr/>
        </p:nvSpPr>
        <p:spPr bwMode="auto">
          <a:xfrm>
            <a:off x="3305175" y="332422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7" name="Freeform 71"/>
          <p:cNvSpPr>
            <a:spLocks/>
          </p:cNvSpPr>
          <p:nvPr/>
        </p:nvSpPr>
        <p:spPr bwMode="auto">
          <a:xfrm>
            <a:off x="3305175" y="3324225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8" name="Freeform 72"/>
          <p:cNvSpPr>
            <a:spLocks/>
          </p:cNvSpPr>
          <p:nvPr/>
        </p:nvSpPr>
        <p:spPr bwMode="auto">
          <a:xfrm>
            <a:off x="3414713" y="5289550"/>
            <a:ext cx="276225" cy="74613"/>
          </a:xfrm>
          <a:custGeom>
            <a:avLst/>
            <a:gdLst>
              <a:gd name="T0" fmla="*/ 0 w 174"/>
              <a:gd name="T1" fmla="*/ 2147483647 h 47"/>
              <a:gd name="T2" fmla="*/ 2147483647 w 174"/>
              <a:gd name="T3" fmla="*/ 0 h 47"/>
              <a:gd name="T4" fmla="*/ 2147483647 w 174"/>
              <a:gd name="T5" fmla="*/ 0 h 47"/>
              <a:gd name="T6" fmla="*/ 2147483647 w 174"/>
              <a:gd name="T7" fmla="*/ 2147483647 h 47"/>
              <a:gd name="T8" fmla="*/ 0 w 174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47"/>
              <a:gd name="T17" fmla="*/ 174 w 17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47">
                <a:moveTo>
                  <a:pt x="0" y="29"/>
                </a:moveTo>
                <a:lnTo>
                  <a:pt x="22" y="0"/>
                </a:lnTo>
                <a:lnTo>
                  <a:pt x="173" y="0"/>
                </a:lnTo>
                <a:lnTo>
                  <a:pt x="137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09" name="Freeform 73"/>
          <p:cNvSpPr>
            <a:spLocks/>
          </p:cNvSpPr>
          <p:nvPr/>
        </p:nvSpPr>
        <p:spPr bwMode="auto">
          <a:xfrm>
            <a:off x="3414713" y="5289550"/>
            <a:ext cx="284162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0" name="Freeform 74"/>
          <p:cNvSpPr>
            <a:spLocks/>
          </p:cNvSpPr>
          <p:nvPr/>
        </p:nvSpPr>
        <p:spPr bwMode="auto">
          <a:xfrm>
            <a:off x="3614738" y="5289550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1" name="Freeform 75"/>
          <p:cNvSpPr>
            <a:spLocks/>
          </p:cNvSpPr>
          <p:nvPr/>
        </p:nvSpPr>
        <p:spPr bwMode="auto">
          <a:xfrm>
            <a:off x="3614738" y="5289550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9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9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2" name="Freeform 76"/>
          <p:cNvSpPr>
            <a:spLocks/>
          </p:cNvSpPr>
          <p:nvPr/>
        </p:nvSpPr>
        <p:spPr bwMode="auto">
          <a:xfrm>
            <a:off x="3414713" y="4821238"/>
            <a:ext cx="276225" cy="76200"/>
          </a:xfrm>
          <a:custGeom>
            <a:avLst/>
            <a:gdLst>
              <a:gd name="T0" fmla="*/ 0 w 174"/>
              <a:gd name="T1" fmla="*/ 2147483647 h 48"/>
              <a:gd name="T2" fmla="*/ 2147483647 w 174"/>
              <a:gd name="T3" fmla="*/ 0 h 48"/>
              <a:gd name="T4" fmla="*/ 2147483647 w 174"/>
              <a:gd name="T5" fmla="*/ 0 h 48"/>
              <a:gd name="T6" fmla="*/ 2147483647 w 174"/>
              <a:gd name="T7" fmla="*/ 2147483647 h 48"/>
              <a:gd name="T8" fmla="*/ 0 w 174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48"/>
              <a:gd name="T17" fmla="*/ 174 w 17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48">
                <a:moveTo>
                  <a:pt x="0" y="30"/>
                </a:moveTo>
                <a:lnTo>
                  <a:pt x="22" y="0"/>
                </a:lnTo>
                <a:lnTo>
                  <a:pt x="173" y="0"/>
                </a:lnTo>
                <a:lnTo>
                  <a:pt x="137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3" name="Freeform 77"/>
          <p:cNvSpPr>
            <a:spLocks/>
          </p:cNvSpPr>
          <p:nvPr/>
        </p:nvSpPr>
        <p:spPr bwMode="auto">
          <a:xfrm>
            <a:off x="3414713" y="4821238"/>
            <a:ext cx="284162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4" name="Freeform 78"/>
          <p:cNvSpPr>
            <a:spLocks/>
          </p:cNvSpPr>
          <p:nvPr/>
        </p:nvSpPr>
        <p:spPr bwMode="auto">
          <a:xfrm>
            <a:off x="3614738" y="4821238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1"/>
                </a:lnTo>
                <a:lnTo>
                  <a:pt x="47" y="0"/>
                </a:lnTo>
                <a:lnTo>
                  <a:pt x="47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5" name="Freeform 79"/>
          <p:cNvSpPr>
            <a:spLocks/>
          </p:cNvSpPr>
          <p:nvPr/>
        </p:nvSpPr>
        <p:spPr bwMode="auto">
          <a:xfrm>
            <a:off x="3614738" y="4821238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9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9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6" name="Freeform 80"/>
          <p:cNvSpPr>
            <a:spLocks/>
          </p:cNvSpPr>
          <p:nvPr/>
        </p:nvSpPr>
        <p:spPr bwMode="auto">
          <a:xfrm>
            <a:off x="3414713" y="4305300"/>
            <a:ext cx="276225" cy="74613"/>
          </a:xfrm>
          <a:custGeom>
            <a:avLst/>
            <a:gdLst>
              <a:gd name="T0" fmla="*/ 0 w 174"/>
              <a:gd name="T1" fmla="*/ 2147483647 h 47"/>
              <a:gd name="T2" fmla="*/ 2147483647 w 174"/>
              <a:gd name="T3" fmla="*/ 0 h 47"/>
              <a:gd name="T4" fmla="*/ 2147483647 w 174"/>
              <a:gd name="T5" fmla="*/ 0 h 47"/>
              <a:gd name="T6" fmla="*/ 2147483647 w 174"/>
              <a:gd name="T7" fmla="*/ 2147483647 h 47"/>
              <a:gd name="T8" fmla="*/ 0 w 174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47"/>
              <a:gd name="T17" fmla="*/ 174 w 17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47">
                <a:moveTo>
                  <a:pt x="0" y="30"/>
                </a:moveTo>
                <a:lnTo>
                  <a:pt x="22" y="0"/>
                </a:lnTo>
                <a:lnTo>
                  <a:pt x="173" y="0"/>
                </a:lnTo>
                <a:lnTo>
                  <a:pt x="137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7" name="Freeform 81"/>
          <p:cNvSpPr>
            <a:spLocks/>
          </p:cNvSpPr>
          <p:nvPr/>
        </p:nvSpPr>
        <p:spPr bwMode="auto">
          <a:xfrm>
            <a:off x="3414713" y="4305300"/>
            <a:ext cx="284162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8" name="Freeform 82"/>
          <p:cNvSpPr>
            <a:spLocks/>
          </p:cNvSpPr>
          <p:nvPr/>
        </p:nvSpPr>
        <p:spPr bwMode="auto">
          <a:xfrm>
            <a:off x="3614738" y="4305300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19" name="Freeform 83"/>
          <p:cNvSpPr>
            <a:spLocks/>
          </p:cNvSpPr>
          <p:nvPr/>
        </p:nvSpPr>
        <p:spPr bwMode="auto">
          <a:xfrm>
            <a:off x="3614738" y="4305300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9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9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0" name="Freeform 84"/>
          <p:cNvSpPr>
            <a:spLocks/>
          </p:cNvSpPr>
          <p:nvPr/>
        </p:nvSpPr>
        <p:spPr bwMode="auto">
          <a:xfrm>
            <a:off x="3722688" y="528955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1" name="Freeform 85"/>
          <p:cNvSpPr>
            <a:spLocks/>
          </p:cNvSpPr>
          <p:nvPr/>
        </p:nvSpPr>
        <p:spPr bwMode="auto">
          <a:xfrm>
            <a:off x="3722688" y="5289550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3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2" name="Freeform 86"/>
          <p:cNvSpPr>
            <a:spLocks/>
          </p:cNvSpPr>
          <p:nvPr/>
        </p:nvSpPr>
        <p:spPr bwMode="auto">
          <a:xfrm>
            <a:off x="3924300" y="528955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3" name="Freeform 87"/>
          <p:cNvSpPr>
            <a:spLocks/>
          </p:cNvSpPr>
          <p:nvPr/>
        </p:nvSpPr>
        <p:spPr bwMode="auto">
          <a:xfrm>
            <a:off x="3924300" y="5289550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8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4" name="Freeform 88"/>
          <p:cNvSpPr>
            <a:spLocks/>
          </p:cNvSpPr>
          <p:nvPr/>
        </p:nvSpPr>
        <p:spPr bwMode="auto">
          <a:xfrm>
            <a:off x="3722688" y="4821238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5" name="Freeform 89"/>
          <p:cNvSpPr>
            <a:spLocks/>
          </p:cNvSpPr>
          <p:nvPr/>
        </p:nvSpPr>
        <p:spPr bwMode="auto">
          <a:xfrm>
            <a:off x="3722688" y="4821238"/>
            <a:ext cx="287337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3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6" name="Freeform 90"/>
          <p:cNvSpPr>
            <a:spLocks/>
          </p:cNvSpPr>
          <p:nvPr/>
        </p:nvSpPr>
        <p:spPr bwMode="auto">
          <a:xfrm>
            <a:off x="3924300" y="4821238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7" name="Freeform 91"/>
          <p:cNvSpPr>
            <a:spLocks/>
          </p:cNvSpPr>
          <p:nvPr/>
        </p:nvSpPr>
        <p:spPr bwMode="auto">
          <a:xfrm>
            <a:off x="3924300" y="4821238"/>
            <a:ext cx="85725" cy="422275"/>
          </a:xfrm>
          <a:custGeom>
            <a:avLst/>
            <a:gdLst>
              <a:gd name="T0" fmla="*/ 2147483647 w 54"/>
              <a:gd name="T1" fmla="*/ 2147483647 h 266"/>
              <a:gd name="T2" fmla="*/ 0 w 54"/>
              <a:gd name="T3" fmla="*/ 2147483647 h 266"/>
              <a:gd name="T4" fmla="*/ 2147483647 w 54"/>
              <a:gd name="T5" fmla="*/ 0 h 266"/>
              <a:gd name="T6" fmla="*/ 2147483647 w 54"/>
              <a:gd name="T7" fmla="*/ 2147483647 h 266"/>
              <a:gd name="T8" fmla="*/ 2147483647 w 54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6"/>
              <a:gd name="T17" fmla="*/ 54 w 5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6">
                <a:moveTo>
                  <a:pt x="28" y="265"/>
                </a:moveTo>
                <a:lnTo>
                  <a:pt x="0" y="72"/>
                </a:lnTo>
                <a:lnTo>
                  <a:pt x="53" y="0"/>
                </a:lnTo>
                <a:lnTo>
                  <a:pt x="53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8" name="Freeform 92"/>
          <p:cNvSpPr>
            <a:spLocks/>
          </p:cNvSpPr>
          <p:nvPr/>
        </p:nvSpPr>
        <p:spPr bwMode="auto">
          <a:xfrm>
            <a:off x="3722688" y="430530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29" name="Freeform 93"/>
          <p:cNvSpPr>
            <a:spLocks/>
          </p:cNvSpPr>
          <p:nvPr/>
        </p:nvSpPr>
        <p:spPr bwMode="auto">
          <a:xfrm>
            <a:off x="3722688" y="4305300"/>
            <a:ext cx="287337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3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0" name="Freeform 94"/>
          <p:cNvSpPr>
            <a:spLocks/>
          </p:cNvSpPr>
          <p:nvPr/>
        </p:nvSpPr>
        <p:spPr bwMode="auto">
          <a:xfrm>
            <a:off x="3924300" y="430530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1" name="Freeform 95"/>
          <p:cNvSpPr>
            <a:spLocks/>
          </p:cNvSpPr>
          <p:nvPr/>
        </p:nvSpPr>
        <p:spPr bwMode="auto">
          <a:xfrm>
            <a:off x="3924300" y="4305300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8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2" name="Freeform 96"/>
          <p:cNvSpPr>
            <a:spLocks/>
          </p:cNvSpPr>
          <p:nvPr/>
        </p:nvSpPr>
        <p:spPr bwMode="auto">
          <a:xfrm>
            <a:off x="4033838" y="52895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3" name="Freeform 97"/>
          <p:cNvSpPr>
            <a:spLocks/>
          </p:cNvSpPr>
          <p:nvPr/>
        </p:nvSpPr>
        <p:spPr bwMode="auto">
          <a:xfrm>
            <a:off x="4033838" y="5289550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4" name="Freeform 98"/>
          <p:cNvSpPr>
            <a:spLocks/>
          </p:cNvSpPr>
          <p:nvPr/>
        </p:nvSpPr>
        <p:spPr bwMode="auto">
          <a:xfrm>
            <a:off x="4235450" y="528955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5" name="Freeform 99"/>
          <p:cNvSpPr>
            <a:spLocks/>
          </p:cNvSpPr>
          <p:nvPr/>
        </p:nvSpPr>
        <p:spPr bwMode="auto">
          <a:xfrm>
            <a:off x="4235450" y="5289550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6" name="Freeform 100"/>
          <p:cNvSpPr>
            <a:spLocks/>
          </p:cNvSpPr>
          <p:nvPr/>
        </p:nvSpPr>
        <p:spPr bwMode="auto">
          <a:xfrm>
            <a:off x="4033838" y="4821238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7" name="Freeform 101"/>
          <p:cNvSpPr>
            <a:spLocks/>
          </p:cNvSpPr>
          <p:nvPr/>
        </p:nvSpPr>
        <p:spPr bwMode="auto">
          <a:xfrm>
            <a:off x="4033838" y="4821238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8" name="Freeform 102"/>
          <p:cNvSpPr>
            <a:spLocks/>
          </p:cNvSpPr>
          <p:nvPr/>
        </p:nvSpPr>
        <p:spPr bwMode="auto">
          <a:xfrm>
            <a:off x="4235450" y="4821238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9" name="Freeform 103"/>
          <p:cNvSpPr>
            <a:spLocks/>
          </p:cNvSpPr>
          <p:nvPr/>
        </p:nvSpPr>
        <p:spPr bwMode="auto">
          <a:xfrm>
            <a:off x="4235450" y="4821238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0" name="Freeform 104"/>
          <p:cNvSpPr>
            <a:spLocks/>
          </p:cNvSpPr>
          <p:nvPr/>
        </p:nvSpPr>
        <p:spPr bwMode="auto">
          <a:xfrm>
            <a:off x="4033838" y="430530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1" name="Freeform 105"/>
          <p:cNvSpPr>
            <a:spLocks/>
          </p:cNvSpPr>
          <p:nvPr/>
        </p:nvSpPr>
        <p:spPr bwMode="auto">
          <a:xfrm>
            <a:off x="4033838" y="4305300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2" name="Freeform 106"/>
          <p:cNvSpPr>
            <a:spLocks/>
          </p:cNvSpPr>
          <p:nvPr/>
        </p:nvSpPr>
        <p:spPr bwMode="auto">
          <a:xfrm>
            <a:off x="4235450" y="430530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3" name="Freeform 107"/>
          <p:cNvSpPr>
            <a:spLocks/>
          </p:cNvSpPr>
          <p:nvPr/>
        </p:nvSpPr>
        <p:spPr bwMode="auto">
          <a:xfrm>
            <a:off x="4235450" y="4305300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4" name="Freeform 108"/>
          <p:cNvSpPr>
            <a:spLocks/>
          </p:cNvSpPr>
          <p:nvPr/>
        </p:nvSpPr>
        <p:spPr bwMode="auto">
          <a:xfrm>
            <a:off x="4343400" y="52895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5" name="Freeform 109"/>
          <p:cNvSpPr>
            <a:spLocks/>
          </p:cNvSpPr>
          <p:nvPr/>
        </p:nvSpPr>
        <p:spPr bwMode="auto">
          <a:xfrm>
            <a:off x="4343400" y="5289550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6" name="Freeform 110"/>
          <p:cNvSpPr>
            <a:spLocks/>
          </p:cNvSpPr>
          <p:nvPr/>
        </p:nvSpPr>
        <p:spPr bwMode="auto">
          <a:xfrm>
            <a:off x="4545013" y="528955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7" name="Freeform 111"/>
          <p:cNvSpPr>
            <a:spLocks/>
          </p:cNvSpPr>
          <p:nvPr/>
        </p:nvSpPr>
        <p:spPr bwMode="auto">
          <a:xfrm>
            <a:off x="4545013" y="5289550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8" name="Freeform 112"/>
          <p:cNvSpPr>
            <a:spLocks/>
          </p:cNvSpPr>
          <p:nvPr/>
        </p:nvSpPr>
        <p:spPr bwMode="auto">
          <a:xfrm>
            <a:off x="4343400" y="4821238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9" name="Freeform 113"/>
          <p:cNvSpPr>
            <a:spLocks/>
          </p:cNvSpPr>
          <p:nvPr/>
        </p:nvSpPr>
        <p:spPr bwMode="auto">
          <a:xfrm>
            <a:off x="4343400" y="4821238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0" name="Freeform 114"/>
          <p:cNvSpPr>
            <a:spLocks/>
          </p:cNvSpPr>
          <p:nvPr/>
        </p:nvSpPr>
        <p:spPr bwMode="auto">
          <a:xfrm>
            <a:off x="4545013" y="4821238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1" name="Freeform 115"/>
          <p:cNvSpPr>
            <a:spLocks/>
          </p:cNvSpPr>
          <p:nvPr/>
        </p:nvSpPr>
        <p:spPr bwMode="auto">
          <a:xfrm>
            <a:off x="4545013" y="4821238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2" name="Freeform 116"/>
          <p:cNvSpPr>
            <a:spLocks/>
          </p:cNvSpPr>
          <p:nvPr/>
        </p:nvSpPr>
        <p:spPr bwMode="auto">
          <a:xfrm>
            <a:off x="4343400" y="430530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3" name="Freeform 117"/>
          <p:cNvSpPr>
            <a:spLocks/>
          </p:cNvSpPr>
          <p:nvPr/>
        </p:nvSpPr>
        <p:spPr bwMode="auto">
          <a:xfrm>
            <a:off x="4343400" y="4305300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4" name="Freeform 118"/>
          <p:cNvSpPr>
            <a:spLocks/>
          </p:cNvSpPr>
          <p:nvPr/>
        </p:nvSpPr>
        <p:spPr bwMode="auto">
          <a:xfrm>
            <a:off x="4545013" y="43053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5" name="Freeform 119"/>
          <p:cNvSpPr>
            <a:spLocks/>
          </p:cNvSpPr>
          <p:nvPr/>
        </p:nvSpPr>
        <p:spPr bwMode="auto">
          <a:xfrm>
            <a:off x="4545013" y="4305300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6" name="Freeform 120"/>
          <p:cNvSpPr>
            <a:spLocks/>
          </p:cNvSpPr>
          <p:nvPr/>
        </p:nvSpPr>
        <p:spPr bwMode="auto">
          <a:xfrm>
            <a:off x="4660900" y="52895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7" name="Freeform 121"/>
          <p:cNvSpPr>
            <a:spLocks/>
          </p:cNvSpPr>
          <p:nvPr/>
        </p:nvSpPr>
        <p:spPr bwMode="auto">
          <a:xfrm>
            <a:off x="4660900" y="5289550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3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8" name="Freeform 122"/>
          <p:cNvSpPr>
            <a:spLocks/>
          </p:cNvSpPr>
          <p:nvPr/>
        </p:nvSpPr>
        <p:spPr bwMode="auto">
          <a:xfrm>
            <a:off x="4862513" y="528955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59" name="Freeform 123"/>
          <p:cNvSpPr>
            <a:spLocks/>
          </p:cNvSpPr>
          <p:nvPr/>
        </p:nvSpPr>
        <p:spPr bwMode="auto">
          <a:xfrm>
            <a:off x="4862513" y="5289550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0" name="Freeform 124"/>
          <p:cNvSpPr>
            <a:spLocks/>
          </p:cNvSpPr>
          <p:nvPr/>
        </p:nvSpPr>
        <p:spPr bwMode="auto">
          <a:xfrm>
            <a:off x="4660900" y="4821238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1" name="Freeform 125"/>
          <p:cNvSpPr>
            <a:spLocks/>
          </p:cNvSpPr>
          <p:nvPr/>
        </p:nvSpPr>
        <p:spPr bwMode="auto">
          <a:xfrm>
            <a:off x="4660900" y="4821238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3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2" name="Freeform 126"/>
          <p:cNvSpPr>
            <a:spLocks/>
          </p:cNvSpPr>
          <p:nvPr/>
        </p:nvSpPr>
        <p:spPr bwMode="auto">
          <a:xfrm>
            <a:off x="4862513" y="4821238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3" name="Freeform 127"/>
          <p:cNvSpPr>
            <a:spLocks/>
          </p:cNvSpPr>
          <p:nvPr/>
        </p:nvSpPr>
        <p:spPr bwMode="auto">
          <a:xfrm>
            <a:off x="4862513" y="4821238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4" name="Freeform 128"/>
          <p:cNvSpPr>
            <a:spLocks/>
          </p:cNvSpPr>
          <p:nvPr/>
        </p:nvSpPr>
        <p:spPr bwMode="auto">
          <a:xfrm>
            <a:off x="4660900" y="430530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5" name="Freeform 129"/>
          <p:cNvSpPr>
            <a:spLocks/>
          </p:cNvSpPr>
          <p:nvPr/>
        </p:nvSpPr>
        <p:spPr bwMode="auto">
          <a:xfrm>
            <a:off x="4660900" y="4305300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3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6" name="Freeform 130"/>
          <p:cNvSpPr>
            <a:spLocks/>
          </p:cNvSpPr>
          <p:nvPr/>
        </p:nvSpPr>
        <p:spPr bwMode="auto">
          <a:xfrm>
            <a:off x="4862513" y="43053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7" name="Freeform 131"/>
          <p:cNvSpPr>
            <a:spLocks/>
          </p:cNvSpPr>
          <p:nvPr/>
        </p:nvSpPr>
        <p:spPr bwMode="auto">
          <a:xfrm>
            <a:off x="4862513" y="4305300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8" name="Freeform 132"/>
          <p:cNvSpPr>
            <a:spLocks/>
          </p:cNvSpPr>
          <p:nvPr/>
        </p:nvSpPr>
        <p:spPr bwMode="auto">
          <a:xfrm>
            <a:off x="4978400" y="52895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69" name="Freeform 133"/>
          <p:cNvSpPr>
            <a:spLocks/>
          </p:cNvSpPr>
          <p:nvPr/>
        </p:nvSpPr>
        <p:spPr bwMode="auto">
          <a:xfrm>
            <a:off x="4978400" y="5289550"/>
            <a:ext cx="284163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0" name="Freeform 134"/>
          <p:cNvSpPr>
            <a:spLocks/>
          </p:cNvSpPr>
          <p:nvPr/>
        </p:nvSpPr>
        <p:spPr bwMode="auto">
          <a:xfrm>
            <a:off x="5180013" y="528955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1" name="Freeform 135"/>
          <p:cNvSpPr>
            <a:spLocks/>
          </p:cNvSpPr>
          <p:nvPr/>
        </p:nvSpPr>
        <p:spPr bwMode="auto">
          <a:xfrm>
            <a:off x="5180013" y="5289550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2" name="Freeform 136"/>
          <p:cNvSpPr>
            <a:spLocks/>
          </p:cNvSpPr>
          <p:nvPr/>
        </p:nvSpPr>
        <p:spPr bwMode="auto">
          <a:xfrm>
            <a:off x="4978400" y="4821238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3" name="Freeform 137"/>
          <p:cNvSpPr>
            <a:spLocks/>
          </p:cNvSpPr>
          <p:nvPr/>
        </p:nvSpPr>
        <p:spPr bwMode="auto">
          <a:xfrm>
            <a:off x="4978400" y="4821238"/>
            <a:ext cx="284163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4" name="Freeform 138"/>
          <p:cNvSpPr>
            <a:spLocks/>
          </p:cNvSpPr>
          <p:nvPr/>
        </p:nvSpPr>
        <p:spPr bwMode="auto">
          <a:xfrm>
            <a:off x="5180013" y="4821238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5" name="Freeform 139"/>
          <p:cNvSpPr>
            <a:spLocks/>
          </p:cNvSpPr>
          <p:nvPr/>
        </p:nvSpPr>
        <p:spPr bwMode="auto">
          <a:xfrm>
            <a:off x="5180013" y="4821238"/>
            <a:ext cx="82550" cy="422275"/>
          </a:xfrm>
          <a:custGeom>
            <a:avLst/>
            <a:gdLst>
              <a:gd name="T0" fmla="*/ 2147483647 w 52"/>
              <a:gd name="T1" fmla="*/ 2147483647 h 266"/>
              <a:gd name="T2" fmla="*/ 0 w 52"/>
              <a:gd name="T3" fmla="*/ 2147483647 h 266"/>
              <a:gd name="T4" fmla="*/ 2147483647 w 52"/>
              <a:gd name="T5" fmla="*/ 0 h 266"/>
              <a:gd name="T6" fmla="*/ 2147483647 w 52"/>
              <a:gd name="T7" fmla="*/ 2147483647 h 266"/>
              <a:gd name="T8" fmla="*/ 2147483647 w 52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6"/>
              <a:gd name="T17" fmla="*/ 52 w 52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6">
                <a:moveTo>
                  <a:pt x="28" y="265"/>
                </a:moveTo>
                <a:lnTo>
                  <a:pt x="0" y="72"/>
                </a:lnTo>
                <a:lnTo>
                  <a:pt x="51" y="0"/>
                </a:lnTo>
                <a:lnTo>
                  <a:pt x="51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6" name="Freeform 140"/>
          <p:cNvSpPr>
            <a:spLocks/>
          </p:cNvSpPr>
          <p:nvPr/>
        </p:nvSpPr>
        <p:spPr bwMode="auto">
          <a:xfrm>
            <a:off x="4978400" y="430530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7" name="Freeform 141"/>
          <p:cNvSpPr>
            <a:spLocks/>
          </p:cNvSpPr>
          <p:nvPr/>
        </p:nvSpPr>
        <p:spPr bwMode="auto">
          <a:xfrm>
            <a:off x="4978400" y="4305300"/>
            <a:ext cx="284163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8" name="Freeform 142"/>
          <p:cNvSpPr>
            <a:spLocks/>
          </p:cNvSpPr>
          <p:nvPr/>
        </p:nvSpPr>
        <p:spPr bwMode="auto">
          <a:xfrm>
            <a:off x="5180013" y="43053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79" name="Freeform 143"/>
          <p:cNvSpPr>
            <a:spLocks/>
          </p:cNvSpPr>
          <p:nvPr/>
        </p:nvSpPr>
        <p:spPr bwMode="auto">
          <a:xfrm>
            <a:off x="5180013" y="4305300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0" name="Freeform 144"/>
          <p:cNvSpPr>
            <a:spLocks/>
          </p:cNvSpPr>
          <p:nvPr/>
        </p:nvSpPr>
        <p:spPr bwMode="auto">
          <a:xfrm>
            <a:off x="5287963" y="528955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1" name="Freeform 145"/>
          <p:cNvSpPr>
            <a:spLocks/>
          </p:cNvSpPr>
          <p:nvPr/>
        </p:nvSpPr>
        <p:spPr bwMode="auto">
          <a:xfrm>
            <a:off x="5287963" y="5289550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3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2" name="Freeform 146"/>
          <p:cNvSpPr>
            <a:spLocks/>
          </p:cNvSpPr>
          <p:nvPr/>
        </p:nvSpPr>
        <p:spPr bwMode="auto">
          <a:xfrm>
            <a:off x="5489575" y="528955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3" name="Freeform 147"/>
          <p:cNvSpPr>
            <a:spLocks/>
          </p:cNvSpPr>
          <p:nvPr/>
        </p:nvSpPr>
        <p:spPr bwMode="auto">
          <a:xfrm>
            <a:off x="5489575" y="5289550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8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4" name="Freeform 148"/>
          <p:cNvSpPr>
            <a:spLocks/>
          </p:cNvSpPr>
          <p:nvPr/>
        </p:nvSpPr>
        <p:spPr bwMode="auto">
          <a:xfrm>
            <a:off x="5287963" y="4821238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5" name="Freeform 149"/>
          <p:cNvSpPr>
            <a:spLocks/>
          </p:cNvSpPr>
          <p:nvPr/>
        </p:nvSpPr>
        <p:spPr bwMode="auto">
          <a:xfrm>
            <a:off x="5287963" y="4821238"/>
            <a:ext cx="287337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3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6" name="Freeform 150"/>
          <p:cNvSpPr>
            <a:spLocks/>
          </p:cNvSpPr>
          <p:nvPr/>
        </p:nvSpPr>
        <p:spPr bwMode="auto">
          <a:xfrm>
            <a:off x="5489575" y="4821238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7" name="Freeform 151"/>
          <p:cNvSpPr>
            <a:spLocks/>
          </p:cNvSpPr>
          <p:nvPr/>
        </p:nvSpPr>
        <p:spPr bwMode="auto">
          <a:xfrm>
            <a:off x="5489575" y="4821238"/>
            <a:ext cx="85725" cy="422275"/>
          </a:xfrm>
          <a:custGeom>
            <a:avLst/>
            <a:gdLst>
              <a:gd name="T0" fmla="*/ 2147483647 w 54"/>
              <a:gd name="T1" fmla="*/ 2147483647 h 266"/>
              <a:gd name="T2" fmla="*/ 0 w 54"/>
              <a:gd name="T3" fmla="*/ 2147483647 h 266"/>
              <a:gd name="T4" fmla="*/ 2147483647 w 54"/>
              <a:gd name="T5" fmla="*/ 0 h 266"/>
              <a:gd name="T6" fmla="*/ 2147483647 w 54"/>
              <a:gd name="T7" fmla="*/ 2147483647 h 266"/>
              <a:gd name="T8" fmla="*/ 2147483647 w 54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6"/>
              <a:gd name="T17" fmla="*/ 54 w 5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6">
                <a:moveTo>
                  <a:pt x="28" y="265"/>
                </a:moveTo>
                <a:lnTo>
                  <a:pt x="0" y="72"/>
                </a:lnTo>
                <a:lnTo>
                  <a:pt x="53" y="0"/>
                </a:lnTo>
                <a:lnTo>
                  <a:pt x="53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8" name="Freeform 152"/>
          <p:cNvSpPr>
            <a:spLocks/>
          </p:cNvSpPr>
          <p:nvPr/>
        </p:nvSpPr>
        <p:spPr bwMode="auto">
          <a:xfrm>
            <a:off x="5287963" y="430530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89" name="Freeform 153"/>
          <p:cNvSpPr>
            <a:spLocks/>
          </p:cNvSpPr>
          <p:nvPr/>
        </p:nvSpPr>
        <p:spPr bwMode="auto">
          <a:xfrm>
            <a:off x="5287963" y="4305300"/>
            <a:ext cx="287337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3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0" name="Freeform 154"/>
          <p:cNvSpPr>
            <a:spLocks/>
          </p:cNvSpPr>
          <p:nvPr/>
        </p:nvSpPr>
        <p:spPr bwMode="auto">
          <a:xfrm>
            <a:off x="5489575" y="430530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1" name="Freeform 155"/>
          <p:cNvSpPr>
            <a:spLocks/>
          </p:cNvSpPr>
          <p:nvPr/>
        </p:nvSpPr>
        <p:spPr bwMode="auto">
          <a:xfrm>
            <a:off x="5489575" y="4305300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8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2" name="Freeform 156"/>
          <p:cNvSpPr>
            <a:spLocks/>
          </p:cNvSpPr>
          <p:nvPr/>
        </p:nvSpPr>
        <p:spPr bwMode="auto">
          <a:xfrm>
            <a:off x="5597525" y="5289550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4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3" name="Freeform 157"/>
          <p:cNvSpPr>
            <a:spLocks/>
          </p:cNvSpPr>
          <p:nvPr/>
        </p:nvSpPr>
        <p:spPr bwMode="auto">
          <a:xfrm>
            <a:off x="5597525" y="5289550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4" name="Freeform 158"/>
          <p:cNvSpPr>
            <a:spLocks/>
          </p:cNvSpPr>
          <p:nvPr/>
        </p:nvSpPr>
        <p:spPr bwMode="auto">
          <a:xfrm>
            <a:off x="5800725" y="528955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5" name="Freeform 159"/>
          <p:cNvSpPr>
            <a:spLocks/>
          </p:cNvSpPr>
          <p:nvPr/>
        </p:nvSpPr>
        <p:spPr bwMode="auto">
          <a:xfrm>
            <a:off x="5800725" y="5289550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6" name="Freeform 160"/>
          <p:cNvSpPr>
            <a:spLocks/>
          </p:cNvSpPr>
          <p:nvPr/>
        </p:nvSpPr>
        <p:spPr bwMode="auto">
          <a:xfrm>
            <a:off x="5597525" y="4821238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4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7" name="Freeform 161"/>
          <p:cNvSpPr>
            <a:spLocks/>
          </p:cNvSpPr>
          <p:nvPr/>
        </p:nvSpPr>
        <p:spPr bwMode="auto">
          <a:xfrm>
            <a:off x="5597525" y="4821238"/>
            <a:ext cx="287338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8" name="Freeform 162"/>
          <p:cNvSpPr>
            <a:spLocks/>
          </p:cNvSpPr>
          <p:nvPr/>
        </p:nvSpPr>
        <p:spPr bwMode="auto">
          <a:xfrm>
            <a:off x="5800725" y="4821238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99" name="Freeform 163"/>
          <p:cNvSpPr>
            <a:spLocks/>
          </p:cNvSpPr>
          <p:nvPr/>
        </p:nvSpPr>
        <p:spPr bwMode="auto">
          <a:xfrm>
            <a:off x="5800725" y="4821238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0" name="Freeform 164"/>
          <p:cNvSpPr>
            <a:spLocks/>
          </p:cNvSpPr>
          <p:nvPr/>
        </p:nvSpPr>
        <p:spPr bwMode="auto">
          <a:xfrm>
            <a:off x="5597525" y="4305300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4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1" name="Freeform 165"/>
          <p:cNvSpPr>
            <a:spLocks/>
          </p:cNvSpPr>
          <p:nvPr/>
        </p:nvSpPr>
        <p:spPr bwMode="auto">
          <a:xfrm>
            <a:off x="5597525" y="4305300"/>
            <a:ext cx="287338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2" name="Freeform 166"/>
          <p:cNvSpPr>
            <a:spLocks/>
          </p:cNvSpPr>
          <p:nvPr/>
        </p:nvSpPr>
        <p:spPr bwMode="auto">
          <a:xfrm>
            <a:off x="5800725" y="430530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3" name="Freeform 167"/>
          <p:cNvSpPr>
            <a:spLocks/>
          </p:cNvSpPr>
          <p:nvPr/>
        </p:nvSpPr>
        <p:spPr bwMode="auto">
          <a:xfrm>
            <a:off x="5800725" y="4305300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4" name="Freeform 168"/>
          <p:cNvSpPr>
            <a:spLocks/>
          </p:cNvSpPr>
          <p:nvPr/>
        </p:nvSpPr>
        <p:spPr bwMode="auto">
          <a:xfrm>
            <a:off x="5907088" y="528955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5" name="Freeform 169"/>
          <p:cNvSpPr>
            <a:spLocks/>
          </p:cNvSpPr>
          <p:nvPr/>
        </p:nvSpPr>
        <p:spPr bwMode="auto">
          <a:xfrm>
            <a:off x="5907088" y="5289550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6" name="Freeform 170"/>
          <p:cNvSpPr>
            <a:spLocks/>
          </p:cNvSpPr>
          <p:nvPr/>
        </p:nvSpPr>
        <p:spPr bwMode="auto">
          <a:xfrm>
            <a:off x="6110288" y="528955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7" name="Freeform 171"/>
          <p:cNvSpPr>
            <a:spLocks/>
          </p:cNvSpPr>
          <p:nvPr/>
        </p:nvSpPr>
        <p:spPr bwMode="auto">
          <a:xfrm>
            <a:off x="6110288" y="5289550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8" name="Freeform 172"/>
          <p:cNvSpPr>
            <a:spLocks/>
          </p:cNvSpPr>
          <p:nvPr/>
        </p:nvSpPr>
        <p:spPr bwMode="auto">
          <a:xfrm>
            <a:off x="5907088" y="4821238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09" name="Freeform 173"/>
          <p:cNvSpPr>
            <a:spLocks/>
          </p:cNvSpPr>
          <p:nvPr/>
        </p:nvSpPr>
        <p:spPr bwMode="auto">
          <a:xfrm>
            <a:off x="5907088" y="4821238"/>
            <a:ext cx="287337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0" name="Freeform 174"/>
          <p:cNvSpPr>
            <a:spLocks/>
          </p:cNvSpPr>
          <p:nvPr/>
        </p:nvSpPr>
        <p:spPr bwMode="auto">
          <a:xfrm>
            <a:off x="6110288" y="4821238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1" name="Freeform 175"/>
          <p:cNvSpPr>
            <a:spLocks/>
          </p:cNvSpPr>
          <p:nvPr/>
        </p:nvSpPr>
        <p:spPr bwMode="auto">
          <a:xfrm>
            <a:off x="6110288" y="4821238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2" name="Freeform 176"/>
          <p:cNvSpPr>
            <a:spLocks/>
          </p:cNvSpPr>
          <p:nvPr/>
        </p:nvSpPr>
        <p:spPr bwMode="auto">
          <a:xfrm>
            <a:off x="5907088" y="430530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3" name="Freeform 177"/>
          <p:cNvSpPr>
            <a:spLocks/>
          </p:cNvSpPr>
          <p:nvPr/>
        </p:nvSpPr>
        <p:spPr bwMode="auto">
          <a:xfrm>
            <a:off x="5907088" y="4305300"/>
            <a:ext cx="287337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4" name="Freeform 178"/>
          <p:cNvSpPr>
            <a:spLocks/>
          </p:cNvSpPr>
          <p:nvPr/>
        </p:nvSpPr>
        <p:spPr bwMode="auto">
          <a:xfrm>
            <a:off x="6110288" y="43053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5" name="Freeform 179"/>
          <p:cNvSpPr>
            <a:spLocks/>
          </p:cNvSpPr>
          <p:nvPr/>
        </p:nvSpPr>
        <p:spPr bwMode="auto">
          <a:xfrm>
            <a:off x="6110288" y="4305300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6" name="Freeform 180"/>
          <p:cNvSpPr>
            <a:spLocks/>
          </p:cNvSpPr>
          <p:nvPr/>
        </p:nvSpPr>
        <p:spPr bwMode="auto">
          <a:xfrm>
            <a:off x="6211888" y="52895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7" name="Freeform 181"/>
          <p:cNvSpPr>
            <a:spLocks/>
          </p:cNvSpPr>
          <p:nvPr/>
        </p:nvSpPr>
        <p:spPr bwMode="auto">
          <a:xfrm>
            <a:off x="6211888" y="5289550"/>
            <a:ext cx="284162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8" name="Freeform 182"/>
          <p:cNvSpPr>
            <a:spLocks/>
          </p:cNvSpPr>
          <p:nvPr/>
        </p:nvSpPr>
        <p:spPr bwMode="auto">
          <a:xfrm>
            <a:off x="6413500" y="528955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19" name="Freeform 183"/>
          <p:cNvSpPr>
            <a:spLocks/>
          </p:cNvSpPr>
          <p:nvPr/>
        </p:nvSpPr>
        <p:spPr bwMode="auto">
          <a:xfrm>
            <a:off x="6413500" y="5289550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7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7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0" name="Freeform 184"/>
          <p:cNvSpPr>
            <a:spLocks/>
          </p:cNvSpPr>
          <p:nvPr/>
        </p:nvSpPr>
        <p:spPr bwMode="auto">
          <a:xfrm>
            <a:off x="6211888" y="4821238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1" name="Freeform 185"/>
          <p:cNvSpPr>
            <a:spLocks/>
          </p:cNvSpPr>
          <p:nvPr/>
        </p:nvSpPr>
        <p:spPr bwMode="auto">
          <a:xfrm>
            <a:off x="6211888" y="4821238"/>
            <a:ext cx="284162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2" name="Freeform 186"/>
          <p:cNvSpPr>
            <a:spLocks/>
          </p:cNvSpPr>
          <p:nvPr/>
        </p:nvSpPr>
        <p:spPr bwMode="auto">
          <a:xfrm>
            <a:off x="6413500" y="4821238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3" name="Freeform 187"/>
          <p:cNvSpPr>
            <a:spLocks/>
          </p:cNvSpPr>
          <p:nvPr/>
        </p:nvSpPr>
        <p:spPr bwMode="auto">
          <a:xfrm>
            <a:off x="6413500" y="4821238"/>
            <a:ext cx="82550" cy="422275"/>
          </a:xfrm>
          <a:custGeom>
            <a:avLst/>
            <a:gdLst>
              <a:gd name="T0" fmla="*/ 2147483647 w 52"/>
              <a:gd name="T1" fmla="*/ 2147483647 h 266"/>
              <a:gd name="T2" fmla="*/ 0 w 52"/>
              <a:gd name="T3" fmla="*/ 2147483647 h 266"/>
              <a:gd name="T4" fmla="*/ 2147483647 w 52"/>
              <a:gd name="T5" fmla="*/ 0 h 266"/>
              <a:gd name="T6" fmla="*/ 2147483647 w 52"/>
              <a:gd name="T7" fmla="*/ 2147483647 h 266"/>
              <a:gd name="T8" fmla="*/ 2147483647 w 52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6"/>
              <a:gd name="T17" fmla="*/ 52 w 52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6">
                <a:moveTo>
                  <a:pt x="27" y="265"/>
                </a:moveTo>
                <a:lnTo>
                  <a:pt x="0" y="72"/>
                </a:lnTo>
                <a:lnTo>
                  <a:pt x="51" y="0"/>
                </a:lnTo>
                <a:lnTo>
                  <a:pt x="51" y="237"/>
                </a:lnTo>
                <a:lnTo>
                  <a:pt x="27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4" name="Freeform 188"/>
          <p:cNvSpPr>
            <a:spLocks/>
          </p:cNvSpPr>
          <p:nvPr/>
        </p:nvSpPr>
        <p:spPr bwMode="auto">
          <a:xfrm>
            <a:off x="6211888" y="430530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5" name="Freeform 189"/>
          <p:cNvSpPr>
            <a:spLocks/>
          </p:cNvSpPr>
          <p:nvPr/>
        </p:nvSpPr>
        <p:spPr bwMode="auto">
          <a:xfrm>
            <a:off x="6211888" y="4305300"/>
            <a:ext cx="284162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6" name="Freeform 190"/>
          <p:cNvSpPr>
            <a:spLocks/>
          </p:cNvSpPr>
          <p:nvPr/>
        </p:nvSpPr>
        <p:spPr bwMode="auto">
          <a:xfrm>
            <a:off x="6413500" y="430530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7" name="Freeform 191"/>
          <p:cNvSpPr>
            <a:spLocks/>
          </p:cNvSpPr>
          <p:nvPr/>
        </p:nvSpPr>
        <p:spPr bwMode="auto">
          <a:xfrm>
            <a:off x="6413500" y="4305300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7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5"/>
                </a:lnTo>
                <a:lnTo>
                  <a:pt x="27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8" name="Freeform 192"/>
          <p:cNvSpPr>
            <a:spLocks/>
          </p:cNvSpPr>
          <p:nvPr/>
        </p:nvSpPr>
        <p:spPr bwMode="auto">
          <a:xfrm>
            <a:off x="6524625" y="52895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29" name="Freeform 193"/>
          <p:cNvSpPr>
            <a:spLocks/>
          </p:cNvSpPr>
          <p:nvPr/>
        </p:nvSpPr>
        <p:spPr bwMode="auto">
          <a:xfrm>
            <a:off x="6524625" y="5289550"/>
            <a:ext cx="284163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4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0" name="Freeform 194"/>
          <p:cNvSpPr>
            <a:spLocks/>
          </p:cNvSpPr>
          <p:nvPr/>
        </p:nvSpPr>
        <p:spPr bwMode="auto">
          <a:xfrm>
            <a:off x="6726238" y="528955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1" name="Freeform 195"/>
          <p:cNvSpPr>
            <a:spLocks/>
          </p:cNvSpPr>
          <p:nvPr/>
        </p:nvSpPr>
        <p:spPr bwMode="auto">
          <a:xfrm>
            <a:off x="6726238" y="5289550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2" name="Freeform 196"/>
          <p:cNvSpPr>
            <a:spLocks/>
          </p:cNvSpPr>
          <p:nvPr/>
        </p:nvSpPr>
        <p:spPr bwMode="auto">
          <a:xfrm>
            <a:off x="6524625" y="4821238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3" name="Freeform 197"/>
          <p:cNvSpPr>
            <a:spLocks/>
          </p:cNvSpPr>
          <p:nvPr/>
        </p:nvSpPr>
        <p:spPr bwMode="auto">
          <a:xfrm>
            <a:off x="6524625" y="4821238"/>
            <a:ext cx="284163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4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4" name="Freeform 198"/>
          <p:cNvSpPr>
            <a:spLocks/>
          </p:cNvSpPr>
          <p:nvPr/>
        </p:nvSpPr>
        <p:spPr bwMode="auto">
          <a:xfrm>
            <a:off x="6726238" y="4821238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5" name="Freeform 199"/>
          <p:cNvSpPr>
            <a:spLocks/>
          </p:cNvSpPr>
          <p:nvPr/>
        </p:nvSpPr>
        <p:spPr bwMode="auto">
          <a:xfrm>
            <a:off x="6726238" y="4821238"/>
            <a:ext cx="82550" cy="422275"/>
          </a:xfrm>
          <a:custGeom>
            <a:avLst/>
            <a:gdLst>
              <a:gd name="T0" fmla="*/ 2147483647 w 52"/>
              <a:gd name="T1" fmla="*/ 2147483647 h 266"/>
              <a:gd name="T2" fmla="*/ 0 w 52"/>
              <a:gd name="T3" fmla="*/ 2147483647 h 266"/>
              <a:gd name="T4" fmla="*/ 2147483647 w 52"/>
              <a:gd name="T5" fmla="*/ 0 h 266"/>
              <a:gd name="T6" fmla="*/ 2147483647 w 52"/>
              <a:gd name="T7" fmla="*/ 2147483647 h 266"/>
              <a:gd name="T8" fmla="*/ 2147483647 w 52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6"/>
              <a:gd name="T17" fmla="*/ 52 w 52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6">
                <a:moveTo>
                  <a:pt x="28" y="265"/>
                </a:moveTo>
                <a:lnTo>
                  <a:pt x="0" y="72"/>
                </a:lnTo>
                <a:lnTo>
                  <a:pt x="51" y="0"/>
                </a:lnTo>
                <a:lnTo>
                  <a:pt x="51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6" name="Freeform 200"/>
          <p:cNvSpPr>
            <a:spLocks/>
          </p:cNvSpPr>
          <p:nvPr/>
        </p:nvSpPr>
        <p:spPr bwMode="auto">
          <a:xfrm>
            <a:off x="6524625" y="430530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7" name="Freeform 201"/>
          <p:cNvSpPr>
            <a:spLocks/>
          </p:cNvSpPr>
          <p:nvPr/>
        </p:nvSpPr>
        <p:spPr bwMode="auto">
          <a:xfrm>
            <a:off x="6524625" y="4305300"/>
            <a:ext cx="284163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4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8" name="Freeform 202"/>
          <p:cNvSpPr>
            <a:spLocks/>
          </p:cNvSpPr>
          <p:nvPr/>
        </p:nvSpPr>
        <p:spPr bwMode="auto">
          <a:xfrm>
            <a:off x="6726238" y="43053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39" name="Freeform 203"/>
          <p:cNvSpPr>
            <a:spLocks/>
          </p:cNvSpPr>
          <p:nvPr/>
        </p:nvSpPr>
        <p:spPr bwMode="auto">
          <a:xfrm>
            <a:off x="6726238" y="4305300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0" name="Freeform 204"/>
          <p:cNvSpPr>
            <a:spLocks/>
          </p:cNvSpPr>
          <p:nvPr/>
        </p:nvSpPr>
        <p:spPr bwMode="auto">
          <a:xfrm>
            <a:off x="6524625" y="3829050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1" name="Freeform 205"/>
          <p:cNvSpPr>
            <a:spLocks/>
          </p:cNvSpPr>
          <p:nvPr/>
        </p:nvSpPr>
        <p:spPr bwMode="auto">
          <a:xfrm>
            <a:off x="6524625" y="3829050"/>
            <a:ext cx="284163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3"/>
                </a:moveTo>
                <a:lnTo>
                  <a:pt x="24" y="0"/>
                </a:lnTo>
                <a:lnTo>
                  <a:pt x="178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2" name="Freeform 206"/>
          <p:cNvSpPr>
            <a:spLocks/>
          </p:cNvSpPr>
          <p:nvPr/>
        </p:nvSpPr>
        <p:spPr bwMode="auto">
          <a:xfrm>
            <a:off x="6726238" y="3829050"/>
            <a:ext cx="77787" cy="411163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3" name="Freeform 207"/>
          <p:cNvSpPr>
            <a:spLocks/>
          </p:cNvSpPr>
          <p:nvPr/>
        </p:nvSpPr>
        <p:spPr bwMode="auto">
          <a:xfrm>
            <a:off x="6726238" y="3829050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4" name="Freeform 208"/>
          <p:cNvSpPr>
            <a:spLocks/>
          </p:cNvSpPr>
          <p:nvPr/>
        </p:nvSpPr>
        <p:spPr bwMode="auto">
          <a:xfrm>
            <a:off x="6524625" y="3324225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5" name="Freeform 209"/>
          <p:cNvSpPr>
            <a:spLocks/>
          </p:cNvSpPr>
          <p:nvPr/>
        </p:nvSpPr>
        <p:spPr bwMode="auto">
          <a:xfrm>
            <a:off x="6524625" y="3324225"/>
            <a:ext cx="284163" cy="84138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4"/>
                </a:moveTo>
                <a:lnTo>
                  <a:pt x="24" y="0"/>
                </a:lnTo>
                <a:lnTo>
                  <a:pt x="178" y="0"/>
                </a:lnTo>
                <a:lnTo>
                  <a:pt x="141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6" name="Freeform 210"/>
          <p:cNvSpPr>
            <a:spLocks/>
          </p:cNvSpPr>
          <p:nvPr/>
        </p:nvSpPr>
        <p:spPr bwMode="auto">
          <a:xfrm>
            <a:off x="6726238" y="332422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7" name="Freeform 211"/>
          <p:cNvSpPr>
            <a:spLocks/>
          </p:cNvSpPr>
          <p:nvPr/>
        </p:nvSpPr>
        <p:spPr bwMode="auto">
          <a:xfrm>
            <a:off x="6726238" y="3324225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8" name="Freeform 212"/>
          <p:cNvSpPr>
            <a:spLocks/>
          </p:cNvSpPr>
          <p:nvPr/>
        </p:nvSpPr>
        <p:spPr bwMode="auto">
          <a:xfrm>
            <a:off x="6834188" y="528955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49" name="Freeform 213"/>
          <p:cNvSpPr>
            <a:spLocks/>
          </p:cNvSpPr>
          <p:nvPr/>
        </p:nvSpPr>
        <p:spPr bwMode="auto">
          <a:xfrm>
            <a:off x="6834188" y="5289550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0" name="Freeform 214"/>
          <p:cNvSpPr>
            <a:spLocks/>
          </p:cNvSpPr>
          <p:nvPr/>
        </p:nvSpPr>
        <p:spPr bwMode="auto">
          <a:xfrm>
            <a:off x="7035800" y="528955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1" name="Freeform 215"/>
          <p:cNvSpPr>
            <a:spLocks/>
          </p:cNvSpPr>
          <p:nvPr/>
        </p:nvSpPr>
        <p:spPr bwMode="auto">
          <a:xfrm>
            <a:off x="7035800" y="5289550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8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2" name="Freeform 216"/>
          <p:cNvSpPr>
            <a:spLocks/>
          </p:cNvSpPr>
          <p:nvPr/>
        </p:nvSpPr>
        <p:spPr bwMode="auto">
          <a:xfrm>
            <a:off x="6834188" y="4821238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3" name="Freeform 217"/>
          <p:cNvSpPr>
            <a:spLocks/>
          </p:cNvSpPr>
          <p:nvPr/>
        </p:nvSpPr>
        <p:spPr bwMode="auto">
          <a:xfrm>
            <a:off x="6834188" y="4821238"/>
            <a:ext cx="287337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4" name="Freeform 218"/>
          <p:cNvSpPr>
            <a:spLocks/>
          </p:cNvSpPr>
          <p:nvPr/>
        </p:nvSpPr>
        <p:spPr bwMode="auto">
          <a:xfrm>
            <a:off x="7035800" y="4821238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5" name="Freeform 219"/>
          <p:cNvSpPr>
            <a:spLocks/>
          </p:cNvSpPr>
          <p:nvPr/>
        </p:nvSpPr>
        <p:spPr bwMode="auto">
          <a:xfrm>
            <a:off x="7035800" y="4821238"/>
            <a:ext cx="85725" cy="422275"/>
          </a:xfrm>
          <a:custGeom>
            <a:avLst/>
            <a:gdLst>
              <a:gd name="T0" fmla="*/ 2147483647 w 54"/>
              <a:gd name="T1" fmla="*/ 2147483647 h 266"/>
              <a:gd name="T2" fmla="*/ 0 w 54"/>
              <a:gd name="T3" fmla="*/ 2147483647 h 266"/>
              <a:gd name="T4" fmla="*/ 2147483647 w 54"/>
              <a:gd name="T5" fmla="*/ 0 h 266"/>
              <a:gd name="T6" fmla="*/ 2147483647 w 54"/>
              <a:gd name="T7" fmla="*/ 2147483647 h 266"/>
              <a:gd name="T8" fmla="*/ 2147483647 w 54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6"/>
              <a:gd name="T17" fmla="*/ 54 w 5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6">
                <a:moveTo>
                  <a:pt x="28" y="265"/>
                </a:moveTo>
                <a:lnTo>
                  <a:pt x="0" y="72"/>
                </a:lnTo>
                <a:lnTo>
                  <a:pt x="53" y="0"/>
                </a:lnTo>
                <a:lnTo>
                  <a:pt x="53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6" name="Freeform 220"/>
          <p:cNvSpPr>
            <a:spLocks/>
          </p:cNvSpPr>
          <p:nvPr/>
        </p:nvSpPr>
        <p:spPr bwMode="auto">
          <a:xfrm>
            <a:off x="6834188" y="430530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7" name="Freeform 221"/>
          <p:cNvSpPr>
            <a:spLocks/>
          </p:cNvSpPr>
          <p:nvPr/>
        </p:nvSpPr>
        <p:spPr bwMode="auto">
          <a:xfrm>
            <a:off x="6834188" y="4305300"/>
            <a:ext cx="287337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8" name="Freeform 222"/>
          <p:cNvSpPr>
            <a:spLocks/>
          </p:cNvSpPr>
          <p:nvPr/>
        </p:nvSpPr>
        <p:spPr bwMode="auto">
          <a:xfrm>
            <a:off x="7035800" y="430530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59" name="Freeform 223"/>
          <p:cNvSpPr>
            <a:spLocks/>
          </p:cNvSpPr>
          <p:nvPr/>
        </p:nvSpPr>
        <p:spPr bwMode="auto">
          <a:xfrm>
            <a:off x="7035800" y="4305300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8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0" name="Freeform 224"/>
          <p:cNvSpPr>
            <a:spLocks/>
          </p:cNvSpPr>
          <p:nvPr/>
        </p:nvSpPr>
        <p:spPr bwMode="auto">
          <a:xfrm>
            <a:off x="6834188" y="382905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1" name="Freeform 225"/>
          <p:cNvSpPr>
            <a:spLocks/>
          </p:cNvSpPr>
          <p:nvPr/>
        </p:nvSpPr>
        <p:spPr bwMode="auto">
          <a:xfrm>
            <a:off x="6834188" y="3829050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2" name="Freeform 226"/>
          <p:cNvSpPr>
            <a:spLocks/>
          </p:cNvSpPr>
          <p:nvPr/>
        </p:nvSpPr>
        <p:spPr bwMode="auto">
          <a:xfrm>
            <a:off x="7035800" y="3829050"/>
            <a:ext cx="79375" cy="411163"/>
          </a:xfrm>
          <a:custGeom>
            <a:avLst/>
            <a:gdLst>
              <a:gd name="T0" fmla="*/ 2147483647 w 50"/>
              <a:gd name="T1" fmla="*/ 2147483647 h 259"/>
              <a:gd name="T2" fmla="*/ 0 w 50"/>
              <a:gd name="T3" fmla="*/ 2147483647 h 259"/>
              <a:gd name="T4" fmla="*/ 2147483647 w 50"/>
              <a:gd name="T5" fmla="*/ 0 h 259"/>
              <a:gd name="T6" fmla="*/ 2147483647 w 50"/>
              <a:gd name="T7" fmla="*/ 2147483647 h 259"/>
              <a:gd name="T8" fmla="*/ 2147483647 w 50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59"/>
              <a:gd name="T17" fmla="*/ 50 w 50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59">
                <a:moveTo>
                  <a:pt x="26" y="258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3" name="Freeform 227"/>
          <p:cNvSpPr>
            <a:spLocks/>
          </p:cNvSpPr>
          <p:nvPr/>
        </p:nvSpPr>
        <p:spPr bwMode="auto">
          <a:xfrm>
            <a:off x="7035800" y="3829050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8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4" name="Freeform 228"/>
          <p:cNvSpPr>
            <a:spLocks/>
          </p:cNvSpPr>
          <p:nvPr/>
        </p:nvSpPr>
        <p:spPr bwMode="auto">
          <a:xfrm>
            <a:off x="6834188" y="3324225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5" name="Freeform 229"/>
          <p:cNvSpPr>
            <a:spLocks/>
          </p:cNvSpPr>
          <p:nvPr/>
        </p:nvSpPr>
        <p:spPr bwMode="auto">
          <a:xfrm>
            <a:off x="6834188" y="3324225"/>
            <a:ext cx="287337" cy="84138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4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6" name="Freeform 230"/>
          <p:cNvSpPr>
            <a:spLocks/>
          </p:cNvSpPr>
          <p:nvPr/>
        </p:nvSpPr>
        <p:spPr bwMode="auto">
          <a:xfrm>
            <a:off x="7035800" y="332422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7" name="Freeform 231"/>
          <p:cNvSpPr>
            <a:spLocks/>
          </p:cNvSpPr>
          <p:nvPr/>
        </p:nvSpPr>
        <p:spPr bwMode="auto">
          <a:xfrm>
            <a:off x="7035800" y="3324225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8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8" name="Freeform 232"/>
          <p:cNvSpPr>
            <a:spLocks/>
          </p:cNvSpPr>
          <p:nvPr/>
        </p:nvSpPr>
        <p:spPr bwMode="auto">
          <a:xfrm>
            <a:off x="7151688" y="528955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69" name="Freeform 233"/>
          <p:cNvSpPr>
            <a:spLocks/>
          </p:cNvSpPr>
          <p:nvPr/>
        </p:nvSpPr>
        <p:spPr bwMode="auto">
          <a:xfrm>
            <a:off x="7151688" y="5289550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0" name="Freeform 234"/>
          <p:cNvSpPr>
            <a:spLocks/>
          </p:cNvSpPr>
          <p:nvPr/>
        </p:nvSpPr>
        <p:spPr bwMode="auto">
          <a:xfrm>
            <a:off x="7353300" y="528955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1" name="Freeform 235"/>
          <p:cNvSpPr>
            <a:spLocks/>
          </p:cNvSpPr>
          <p:nvPr/>
        </p:nvSpPr>
        <p:spPr bwMode="auto">
          <a:xfrm>
            <a:off x="7353300" y="5289550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9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9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2" name="Freeform 236"/>
          <p:cNvSpPr>
            <a:spLocks/>
          </p:cNvSpPr>
          <p:nvPr/>
        </p:nvSpPr>
        <p:spPr bwMode="auto">
          <a:xfrm>
            <a:off x="7151688" y="4821238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3" name="Freeform 237"/>
          <p:cNvSpPr>
            <a:spLocks/>
          </p:cNvSpPr>
          <p:nvPr/>
        </p:nvSpPr>
        <p:spPr bwMode="auto">
          <a:xfrm>
            <a:off x="7151688" y="4821238"/>
            <a:ext cx="287337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4" name="Freeform 238"/>
          <p:cNvSpPr>
            <a:spLocks/>
          </p:cNvSpPr>
          <p:nvPr/>
        </p:nvSpPr>
        <p:spPr bwMode="auto">
          <a:xfrm>
            <a:off x="7353300" y="4821238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5" name="Freeform 239"/>
          <p:cNvSpPr>
            <a:spLocks/>
          </p:cNvSpPr>
          <p:nvPr/>
        </p:nvSpPr>
        <p:spPr bwMode="auto">
          <a:xfrm>
            <a:off x="7353300" y="4821238"/>
            <a:ext cx="85725" cy="422275"/>
          </a:xfrm>
          <a:custGeom>
            <a:avLst/>
            <a:gdLst>
              <a:gd name="T0" fmla="*/ 2147483647 w 54"/>
              <a:gd name="T1" fmla="*/ 2147483647 h 266"/>
              <a:gd name="T2" fmla="*/ 0 w 54"/>
              <a:gd name="T3" fmla="*/ 2147483647 h 266"/>
              <a:gd name="T4" fmla="*/ 2147483647 w 54"/>
              <a:gd name="T5" fmla="*/ 0 h 266"/>
              <a:gd name="T6" fmla="*/ 2147483647 w 54"/>
              <a:gd name="T7" fmla="*/ 2147483647 h 266"/>
              <a:gd name="T8" fmla="*/ 2147483647 w 54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6"/>
              <a:gd name="T17" fmla="*/ 54 w 5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6">
                <a:moveTo>
                  <a:pt x="29" y="265"/>
                </a:moveTo>
                <a:lnTo>
                  <a:pt x="0" y="72"/>
                </a:lnTo>
                <a:lnTo>
                  <a:pt x="53" y="0"/>
                </a:lnTo>
                <a:lnTo>
                  <a:pt x="53" y="237"/>
                </a:lnTo>
                <a:lnTo>
                  <a:pt x="29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6" name="Freeform 240"/>
          <p:cNvSpPr>
            <a:spLocks/>
          </p:cNvSpPr>
          <p:nvPr/>
        </p:nvSpPr>
        <p:spPr bwMode="auto">
          <a:xfrm>
            <a:off x="7151688" y="430530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7" name="Freeform 241"/>
          <p:cNvSpPr>
            <a:spLocks/>
          </p:cNvSpPr>
          <p:nvPr/>
        </p:nvSpPr>
        <p:spPr bwMode="auto">
          <a:xfrm>
            <a:off x="7151688" y="4305300"/>
            <a:ext cx="287337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8" name="Freeform 242"/>
          <p:cNvSpPr>
            <a:spLocks/>
          </p:cNvSpPr>
          <p:nvPr/>
        </p:nvSpPr>
        <p:spPr bwMode="auto">
          <a:xfrm>
            <a:off x="7353300" y="430530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79" name="Freeform 243"/>
          <p:cNvSpPr>
            <a:spLocks/>
          </p:cNvSpPr>
          <p:nvPr/>
        </p:nvSpPr>
        <p:spPr bwMode="auto">
          <a:xfrm>
            <a:off x="7353300" y="4305300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9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5"/>
                </a:lnTo>
                <a:lnTo>
                  <a:pt x="29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0" name="Freeform 244"/>
          <p:cNvSpPr>
            <a:spLocks/>
          </p:cNvSpPr>
          <p:nvPr/>
        </p:nvSpPr>
        <p:spPr bwMode="auto">
          <a:xfrm>
            <a:off x="7151688" y="382905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1" name="Freeform 245"/>
          <p:cNvSpPr>
            <a:spLocks/>
          </p:cNvSpPr>
          <p:nvPr/>
        </p:nvSpPr>
        <p:spPr bwMode="auto">
          <a:xfrm>
            <a:off x="7151688" y="3829050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2" name="Freeform 246"/>
          <p:cNvSpPr>
            <a:spLocks/>
          </p:cNvSpPr>
          <p:nvPr/>
        </p:nvSpPr>
        <p:spPr bwMode="auto">
          <a:xfrm>
            <a:off x="7353300" y="3829050"/>
            <a:ext cx="79375" cy="411163"/>
          </a:xfrm>
          <a:custGeom>
            <a:avLst/>
            <a:gdLst>
              <a:gd name="T0" fmla="*/ 2147483647 w 50"/>
              <a:gd name="T1" fmla="*/ 2147483647 h 259"/>
              <a:gd name="T2" fmla="*/ 0 w 50"/>
              <a:gd name="T3" fmla="*/ 2147483647 h 259"/>
              <a:gd name="T4" fmla="*/ 2147483647 w 50"/>
              <a:gd name="T5" fmla="*/ 0 h 259"/>
              <a:gd name="T6" fmla="*/ 2147483647 w 50"/>
              <a:gd name="T7" fmla="*/ 2147483647 h 259"/>
              <a:gd name="T8" fmla="*/ 2147483647 w 50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59"/>
              <a:gd name="T17" fmla="*/ 50 w 50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59">
                <a:moveTo>
                  <a:pt x="27" y="258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3" name="Freeform 247"/>
          <p:cNvSpPr>
            <a:spLocks/>
          </p:cNvSpPr>
          <p:nvPr/>
        </p:nvSpPr>
        <p:spPr bwMode="auto">
          <a:xfrm>
            <a:off x="7353300" y="3829050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9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9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4" name="Freeform 248"/>
          <p:cNvSpPr>
            <a:spLocks/>
          </p:cNvSpPr>
          <p:nvPr/>
        </p:nvSpPr>
        <p:spPr bwMode="auto">
          <a:xfrm>
            <a:off x="7151688" y="3324225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5" name="Freeform 249"/>
          <p:cNvSpPr>
            <a:spLocks/>
          </p:cNvSpPr>
          <p:nvPr/>
        </p:nvSpPr>
        <p:spPr bwMode="auto">
          <a:xfrm>
            <a:off x="7151688" y="3324225"/>
            <a:ext cx="287337" cy="84138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4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6" name="Freeform 250"/>
          <p:cNvSpPr>
            <a:spLocks/>
          </p:cNvSpPr>
          <p:nvPr/>
        </p:nvSpPr>
        <p:spPr bwMode="auto">
          <a:xfrm>
            <a:off x="7353300" y="332422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2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7" name="Freeform 251"/>
          <p:cNvSpPr>
            <a:spLocks/>
          </p:cNvSpPr>
          <p:nvPr/>
        </p:nvSpPr>
        <p:spPr bwMode="auto">
          <a:xfrm>
            <a:off x="7353300" y="3324225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9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7"/>
                </a:lnTo>
                <a:lnTo>
                  <a:pt x="29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8" name="Freeform 252"/>
          <p:cNvSpPr>
            <a:spLocks/>
          </p:cNvSpPr>
          <p:nvPr/>
        </p:nvSpPr>
        <p:spPr bwMode="auto">
          <a:xfrm>
            <a:off x="7462838" y="5289550"/>
            <a:ext cx="277812" cy="74613"/>
          </a:xfrm>
          <a:custGeom>
            <a:avLst/>
            <a:gdLst>
              <a:gd name="T0" fmla="*/ 0 w 175"/>
              <a:gd name="T1" fmla="*/ 2147483647 h 47"/>
              <a:gd name="T2" fmla="*/ 2147483647 w 175"/>
              <a:gd name="T3" fmla="*/ 0 h 47"/>
              <a:gd name="T4" fmla="*/ 2147483647 w 175"/>
              <a:gd name="T5" fmla="*/ 0 h 47"/>
              <a:gd name="T6" fmla="*/ 2147483647 w 175"/>
              <a:gd name="T7" fmla="*/ 2147483647 h 47"/>
              <a:gd name="T8" fmla="*/ 0 w 175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7"/>
              <a:gd name="T17" fmla="*/ 175 w 17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7">
                <a:moveTo>
                  <a:pt x="0" y="29"/>
                </a:moveTo>
                <a:lnTo>
                  <a:pt x="22" y="0"/>
                </a:lnTo>
                <a:lnTo>
                  <a:pt x="174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89" name="Freeform 253"/>
          <p:cNvSpPr>
            <a:spLocks/>
          </p:cNvSpPr>
          <p:nvPr/>
        </p:nvSpPr>
        <p:spPr bwMode="auto">
          <a:xfrm>
            <a:off x="7462838" y="5289550"/>
            <a:ext cx="284162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0" name="Freeform 254"/>
          <p:cNvSpPr>
            <a:spLocks/>
          </p:cNvSpPr>
          <p:nvPr/>
        </p:nvSpPr>
        <p:spPr bwMode="auto">
          <a:xfrm>
            <a:off x="7664450" y="5289550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1" name="Freeform 255"/>
          <p:cNvSpPr>
            <a:spLocks/>
          </p:cNvSpPr>
          <p:nvPr/>
        </p:nvSpPr>
        <p:spPr bwMode="auto">
          <a:xfrm>
            <a:off x="7664450" y="5289550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2" name="Freeform 256"/>
          <p:cNvSpPr>
            <a:spLocks/>
          </p:cNvSpPr>
          <p:nvPr/>
        </p:nvSpPr>
        <p:spPr bwMode="auto">
          <a:xfrm>
            <a:off x="7462838" y="4821238"/>
            <a:ext cx="277812" cy="76200"/>
          </a:xfrm>
          <a:custGeom>
            <a:avLst/>
            <a:gdLst>
              <a:gd name="T0" fmla="*/ 0 w 175"/>
              <a:gd name="T1" fmla="*/ 2147483647 h 48"/>
              <a:gd name="T2" fmla="*/ 2147483647 w 175"/>
              <a:gd name="T3" fmla="*/ 0 h 48"/>
              <a:gd name="T4" fmla="*/ 2147483647 w 175"/>
              <a:gd name="T5" fmla="*/ 0 h 48"/>
              <a:gd name="T6" fmla="*/ 2147483647 w 175"/>
              <a:gd name="T7" fmla="*/ 2147483647 h 48"/>
              <a:gd name="T8" fmla="*/ 0 w 175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8"/>
              <a:gd name="T17" fmla="*/ 175 w 17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8">
                <a:moveTo>
                  <a:pt x="0" y="30"/>
                </a:moveTo>
                <a:lnTo>
                  <a:pt x="22" y="0"/>
                </a:lnTo>
                <a:lnTo>
                  <a:pt x="174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3" name="Freeform 257"/>
          <p:cNvSpPr>
            <a:spLocks/>
          </p:cNvSpPr>
          <p:nvPr/>
        </p:nvSpPr>
        <p:spPr bwMode="auto">
          <a:xfrm>
            <a:off x="7462838" y="4821238"/>
            <a:ext cx="284162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4" name="Freeform 258"/>
          <p:cNvSpPr>
            <a:spLocks/>
          </p:cNvSpPr>
          <p:nvPr/>
        </p:nvSpPr>
        <p:spPr bwMode="auto">
          <a:xfrm>
            <a:off x="7664450" y="4821238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1"/>
                </a:lnTo>
                <a:lnTo>
                  <a:pt x="47" y="0"/>
                </a:lnTo>
                <a:lnTo>
                  <a:pt x="47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5" name="Freeform 259"/>
          <p:cNvSpPr>
            <a:spLocks/>
          </p:cNvSpPr>
          <p:nvPr/>
        </p:nvSpPr>
        <p:spPr bwMode="auto">
          <a:xfrm>
            <a:off x="7664450" y="4821238"/>
            <a:ext cx="82550" cy="422275"/>
          </a:xfrm>
          <a:custGeom>
            <a:avLst/>
            <a:gdLst>
              <a:gd name="T0" fmla="*/ 2147483647 w 52"/>
              <a:gd name="T1" fmla="*/ 2147483647 h 266"/>
              <a:gd name="T2" fmla="*/ 0 w 52"/>
              <a:gd name="T3" fmla="*/ 2147483647 h 266"/>
              <a:gd name="T4" fmla="*/ 2147483647 w 52"/>
              <a:gd name="T5" fmla="*/ 0 h 266"/>
              <a:gd name="T6" fmla="*/ 2147483647 w 52"/>
              <a:gd name="T7" fmla="*/ 2147483647 h 266"/>
              <a:gd name="T8" fmla="*/ 2147483647 w 52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6"/>
              <a:gd name="T17" fmla="*/ 52 w 52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6">
                <a:moveTo>
                  <a:pt x="28" y="265"/>
                </a:moveTo>
                <a:lnTo>
                  <a:pt x="0" y="72"/>
                </a:lnTo>
                <a:lnTo>
                  <a:pt x="51" y="0"/>
                </a:lnTo>
                <a:lnTo>
                  <a:pt x="51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6" name="Freeform 260"/>
          <p:cNvSpPr>
            <a:spLocks/>
          </p:cNvSpPr>
          <p:nvPr/>
        </p:nvSpPr>
        <p:spPr bwMode="auto">
          <a:xfrm>
            <a:off x="7462838" y="4305300"/>
            <a:ext cx="277812" cy="74613"/>
          </a:xfrm>
          <a:custGeom>
            <a:avLst/>
            <a:gdLst>
              <a:gd name="T0" fmla="*/ 0 w 175"/>
              <a:gd name="T1" fmla="*/ 2147483647 h 47"/>
              <a:gd name="T2" fmla="*/ 2147483647 w 175"/>
              <a:gd name="T3" fmla="*/ 0 h 47"/>
              <a:gd name="T4" fmla="*/ 2147483647 w 175"/>
              <a:gd name="T5" fmla="*/ 0 h 47"/>
              <a:gd name="T6" fmla="*/ 2147483647 w 175"/>
              <a:gd name="T7" fmla="*/ 2147483647 h 47"/>
              <a:gd name="T8" fmla="*/ 0 w 175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7"/>
              <a:gd name="T17" fmla="*/ 175 w 17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7">
                <a:moveTo>
                  <a:pt x="0" y="30"/>
                </a:moveTo>
                <a:lnTo>
                  <a:pt x="22" y="0"/>
                </a:lnTo>
                <a:lnTo>
                  <a:pt x="174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7" name="Freeform 261"/>
          <p:cNvSpPr>
            <a:spLocks/>
          </p:cNvSpPr>
          <p:nvPr/>
        </p:nvSpPr>
        <p:spPr bwMode="auto">
          <a:xfrm>
            <a:off x="7462838" y="4305300"/>
            <a:ext cx="284162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8" name="Freeform 262"/>
          <p:cNvSpPr>
            <a:spLocks/>
          </p:cNvSpPr>
          <p:nvPr/>
        </p:nvSpPr>
        <p:spPr bwMode="auto">
          <a:xfrm>
            <a:off x="7664450" y="4305300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99" name="Freeform 263"/>
          <p:cNvSpPr>
            <a:spLocks/>
          </p:cNvSpPr>
          <p:nvPr/>
        </p:nvSpPr>
        <p:spPr bwMode="auto">
          <a:xfrm>
            <a:off x="7664450" y="4305300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0" name="Freeform 264"/>
          <p:cNvSpPr>
            <a:spLocks/>
          </p:cNvSpPr>
          <p:nvPr/>
        </p:nvSpPr>
        <p:spPr bwMode="auto">
          <a:xfrm>
            <a:off x="7462838" y="3829050"/>
            <a:ext cx="277812" cy="74613"/>
          </a:xfrm>
          <a:custGeom>
            <a:avLst/>
            <a:gdLst>
              <a:gd name="T0" fmla="*/ 0 w 175"/>
              <a:gd name="T1" fmla="*/ 2147483647 h 47"/>
              <a:gd name="T2" fmla="*/ 2147483647 w 175"/>
              <a:gd name="T3" fmla="*/ 0 h 47"/>
              <a:gd name="T4" fmla="*/ 2147483647 w 175"/>
              <a:gd name="T5" fmla="*/ 0 h 47"/>
              <a:gd name="T6" fmla="*/ 2147483647 w 175"/>
              <a:gd name="T7" fmla="*/ 2147483647 h 47"/>
              <a:gd name="T8" fmla="*/ 0 w 175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7"/>
              <a:gd name="T17" fmla="*/ 175 w 17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7">
                <a:moveTo>
                  <a:pt x="0" y="30"/>
                </a:moveTo>
                <a:lnTo>
                  <a:pt x="22" y="0"/>
                </a:lnTo>
                <a:lnTo>
                  <a:pt x="174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1" name="Freeform 265"/>
          <p:cNvSpPr>
            <a:spLocks/>
          </p:cNvSpPr>
          <p:nvPr/>
        </p:nvSpPr>
        <p:spPr bwMode="auto">
          <a:xfrm>
            <a:off x="7462838" y="3829050"/>
            <a:ext cx="284162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2" name="Freeform 266"/>
          <p:cNvSpPr>
            <a:spLocks/>
          </p:cNvSpPr>
          <p:nvPr/>
        </p:nvSpPr>
        <p:spPr bwMode="auto">
          <a:xfrm>
            <a:off x="7664450" y="3829050"/>
            <a:ext cx="76200" cy="411163"/>
          </a:xfrm>
          <a:custGeom>
            <a:avLst/>
            <a:gdLst>
              <a:gd name="T0" fmla="*/ 2147483647 w 48"/>
              <a:gd name="T1" fmla="*/ 2147483647 h 259"/>
              <a:gd name="T2" fmla="*/ 0 w 48"/>
              <a:gd name="T3" fmla="*/ 2147483647 h 259"/>
              <a:gd name="T4" fmla="*/ 2147483647 w 48"/>
              <a:gd name="T5" fmla="*/ 0 h 259"/>
              <a:gd name="T6" fmla="*/ 2147483647 w 48"/>
              <a:gd name="T7" fmla="*/ 2147483647 h 259"/>
              <a:gd name="T8" fmla="*/ 2147483647 w 48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59"/>
              <a:gd name="T17" fmla="*/ 48 w 48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59">
                <a:moveTo>
                  <a:pt x="26" y="258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3" name="Freeform 267"/>
          <p:cNvSpPr>
            <a:spLocks/>
          </p:cNvSpPr>
          <p:nvPr/>
        </p:nvSpPr>
        <p:spPr bwMode="auto">
          <a:xfrm>
            <a:off x="7664450" y="3829050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4" name="Freeform 268"/>
          <p:cNvSpPr>
            <a:spLocks/>
          </p:cNvSpPr>
          <p:nvPr/>
        </p:nvSpPr>
        <p:spPr bwMode="auto">
          <a:xfrm>
            <a:off x="7462838" y="3324225"/>
            <a:ext cx="277812" cy="76200"/>
          </a:xfrm>
          <a:custGeom>
            <a:avLst/>
            <a:gdLst>
              <a:gd name="T0" fmla="*/ 0 w 175"/>
              <a:gd name="T1" fmla="*/ 2147483647 h 48"/>
              <a:gd name="T2" fmla="*/ 2147483647 w 175"/>
              <a:gd name="T3" fmla="*/ 0 h 48"/>
              <a:gd name="T4" fmla="*/ 2147483647 w 175"/>
              <a:gd name="T5" fmla="*/ 0 h 48"/>
              <a:gd name="T6" fmla="*/ 2147483647 w 175"/>
              <a:gd name="T7" fmla="*/ 2147483647 h 48"/>
              <a:gd name="T8" fmla="*/ 0 w 175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8"/>
              <a:gd name="T17" fmla="*/ 175 w 17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8">
                <a:moveTo>
                  <a:pt x="0" y="30"/>
                </a:moveTo>
                <a:lnTo>
                  <a:pt x="22" y="0"/>
                </a:lnTo>
                <a:lnTo>
                  <a:pt x="174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5" name="Freeform 269"/>
          <p:cNvSpPr>
            <a:spLocks/>
          </p:cNvSpPr>
          <p:nvPr/>
        </p:nvSpPr>
        <p:spPr bwMode="auto">
          <a:xfrm>
            <a:off x="7462838" y="3324225"/>
            <a:ext cx="284162" cy="84138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4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6" name="Freeform 270"/>
          <p:cNvSpPr>
            <a:spLocks/>
          </p:cNvSpPr>
          <p:nvPr/>
        </p:nvSpPr>
        <p:spPr bwMode="auto">
          <a:xfrm>
            <a:off x="7664450" y="3324225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7" name="Freeform 271"/>
          <p:cNvSpPr>
            <a:spLocks/>
          </p:cNvSpPr>
          <p:nvPr/>
        </p:nvSpPr>
        <p:spPr bwMode="auto">
          <a:xfrm>
            <a:off x="7664450" y="3324225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8" name="Freeform 272"/>
          <p:cNvSpPr>
            <a:spLocks/>
          </p:cNvSpPr>
          <p:nvPr/>
        </p:nvSpPr>
        <p:spPr bwMode="auto">
          <a:xfrm>
            <a:off x="7772400" y="5289550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09" name="Freeform 273"/>
          <p:cNvSpPr>
            <a:spLocks/>
          </p:cNvSpPr>
          <p:nvPr/>
        </p:nvSpPr>
        <p:spPr bwMode="auto">
          <a:xfrm>
            <a:off x="7772400" y="5289550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3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0" name="Freeform 274"/>
          <p:cNvSpPr>
            <a:spLocks/>
          </p:cNvSpPr>
          <p:nvPr/>
        </p:nvSpPr>
        <p:spPr bwMode="auto">
          <a:xfrm>
            <a:off x="7974013" y="528955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1" name="Freeform 275"/>
          <p:cNvSpPr>
            <a:spLocks/>
          </p:cNvSpPr>
          <p:nvPr/>
        </p:nvSpPr>
        <p:spPr bwMode="auto">
          <a:xfrm>
            <a:off x="7974013" y="5289550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2" name="Freeform 276"/>
          <p:cNvSpPr>
            <a:spLocks/>
          </p:cNvSpPr>
          <p:nvPr/>
        </p:nvSpPr>
        <p:spPr bwMode="auto">
          <a:xfrm>
            <a:off x="7772400" y="4821238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3" name="Freeform 277"/>
          <p:cNvSpPr>
            <a:spLocks/>
          </p:cNvSpPr>
          <p:nvPr/>
        </p:nvSpPr>
        <p:spPr bwMode="auto">
          <a:xfrm>
            <a:off x="7772400" y="4821238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3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4" name="Freeform 278"/>
          <p:cNvSpPr>
            <a:spLocks/>
          </p:cNvSpPr>
          <p:nvPr/>
        </p:nvSpPr>
        <p:spPr bwMode="auto">
          <a:xfrm>
            <a:off x="7974013" y="4821238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5" name="Freeform 279"/>
          <p:cNvSpPr>
            <a:spLocks/>
          </p:cNvSpPr>
          <p:nvPr/>
        </p:nvSpPr>
        <p:spPr bwMode="auto">
          <a:xfrm>
            <a:off x="7974013" y="4821238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6" name="Freeform 280"/>
          <p:cNvSpPr>
            <a:spLocks/>
          </p:cNvSpPr>
          <p:nvPr/>
        </p:nvSpPr>
        <p:spPr bwMode="auto">
          <a:xfrm>
            <a:off x="7772400" y="4305300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7" name="Freeform 281"/>
          <p:cNvSpPr>
            <a:spLocks/>
          </p:cNvSpPr>
          <p:nvPr/>
        </p:nvSpPr>
        <p:spPr bwMode="auto">
          <a:xfrm>
            <a:off x="7772400" y="4305300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3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8" name="Freeform 282"/>
          <p:cNvSpPr>
            <a:spLocks/>
          </p:cNvSpPr>
          <p:nvPr/>
        </p:nvSpPr>
        <p:spPr bwMode="auto">
          <a:xfrm>
            <a:off x="7974013" y="430530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19" name="Freeform 283"/>
          <p:cNvSpPr>
            <a:spLocks/>
          </p:cNvSpPr>
          <p:nvPr/>
        </p:nvSpPr>
        <p:spPr bwMode="auto">
          <a:xfrm>
            <a:off x="7974013" y="4305300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0" name="Freeform 284"/>
          <p:cNvSpPr>
            <a:spLocks/>
          </p:cNvSpPr>
          <p:nvPr/>
        </p:nvSpPr>
        <p:spPr bwMode="auto">
          <a:xfrm>
            <a:off x="7772400" y="3829050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1" name="Freeform 285"/>
          <p:cNvSpPr>
            <a:spLocks/>
          </p:cNvSpPr>
          <p:nvPr/>
        </p:nvSpPr>
        <p:spPr bwMode="auto">
          <a:xfrm>
            <a:off x="7772400" y="3829050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3"/>
                </a:moveTo>
                <a:lnTo>
                  <a:pt x="23" y="0"/>
                </a:lnTo>
                <a:lnTo>
                  <a:pt x="179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2" name="Freeform 286"/>
          <p:cNvSpPr>
            <a:spLocks/>
          </p:cNvSpPr>
          <p:nvPr/>
        </p:nvSpPr>
        <p:spPr bwMode="auto">
          <a:xfrm>
            <a:off x="7974013" y="3829050"/>
            <a:ext cx="79375" cy="411163"/>
          </a:xfrm>
          <a:custGeom>
            <a:avLst/>
            <a:gdLst>
              <a:gd name="T0" fmla="*/ 2147483647 w 50"/>
              <a:gd name="T1" fmla="*/ 2147483647 h 259"/>
              <a:gd name="T2" fmla="*/ 0 w 50"/>
              <a:gd name="T3" fmla="*/ 2147483647 h 259"/>
              <a:gd name="T4" fmla="*/ 2147483647 w 50"/>
              <a:gd name="T5" fmla="*/ 0 h 259"/>
              <a:gd name="T6" fmla="*/ 2147483647 w 50"/>
              <a:gd name="T7" fmla="*/ 2147483647 h 259"/>
              <a:gd name="T8" fmla="*/ 2147483647 w 50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59"/>
              <a:gd name="T17" fmla="*/ 50 w 50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59">
                <a:moveTo>
                  <a:pt x="27" y="258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3" name="Freeform 287"/>
          <p:cNvSpPr>
            <a:spLocks/>
          </p:cNvSpPr>
          <p:nvPr/>
        </p:nvSpPr>
        <p:spPr bwMode="auto">
          <a:xfrm>
            <a:off x="7974013" y="3829050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4" name="Freeform 288"/>
          <p:cNvSpPr>
            <a:spLocks/>
          </p:cNvSpPr>
          <p:nvPr/>
        </p:nvSpPr>
        <p:spPr bwMode="auto">
          <a:xfrm>
            <a:off x="7772400" y="3324225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5" name="Freeform 289"/>
          <p:cNvSpPr>
            <a:spLocks/>
          </p:cNvSpPr>
          <p:nvPr/>
        </p:nvSpPr>
        <p:spPr bwMode="auto">
          <a:xfrm>
            <a:off x="7772400" y="3324225"/>
            <a:ext cx="285750" cy="84138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4"/>
                </a:moveTo>
                <a:lnTo>
                  <a:pt x="23" y="0"/>
                </a:lnTo>
                <a:lnTo>
                  <a:pt x="179" y="0"/>
                </a:lnTo>
                <a:lnTo>
                  <a:pt x="141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6" name="Freeform 290"/>
          <p:cNvSpPr>
            <a:spLocks/>
          </p:cNvSpPr>
          <p:nvPr/>
        </p:nvSpPr>
        <p:spPr bwMode="auto">
          <a:xfrm>
            <a:off x="7974013" y="332422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2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7" name="Freeform 291"/>
          <p:cNvSpPr>
            <a:spLocks/>
          </p:cNvSpPr>
          <p:nvPr/>
        </p:nvSpPr>
        <p:spPr bwMode="auto">
          <a:xfrm>
            <a:off x="7974013" y="3324225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8" name="Freeform 292"/>
          <p:cNvSpPr>
            <a:spLocks/>
          </p:cNvSpPr>
          <p:nvPr/>
        </p:nvSpPr>
        <p:spPr bwMode="auto">
          <a:xfrm>
            <a:off x="2794000" y="5748338"/>
            <a:ext cx="279400" cy="74612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29" name="Freeform 293"/>
          <p:cNvSpPr>
            <a:spLocks/>
          </p:cNvSpPr>
          <p:nvPr/>
        </p:nvSpPr>
        <p:spPr bwMode="auto">
          <a:xfrm>
            <a:off x="2794000" y="5748338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0" name="Freeform 294"/>
          <p:cNvSpPr>
            <a:spLocks/>
          </p:cNvSpPr>
          <p:nvPr/>
        </p:nvSpPr>
        <p:spPr bwMode="auto">
          <a:xfrm>
            <a:off x="3101975" y="5748338"/>
            <a:ext cx="280988" cy="74612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1" name="Freeform 295"/>
          <p:cNvSpPr>
            <a:spLocks/>
          </p:cNvSpPr>
          <p:nvPr/>
        </p:nvSpPr>
        <p:spPr bwMode="auto">
          <a:xfrm>
            <a:off x="3101975" y="5748338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2" name="Freeform 296"/>
          <p:cNvSpPr>
            <a:spLocks/>
          </p:cNvSpPr>
          <p:nvPr/>
        </p:nvSpPr>
        <p:spPr bwMode="auto">
          <a:xfrm>
            <a:off x="3305175" y="5748338"/>
            <a:ext cx="77788" cy="411162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69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3" name="Freeform 297"/>
          <p:cNvSpPr>
            <a:spLocks/>
          </p:cNvSpPr>
          <p:nvPr/>
        </p:nvSpPr>
        <p:spPr bwMode="auto">
          <a:xfrm>
            <a:off x="3305175" y="5748338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0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4" name="Freeform 298"/>
          <p:cNvSpPr>
            <a:spLocks/>
          </p:cNvSpPr>
          <p:nvPr/>
        </p:nvSpPr>
        <p:spPr bwMode="auto">
          <a:xfrm>
            <a:off x="3414713" y="5748338"/>
            <a:ext cx="276225" cy="74612"/>
          </a:xfrm>
          <a:custGeom>
            <a:avLst/>
            <a:gdLst>
              <a:gd name="T0" fmla="*/ 0 w 174"/>
              <a:gd name="T1" fmla="*/ 2147483647 h 47"/>
              <a:gd name="T2" fmla="*/ 2147483647 w 174"/>
              <a:gd name="T3" fmla="*/ 0 h 47"/>
              <a:gd name="T4" fmla="*/ 2147483647 w 174"/>
              <a:gd name="T5" fmla="*/ 0 h 47"/>
              <a:gd name="T6" fmla="*/ 2147483647 w 174"/>
              <a:gd name="T7" fmla="*/ 2147483647 h 47"/>
              <a:gd name="T8" fmla="*/ 0 w 174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47"/>
              <a:gd name="T17" fmla="*/ 174 w 17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47">
                <a:moveTo>
                  <a:pt x="0" y="29"/>
                </a:moveTo>
                <a:lnTo>
                  <a:pt x="22" y="0"/>
                </a:lnTo>
                <a:lnTo>
                  <a:pt x="173" y="0"/>
                </a:lnTo>
                <a:lnTo>
                  <a:pt x="137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5" name="Freeform 299"/>
          <p:cNvSpPr>
            <a:spLocks/>
          </p:cNvSpPr>
          <p:nvPr/>
        </p:nvSpPr>
        <p:spPr bwMode="auto">
          <a:xfrm>
            <a:off x="3414713" y="5748338"/>
            <a:ext cx="284162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6" name="Freeform 300"/>
          <p:cNvSpPr>
            <a:spLocks/>
          </p:cNvSpPr>
          <p:nvPr/>
        </p:nvSpPr>
        <p:spPr bwMode="auto">
          <a:xfrm>
            <a:off x="3614738" y="5748338"/>
            <a:ext cx="76200" cy="411162"/>
          </a:xfrm>
          <a:custGeom>
            <a:avLst/>
            <a:gdLst>
              <a:gd name="T0" fmla="*/ 2147483647 w 48"/>
              <a:gd name="T1" fmla="*/ 2147483647 h 259"/>
              <a:gd name="T2" fmla="*/ 0 w 48"/>
              <a:gd name="T3" fmla="*/ 2147483647 h 259"/>
              <a:gd name="T4" fmla="*/ 2147483647 w 48"/>
              <a:gd name="T5" fmla="*/ 0 h 259"/>
              <a:gd name="T6" fmla="*/ 2147483647 w 48"/>
              <a:gd name="T7" fmla="*/ 2147483647 h 259"/>
              <a:gd name="T8" fmla="*/ 2147483647 w 48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59"/>
              <a:gd name="T17" fmla="*/ 48 w 48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59">
                <a:moveTo>
                  <a:pt x="26" y="258"/>
                </a:moveTo>
                <a:lnTo>
                  <a:pt x="0" y="69"/>
                </a:lnTo>
                <a:lnTo>
                  <a:pt x="47" y="0"/>
                </a:lnTo>
                <a:lnTo>
                  <a:pt x="47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7" name="Freeform 301"/>
          <p:cNvSpPr>
            <a:spLocks/>
          </p:cNvSpPr>
          <p:nvPr/>
        </p:nvSpPr>
        <p:spPr bwMode="auto">
          <a:xfrm>
            <a:off x="3614738" y="5748338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9" y="263"/>
                </a:moveTo>
                <a:lnTo>
                  <a:pt x="0" y="70"/>
                </a:lnTo>
                <a:lnTo>
                  <a:pt x="52" y="0"/>
                </a:lnTo>
                <a:lnTo>
                  <a:pt x="52" y="236"/>
                </a:lnTo>
                <a:lnTo>
                  <a:pt x="29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8" name="Freeform 302"/>
          <p:cNvSpPr>
            <a:spLocks/>
          </p:cNvSpPr>
          <p:nvPr/>
        </p:nvSpPr>
        <p:spPr bwMode="auto">
          <a:xfrm>
            <a:off x="8096250" y="5334000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39" name="Freeform 303"/>
          <p:cNvSpPr>
            <a:spLocks/>
          </p:cNvSpPr>
          <p:nvPr/>
        </p:nvSpPr>
        <p:spPr bwMode="auto">
          <a:xfrm>
            <a:off x="8096250" y="5334000"/>
            <a:ext cx="247650" cy="366713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0" name="Freeform 304"/>
          <p:cNvSpPr>
            <a:spLocks/>
          </p:cNvSpPr>
          <p:nvPr/>
        </p:nvSpPr>
        <p:spPr bwMode="auto">
          <a:xfrm>
            <a:off x="8096250" y="4865688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1" name="Freeform 305"/>
          <p:cNvSpPr>
            <a:spLocks/>
          </p:cNvSpPr>
          <p:nvPr/>
        </p:nvSpPr>
        <p:spPr bwMode="auto">
          <a:xfrm>
            <a:off x="8096250" y="4865688"/>
            <a:ext cx="247650" cy="366712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2" name="Freeform 306"/>
          <p:cNvSpPr>
            <a:spLocks/>
          </p:cNvSpPr>
          <p:nvPr/>
        </p:nvSpPr>
        <p:spPr bwMode="auto">
          <a:xfrm>
            <a:off x="8096250" y="4348163"/>
            <a:ext cx="242888" cy="360362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3" name="Freeform 307"/>
          <p:cNvSpPr>
            <a:spLocks/>
          </p:cNvSpPr>
          <p:nvPr/>
        </p:nvSpPr>
        <p:spPr bwMode="auto">
          <a:xfrm>
            <a:off x="8096250" y="4348163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4" name="Freeform 308"/>
          <p:cNvSpPr>
            <a:spLocks/>
          </p:cNvSpPr>
          <p:nvPr/>
        </p:nvSpPr>
        <p:spPr bwMode="auto">
          <a:xfrm>
            <a:off x="8096250" y="3871913"/>
            <a:ext cx="242888" cy="360362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5" name="Freeform 309"/>
          <p:cNvSpPr>
            <a:spLocks/>
          </p:cNvSpPr>
          <p:nvPr/>
        </p:nvSpPr>
        <p:spPr bwMode="auto">
          <a:xfrm>
            <a:off x="8096250" y="3871913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6" name="Freeform 310"/>
          <p:cNvSpPr>
            <a:spLocks/>
          </p:cNvSpPr>
          <p:nvPr/>
        </p:nvSpPr>
        <p:spPr bwMode="auto">
          <a:xfrm>
            <a:off x="8096250" y="3368675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7" name="Freeform 311"/>
          <p:cNvSpPr>
            <a:spLocks/>
          </p:cNvSpPr>
          <p:nvPr/>
        </p:nvSpPr>
        <p:spPr bwMode="auto">
          <a:xfrm>
            <a:off x="8096250" y="336867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8" name="Freeform 312"/>
          <p:cNvSpPr>
            <a:spLocks/>
          </p:cNvSpPr>
          <p:nvPr/>
        </p:nvSpPr>
        <p:spPr bwMode="auto">
          <a:xfrm>
            <a:off x="8096250" y="287337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49" name="Freeform 313"/>
          <p:cNvSpPr>
            <a:spLocks/>
          </p:cNvSpPr>
          <p:nvPr/>
        </p:nvSpPr>
        <p:spPr bwMode="auto">
          <a:xfrm>
            <a:off x="8096250" y="287337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0" name="Freeform 314"/>
          <p:cNvSpPr>
            <a:spLocks/>
          </p:cNvSpPr>
          <p:nvPr/>
        </p:nvSpPr>
        <p:spPr bwMode="auto">
          <a:xfrm>
            <a:off x="2792413" y="534035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1" name="Freeform 315"/>
          <p:cNvSpPr>
            <a:spLocks/>
          </p:cNvSpPr>
          <p:nvPr/>
        </p:nvSpPr>
        <p:spPr bwMode="auto">
          <a:xfrm>
            <a:off x="2792413" y="53403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2" name="Freeform 316"/>
          <p:cNvSpPr>
            <a:spLocks/>
          </p:cNvSpPr>
          <p:nvPr/>
        </p:nvSpPr>
        <p:spPr bwMode="auto">
          <a:xfrm>
            <a:off x="2792413" y="4873625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3" name="Freeform 317"/>
          <p:cNvSpPr>
            <a:spLocks/>
          </p:cNvSpPr>
          <p:nvPr/>
        </p:nvSpPr>
        <p:spPr bwMode="auto">
          <a:xfrm>
            <a:off x="2792413" y="487362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solidFill>
            <a:schemeClr val="tx2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4" name="Freeform 318"/>
          <p:cNvSpPr>
            <a:spLocks/>
          </p:cNvSpPr>
          <p:nvPr/>
        </p:nvSpPr>
        <p:spPr bwMode="auto">
          <a:xfrm>
            <a:off x="2792413" y="435610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5" name="Freeform 319"/>
          <p:cNvSpPr>
            <a:spLocks/>
          </p:cNvSpPr>
          <p:nvPr/>
        </p:nvSpPr>
        <p:spPr bwMode="auto">
          <a:xfrm>
            <a:off x="2792413" y="43561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6" name="Freeform 320"/>
          <p:cNvSpPr>
            <a:spLocks/>
          </p:cNvSpPr>
          <p:nvPr/>
        </p:nvSpPr>
        <p:spPr bwMode="auto">
          <a:xfrm>
            <a:off x="2792413" y="3881438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7" name="Freeform 321"/>
          <p:cNvSpPr>
            <a:spLocks/>
          </p:cNvSpPr>
          <p:nvPr/>
        </p:nvSpPr>
        <p:spPr bwMode="auto">
          <a:xfrm>
            <a:off x="2792413" y="3881438"/>
            <a:ext cx="247650" cy="366712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8" name="Freeform 322"/>
          <p:cNvSpPr>
            <a:spLocks/>
          </p:cNvSpPr>
          <p:nvPr/>
        </p:nvSpPr>
        <p:spPr bwMode="auto">
          <a:xfrm>
            <a:off x="2792413" y="3378200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59" name="Freeform 323"/>
          <p:cNvSpPr>
            <a:spLocks/>
          </p:cNvSpPr>
          <p:nvPr/>
        </p:nvSpPr>
        <p:spPr bwMode="auto">
          <a:xfrm>
            <a:off x="2792413" y="3378200"/>
            <a:ext cx="247650" cy="366713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0" name="Freeform 324"/>
          <p:cNvSpPr>
            <a:spLocks/>
          </p:cNvSpPr>
          <p:nvPr/>
        </p:nvSpPr>
        <p:spPr bwMode="auto">
          <a:xfrm>
            <a:off x="2792413" y="287337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1" name="Freeform 325"/>
          <p:cNvSpPr>
            <a:spLocks/>
          </p:cNvSpPr>
          <p:nvPr/>
        </p:nvSpPr>
        <p:spPr bwMode="auto">
          <a:xfrm>
            <a:off x="2792413" y="287337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2" name="Freeform 326"/>
          <p:cNvSpPr>
            <a:spLocks/>
          </p:cNvSpPr>
          <p:nvPr/>
        </p:nvSpPr>
        <p:spPr bwMode="auto">
          <a:xfrm>
            <a:off x="3101975" y="534035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3" name="Freeform 327"/>
          <p:cNvSpPr>
            <a:spLocks/>
          </p:cNvSpPr>
          <p:nvPr/>
        </p:nvSpPr>
        <p:spPr bwMode="auto">
          <a:xfrm>
            <a:off x="3101975" y="53403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4" name="Freeform 328"/>
          <p:cNvSpPr>
            <a:spLocks/>
          </p:cNvSpPr>
          <p:nvPr/>
        </p:nvSpPr>
        <p:spPr bwMode="auto">
          <a:xfrm>
            <a:off x="3101975" y="4873625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5" name="Freeform 329"/>
          <p:cNvSpPr>
            <a:spLocks/>
          </p:cNvSpPr>
          <p:nvPr/>
        </p:nvSpPr>
        <p:spPr bwMode="auto">
          <a:xfrm>
            <a:off x="3101975" y="487362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6" name="Freeform 330"/>
          <p:cNvSpPr>
            <a:spLocks/>
          </p:cNvSpPr>
          <p:nvPr/>
        </p:nvSpPr>
        <p:spPr bwMode="auto">
          <a:xfrm>
            <a:off x="3101975" y="435610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7" name="Freeform 331"/>
          <p:cNvSpPr>
            <a:spLocks/>
          </p:cNvSpPr>
          <p:nvPr/>
        </p:nvSpPr>
        <p:spPr bwMode="auto">
          <a:xfrm>
            <a:off x="3101975" y="4356100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8" name="Freeform 332"/>
          <p:cNvSpPr>
            <a:spLocks/>
          </p:cNvSpPr>
          <p:nvPr/>
        </p:nvSpPr>
        <p:spPr bwMode="auto">
          <a:xfrm>
            <a:off x="3101975" y="3881438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69" name="Freeform 333"/>
          <p:cNvSpPr>
            <a:spLocks/>
          </p:cNvSpPr>
          <p:nvPr/>
        </p:nvSpPr>
        <p:spPr bwMode="auto">
          <a:xfrm>
            <a:off x="3101975" y="3881438"/>
            <a:ext cx="249238" cy="366712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0" name="Freeform 334"/>
          <p:cNvSpPr>
            <a:spLocks/>
          </p:cNvSpPr>
          <p:nvPr/>
        </p:nvSpPr>
        <p:spPr bwMode="auto">
          <a:xfrm>
            <a:off x="3101975" y="3378200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1" name="Freeform 335"/>
          <p:cNvSpPr>
            <a:spLocks/>
          </p:cNvSpPr>
          <p:nvPr/>
        </p:nvSpPr>
        <p:spPr bwMode="auto">
          <a:xfrm>
            <a:off x="3101975" y="3378200"/>
            <a:ext cx="249238" cy="366713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2" name="Freeform 336"/>
          <p:cNvSpPr>
            <a:spLocks/>
          </p:cNvSpPr>
          <p:nvPr/>
        </p:nvSpPr>
        <p:spPr bwMode="auto">
          <a:xfrm>
            <a:off x="3414713" y="5340350"/>
            <a:ext cx="239712" cy="361950"/>
          </a:xfrm>
          <a:custGeom>
            <a:avLst/>
            <a:gdLst>
              <a:gd name="T0" fmla="*/ 0 w 151"/>
              <a:gd name="T1" fmla="*/ 2147483647 h 228"/>
              <a:gd name="T2" fmla="*/ 0 w 151"/>
              <a:gd name="T3" fmla="*/ 0 h 228"/>
              <a:gd name="T4" fmla="*/ 2147483647 w 151"/>
              <a:gd name="T5" fmla="*/ 0 h 228"/>
              <a:gd name="T6" fmla="*/ 2147483647 w 151"/>
              <a:gd name="T7" fmla="*/ 2147483647 h 228"/>
              <a:gd name="T8" fmla="*/ 0 w 151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28"/>
              <a:gd name="T17" fmla="*/ 151 w 151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28">
                <a:moveTo>
                  <a:pt x="0" y="227"/>
                </a:moveTo>
                <a:lnTo>
                  <a:pt x="0" y="0"/>
                </a:lnTo>
                <a:lnTo>
                  <a:pt x="150" y="0"/>
                </a:lnTo>
                <a:lnTo>
                  <a:pt x="150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3" name="Freeform 337"/>
          <p:cNvSpPr>
            <a:spLocks/>
          </p:cNvSpPr>
          <p:nvPr/>
        </p:nvSpPr>
        <p:spPr bwMode="auto">
          <a:xfrm>
            <a:off x="3414713" y="53403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4" name="Freeform 338"/>
          <p:cNvSpPr>
            <a:spLocks/>
          </p:cNvSpPr>
          <p:nvPr/>
        </p:nvSpPr>
        <p:spPr bwMode="auto">
          <a:xfrm>
            <a:off x="3414713" y="4873625"/>
            <a:ext cx="239712" cy="360363"/>
          </a:xfrm>
          <a:custGeom>
            <a:avLst/>
            <a:gdLst>
              <a:gd name="T0" fmla="*/ 0 w 151"/>
              <a:gd name="T1" fmla="*/ 2147483647 h 227"/>
              <a:gd name="T2" fmla="*/ 0 w 151"/>
              <a:gd name="T3" fmla="*/ 0 h 227"/>
              <a:gd name="T4" fmla="*/ 2147483647 w 151"/>
              <a:gd name="T5" fmla="*/ 0 h 227"/>
              <a:gd name="T6" fmla="*/ 2147483647 w 151"/>
              <a:gd name="T7" fmla="*/ 2147483647 h 227"/>
              <a:gd name="T8" fmla="*/ 0 w 151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27"/>
              <a:gd name="T17" fmla="*/ 151 w 151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27">
                <a:moveTo>
                  <a:pt x="0" y="226"/>
                </a:moveTo>
                <a:lnTo>
                  <a:pt x="0" y="0"/>
                </a:lnTo>
                <a:lnTo>
                  <a:pt x="150" y="0"/>
                </a:lnTo>
                <a:lnTo>
                  <a:pt x="150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5" name="Freeform 339"/>
          <p:cNvSpPr>
            <a:spLocks/>
          </p:cNvSpPr>
          <p:nvPr/>
        </p:nvSpPr>
        <p:spPr bwMode="auto">
          <a:xfrm>
            <a:off x="3414713" y="487362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6" name="Freeform 340"/>
          <p:cNvSpPr>
            <a:spLocks/>
          </p:cNvSpPr>
          <p:nvPr/>
        </p:nvSpPr>
        <p:spPr bwMode="auto">
          <a:xfrm>
            <a:off x="3414713" y="4356100"/>
            <a:ext cx="239712" cy="361950"/>
          </a:xfrm>
          <a:custGeom>
            <a:avLst/>
            <a:gdLst>
              <a:gd name="T0" fmla="*/ 0 w 151"/>
              <a:gd name="T1" fmla="*/ 2147483647 h 228"/>
              <a:gd name="T2" fmla="*/ 0 w 151"/>
              <a:gd name="T3" fmla="*/ 0 h 228"/>
              <a:gd name="T4" fmla="*/ 2147483647 w 151"/>
              <a:gd name="T5" fmla="*/ 0 h 228"/>
              <a:gd name="T6" fmla="*/ 2147483647 w 151"/>
              <a:gd name="T7" fmla="*/ 2147483647 h 228"/>
              <a:gd name="T8" fmla="*/ 0 w 151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28"/>
              <a:gd name="T17" fmla="*/ 151 w 151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28">
                <a:moveTo>
                  <a:pt x="0" y="227"/>
                </a:moveTo>
                <a:lnTo>
                  <a:pt x="0" y="0"/>
                </a:lnTo>
                <a:lnTo>
                  <a:pt x="150" y="0"/>
                </a:lnTo>
                <a:lnTo>
                  <a:pt x="150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7" name="Freeform 341"/>
          <p:cNvSpPr>
            <a:spLocks/>
          </p:cNvSpPr>
          <p:nvPr/>
        </p:nvSpPr>
        <p:spPr bwMode="auto">
          <a:xfrm>
            <a:off x="3414713" y="43561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8" name="Freeform 342"/>
          <p:cNvSpPr>
            <a:spLocks/>
          </p:cNvSpPr>
          <p:nvPr/>
        </p:nvSpPr>
        <p:spPr bwMode="auto">
          <a:xfrm>
            <a:off x="3722688" y="534035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79" name="Freeform 343"/>
          <p:cNvSpPr>
            <a:spLocks/>
          </p:cNvSpPr>
          <p:nvPr/>
        </p:nvSpPr>
        <p:spPr bwMode="auto">
          <a:xfrm>
            <a:off x="3722688" y="53403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0" name="Freeform 344"/>
          <p:cNvSpPr>
            <a:spLocks/>
          </p:cNvSpPr>
          <p:nvPr/>
        </p:nvSpPr>
        <p:spPr bwMode="auto">
          <a:xfrm>
            <a:off x="3722688" y="4873625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1" name="Freeform 345"/>
          <p:cNvSpPr>
            <a:spLocks/>
          </p:cNvSpPr>
          <p:nvPr/>
        </p:nvSpPr>
        <p:spPr bwMode="auto">
          <a:xfrm>
            <a:off x="3722688" y="487362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2" name="Freeform 346"/>
          <p:cNvSpPr>
            <a:spLocks/>
          </p:cNvSpPr>
          <p:nvPr/>
        </p:nvSpPr>
        <p:spPr bwMode="auto">
          <a:xfrm>
            <a:off x="3722688" y="435610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3" name="Freeform 347"/>
          <p:cNvSpPr>
            <a:spLocks/>
          </p:cNvSpPr>
          <p:nvPr/>
        </p:nvSpPr>
        <p:spPr bwMode="auto">
          <a:xfrm>
            <a:off x="3722688" y="4356100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4" name="Freeform 348"/>
          <p:cNvSpPr>
            <a:spLocks/>
          </p:cNvSpPr>
          <p:nvPr/>
        </p:nvSpPr>
        <p:spPr bwMode="auto">
          <a:xfrm>
            <a:off x="4032250" y="5340350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5" name="Freeform 349"/>
          <p:cNvSpPr>
            <a:spLocks/>
          </p:cNvSpPr>
          <p:nvPr/>
        </p:nvSpPr>
        <p:spPr bwMode="auto">
          <a:xfrm>
            <a:off x="4032250" y="53403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6" name="Freeform 350"/>
          <p:cNvSpPr>
            <a:spLocks/>
          </p:cNvSpPr>
          <p:nvPr/>
        </p:nvSpPr>
        <p:spPr bwMode="auto">
          <a:xfrm>
            <a:off x="4032250" y="4873625"/>
            <a:ext cx="241300" cy="360363"/>
          </a:xfrm>
          <a:custGeom>
            <a:avLst/>
            <a:gdLst>
              <a:gd name="T0" fmla="*/ 0 w 152"/>
              <a:gd name="T1" fmla="*/ 2147483647 h 227"/>
              <a:gd name="T2" fmla="*/ 0 w 152"/>
              <a:gd name="T3" fmla="*/ 0 h 227"/>
              <a:gd name="T4" fmla="*/ 2147483647 w 152"/>
              <a:gd name="T5" fmla="*/ 0 h 227"/>
              <a:gd name="T6" fmla="*/ 2147483647 w 152"/>
              <a:gd name="T7" fmla="*/ 2147483647 h 227"/>
              <a:gd name="T8" fmla="*/ 0 w 152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7"/>
              <a:gd name="T17" fmla="*/ 152 w 152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7">
                <a:moveTo>
                  <a:pt x="0" y="226"/>
                </a:moveTo>
                <a:lnTo>
                  <a:pt x="0" y="0"/>
                </a:lnTo>
                <a:lnTo>
                  <a:pt x="151" y="0"/>
                </a:lnTo>
                <a:lnTo>
                  <a:pt x="151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7" name="Freeform 351"/>
          <p:cNvSpPr>
            <a:spLocks/>
          </p:cNvSpPr>
          <p:nvPr/>
        </p:nvSpPr>
        <p:spPr bwMode="auto">
          <a:xfrm>
            <a:off x="4032250" y="487362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8" name="Freeform 352"/>
          <p:cNvSpPr>
            <a:spLocks/>
          </p:cNvSpPr>
          <p:nvPr/>
        </p:nvSpPr>
        <p:spPr bwMode="auto">
          <a:xfrm>
            <a:off x="4032250" y="4356100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89" name="Freeform 353"/>
          <p:cNvSpPr>
            <a:spLocks/>
          </p:cNvSpPr>
          <p:nvPr/>
        </p:nvSpPr>
        <p:spPr bwMode="auto">
          <a:xfrm>
            <a:off x="4032250" y="43561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0" name="Freeform 354"/>
          <p:cNvSpPr>
            <a:spLocks/>
          </p:cNvSpPr>
          <p:nvPr/>
        </p:nvSpPr>
        <p:spPr bwMode="auto">
          <a:xfrm>
            <a:off x="4341813" y="5340350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1" name="Freeform 355"/>
          <p:cNvSpPr>
            <a:spLocks/>
          </p:cNvSpPr>
          <p:nvPr/>
        </p:nvSpPr>
        <p:spPr bwMode="auto">
          <a:xfrm>
            <a:off x="4341813" y="53403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2" name="Freeform 356"/>
          <p:cNvSpPr>
            <a:spLocks/>
          </p:cNvSpPr>
          <p:nvPr/>
        </p:nvSpPr>
        <p:spPr bwMode="auto">
          <a:xfrm>
            <a:off x="4341813" y="4873625"/>
            <a:ext cx="244475" cy="360363"/>
          </a:xfrm>
          <a:custGeom>
            <a:avLst/>
            <a:gdLst>
              <a:gd name="T0" fmla="*/ 0 w 154"/>
              <a:gd name="T1" fmla="*/ 2147483647 h 227"/>
              <a:gd name="T2" fmla="*/ 0 w 154"/>
              <a:gd name="T3" fmla="*/ 0 h 227"/>
              <a:gd name="T4" fmla="*/ 2147483647 w 154"/>
              <a:gd name="T5" fmla="*/ 0 h 227"/>
              <a:gd name="T6" fmla="*/ 2147483647 w 154"/>
              <a:gd name="T7" fmla="*/ 2147483647 h 227"/>
              <a:gd name="T8" fmla="*/ 0 w 154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7"/>
              <a:gd name="T17" fmla="*/ 154 w 154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7">
                <a:moveTo>
                  <a:pt x="0" y="226"/>
                </a:moveTo>
                <a:lnTo>
                  <a:pt x="0" y="0"/>
                </a:lnTo>
                <a:lnTo>
                  <a:pt x="153" y="0"/>
                </a:lnTo>
                <a:lnTo>
                  <a:pt x="153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3" name="Freeform 357"/>
          <p:cNvSpPr>
            <a:spLocks/>
          </p:cNvSpPr>
          <p:nvPr/>
        </p:nvSpPr>
        <p:spPr bwMode="auto">
          <a:xfrm>
            <a:off x="4341813" y="487362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4" name="Freeform 358"/>
          <p:cNvSpPr>
            <a:spLocks/>
          </p:cNvSpPr>
          <p:nvPr/>
        </p:nvSpPr>
        <p:spPr bwMode="auto">
          <a:xfrm>
            <a:off x="4341813" y="4356100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5" name="Freeform 359"/>
          <p:cNvSpPr>
            <a:spLocks/>
          </p:cNvSpPr>
          <p:nvPr/>
        </p:nvSpPr>
        <p:spPr bwMode="auto">
          <a:xfrm>
            <a:off x="4341813" y="4356100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6" name="Freeform 360"/>
          <p:cNvSpPr>
            <a:spLocks/>
          </p:cNvSpPr>
          <p:nvPr/>
        </p:nvSpPr>
        <p:spPr bwMode="auto">
          <a:xfrm>
            <a:off x="4659313" y="5340350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7" name="Freeform 361"/>
          <p:cNvSpPr>
            <a:spLocks/>
          </p:cNvSpPr>
          <p:nvPr/>
        </p:nvSpPr>
        <p:spPr bwMode="auto">
          <a:xfrm>
            <a:off x="4659313" y="53403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8" name="Freeform 362"/>
          <p:cNvSpPr>
            <a:spLocks/>
          </p:cNvSpPr>
          <p:nvPr/>
        </p:nvSpPr>
        <p:spPr bwMode="auto">
          <a:xfrm>
            <a:off x="4659313" y="4873625"/>
            <a:ext cx="244475" cy="360363"/>
          </a:xfrm>
          <a:custGeom>
            <a:avLst/>
            <a:gdLst>
              <a:gd name="T0" fmla="*/ 0 w 154"/>
              <a:gd name="T1" fmla="*/ 2147483647 h 227"/>
              <a:gd name="T2" fmla="*/ 0 w 154"/>
              <a:gd name="T3" fmla="*/ 0 h 227"/>
              <a:gd name="T4" fmla="*/ 2147483647 w 154"/>
              <a:gd name="T5" fmla="*/ 0 h 227"/>
              <a:gd name="T6" fmla="*/ 2147483647 w 154"/>
              <a:gd name="T7" fmla="*/ 2147483647 h 227"/>
              <a:gd name="T8" fmla="*/ 0 w 154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7"/>
              <a:gd name="T17" fmla="*/ 154 w 154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7">
                <a:moveTo>
                  <a:pt x="0" y="226"/>
                </a:moveTo>
                <a:lnTo>
                  <a:pt x="0" y="0"/>
                </a:lnTo>
                <a:lnTo>
                  <a:pt x="153" y="0"/>
                </a:lnTo>
                <a:lnTo>
                  <a:pt x="153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99" name="Freeform 363"/>
          <p:cNvSpPr>
            <a:spLocks/>
          </p:cNvSpPr>
          <p:nvPr/>
        </p:nvSpPr>
        <p:spPr bwMode="auto">
          <a:xfrm>
            <a:off x="4659313" y="487362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0" name="Freeform 364"/>
          <p:cNvSpPr>
            <a:spLocks/>
          </p:cNvSpPr>
          <p:nvPr/>
        </p:nvSpPr>
        <p:spPr bwMode="auto">
          <a:xfrm>
            <a:off x="4659313" y="4356100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1" name="Freeform 365"/>
          <p:cNvSpPr>
            <a:spLocks/>
          </p:cNvSpPr>
          <p:nvPr/>
        </p:nvSpPr>
        <p:spPr bwMode="auto">
          <a:xfrm>
            <a:off x="4659313" y="4356100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2" name="Freeform 366"/>
          <p:cNvSpPr>
            <a:spLocks/>
          </p:cNvSpPr>
          <p:nvPr/>
        </p:nvSpPr>
        <p:spPr bwMode="auto">
          <a:xfrm>
            <a:off x="4978400" y="534035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3" name="Freeform 367"/>
          <p:cNvSpPr>
            <a:spLocks/>
          </p:cNvSpPr>
          <p:nvPr/>
        </p:nvSpPr>
        <p:spPr bwMode="auto">
          <a:xfrm>
            <a:off x="4978400" y="53403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4" name="Freeform 368"/>
          <p:cNvSpPr>
            <a:spLocks/>
          </p:cNvSpPr>
          <p:nvPr/>
        </p:nvSpPr>
        <p:spPr bwMode="auto">
          <a:xfrm>
            <a:off x="4978400" y="4873625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5" name="Freeform 369"/>
          <p:cNvSpPr>
            <a:spLocks/>
          </p:cNvSpPr>
          <p:nvPr/>
        </p:nvSpPr>
        <p:spPr bwMode="auto">
          <a:xfrm>
            <a:off x="4978400" y="487362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6" name="Freeform 370"/>
          <p:cNvSpPr>
            <a:spLocks/>
          </p:cNvSpPr>
          <p:nvPr/>
        </p:nvSpPr>
        <p:spPr bwMode="auto">
          <a:xfrm>
            <a:off x="4978400" y="435610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7" name="Freeform 371"/>
          <p:cNvSpPr>
            <a:spLocks/>
          </p:cNvSpPr>
          <p:nvPr/>
        </p:nvSpPr>
        <p:spPr bwMode="auto">
          <a:xfrm>
            <a:off x="4978400" y="43561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8" name="Freeform 372"/>
          <p:cNvSpPr>
            <a:spLocks/>
          </p:cNvSpPr>
          <p:nvPr/>
        </p:nvSpPr>
        <p:spPr bwMode="auto">
          <a:xfrm>
            <a:off x="5287963" y="534035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09" name="Freeform 373"/>
          <p:cNvSpPr>
            <a:spLocks/>
          </p:cNvSpPr>
          <p:nvPr/>
        </p:nvSpPr>
        <p:spPr bwMode="auto">
          <a:xfrm>
            <a:off x="5287963" y="53403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0" name="Freeform 374"/>
          <p:cNvSpPr>
            <a:spLocks/>
          </p:cNvSpPr>
          <p:nvPr/>
        </p:nvSpPr>
        <p:spPr bwMode="auto">
          <a:xfrm>
            <a:off x="5287963" y="4873625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1" name="Freeform 375"/>
          <p:cNvSpPr>
            <a:spLocks/>
          </p:cNvSpPr>
          <p:nvPr/>
        </p:nvSpPr>
        <p:spPr bwMode="auto">
          <a:xfrm>
            <a:off x="5287963" y="487362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2" name="Freeform 376"/>
          <p:cNvSpPr>
            <a:spLocks/>
          </p:cNvSpPr>
          <p:nvPr/>
        </p:nvSpPr>
        <p:spPr bwMode="auto">
          <a:xfrm>
            <a:off x="5287963" y="435610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3" name="Freeform 377"/>
          <p:cNvSpPr>
            <a:spLocks/>
          </p:cNvSpPr>
          <p:nvPr/>
        </p:nvSpPr>
        <p:spPr bwMode="auto">
          <a:xfrm>
            <a:off x="5287963" y="4356100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4" name="Freeform 378"/>
          <p:cNvSpPr>
            <a:spLocks/>
          </p:cNvSpPr>
          <p:nvPr/>
        </p:nvSpPr>
        <p:spPr bwMode="auto">
          <a:xfrm>
            <a:off x="5597525" y="534035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5" name="Freeform 379"/>
          <p:cNvSpPr>
            <a:spLocks/>
          </p:cNvSpPr>
          <p:nvPr/>
        </p:nvSpPr>
        <p:spPr bwMode="auto">
          <a:xfrm>
            <a:off x="5597525" y="53403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6" name="Freeform 380"/>
          <p:cNvSpPr>
            <a:spLocks/>
          </p:cNvSpPr>
          <p:nvPr/>
        </p:nvSpPr>
        <p:spPr bwMode="auto">
          <a:xfrm>
            <a:off x="5597525" y="4873625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7" name="Freeform 381"/>
          <p:cNvSpPr>
            <a:spLocks/>
          </p:cNvSpPr>
          <p:nvPr/>
        </p:nvSpPr>
        <p:spPr bwMode="auto">
          <a:xfrm>
            <a:off x="5597525" y="487362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8" name="Freeform 382"/>
          <p:cNvSpPr>
            <a:spLocks/>
          </p:cNvSpPr>
          <p:nvPr/>
        </p:nvSpPr>
        <p:spPr bwMode="auto">
          <a:xfrm>
            <a:off x="5597525" y="435610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19" name="Freeform 383"/>
          <p:cNvSpPr>
            <a:spLocks/>
          </p:cNvSpPr>
          <p:nvPr/>
        </p:nvSpPr>
        <p:spPr bwMode="auto">
          <a:xfrm>
            <a:off x="5597525" y="43561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0" name="Freeform 384"/>
          <p:cNvSpPr>
            <a:spLocks/>
          </p:cNvSpPr>
          <p:nvPr/>
        </p:nvSpPr>
        <p:spPr bwMode="auto">
          <a:xfrm>
            <a:off x="5907088" y="534035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1" name="Freeform 385"/>
          <p:cNvSpPr>
            <a:spLocks/>
          </p:cNvSpPr>
          <p:nvPr/>
        </p:nvSpPr>
        <p:spPr bwMode="auto">
          <a:xfrm>
            <a:off x="5907088" y="53403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2" name="Freeform 386"/>
          <p:cNvSpPr>
            <a:spLocks/>
          </p:cNvSpPr>
          <p:nvPr/>
        </p:nvSpPr>
        <p:spPr bwMode="auto">
          <a:xfrm>
            <a:off x="5907088" y="4873625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3" name="Freeform 387"/>
          <p:cNvSpPr>
            <a:spLocks/>
          </p:cNvSpPr>
          <p:nvPr/>
        </p:nvSpPr>
        <p:spPr bwMode="auto">
          <a:xfrm>
            <a:off x="5907088" y="487362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4" name="Freeform 388"/>
          <p:cNvSpPr>
            <a:spLocks/>
          </p:cNvSpPr>
          <p:nvPr/>
        </p:nvSpPr>
        <p:spPr bwMode="auto">
          <a:xfrm>
            <a:off x="5907088" y="435610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5" name="Freeform 389"/>
          <p:cNvSpPr>
            <a:spLocks/>
          </p:cNvSpPr>
          <p:nvPr/>
        </p:nvSpPr>
        <p:spPr bwMode="auto">
          <a:xfrm>
            <a:off x="5907088" y="4356100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6" name="Freeform 390"/>
          <p:cNvSpPr>
            <a:spLocks/>
          </p:cNvSpPr>
          <p:nvPr/>
        </p:nvSpPr>
        <p:spPr bwMode="auto">
          <a:xfrm>
            <a:off x="6210300" y="534035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7" name="Freeform 391"/>
          <p:cNvSpPr>
            <a:spLocks/>
          </p:cNvSpPr>
          <p:nvPr/>
        </p:nvSpPr>
        <p:spPr bwMode="auto">
          <a:xfrm>
            <a:off x="6210300" y="53403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8" name="Freeform 392"/>
          <p:cNvSpPr>
            <a:spLocks/>
          </p:cNvSpPr>
          <p:nvPr/>
        </p:nvSpPr>
        <p:spPr bwMode="auto">
          <a:xfrm>
            <a:off x="6210300" y="4873625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29" name="Freeform 393"/>
          <p:cNvSpPr>
            <a:spLocks/>
          </p:cNvSpPr>
          <p:nvPr/>
        </p:nvSpPr>
        <p:spPr bwMode="auto">
          <a:xfrm>
            <a:off x="6210300" y="487362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0" name="Freeform 394"/>
          <p:cNvSpPr>
            <a:spLocks/>
          </p:cNvSpPr>
          <p:nvPr/>
        </p:nvSpPr>
        <p:spPr bwMode="auto">
          <a:xfrm>
            <a:off x="6210300" y="435610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1" name="Freeform 395"/>
          <p:cNvSpPr>
            <a:spLocks/>
          </p:cNvSpPr>
          <p:nvPr/>
        </p:nvSpPr>
        <p:spPr bwMode="auto">
          <a:xfrm>
            <a:off x="6210300" y="4356100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2" name="Freeform 396"/>
          <p:cNvSpPr>
            <a:spLocks/>
          </p:cNvSpPr>
          <p:nvPr/>
        </p:nvSpPr>
        <p:spPr bwMode="auto">
          <a:xfrm>
            <a:off x="6524625" y="5340350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3" name="Freeform 397"/>
          <p:cNvSpPr>
            <a:spLocks/>
          </p:cNvSpPr>
          <p:nvPr/>
        </p:nvSpPr>
        <p:spPr bwMode="auto">
          <a:xfrm>
            <a:off x="6524625" y="53403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4" name="Freeform 398"/>
          <p:cNvSpPr>
            <a:spLocks/>
          </p:cNvSpPr>
          <p:nvPr/>
        </p:nvSpPr>
        <p:spPr bwMode="auto">
          <a:xfrm>
            <a:off x="6524625" y="4873625"/>
            <a:ext cx="241300" cy="360363"/>
          </a:xfrm>
          <a:custGeom>
            <a:avLst/>
            <a:gdLst>
              <a:gd name="T0" fmla="*/ 0 w 152"/>
              <a:gd name="T1" fmla="*/ 2147483647 h 227"/>
              <a:gd name="T2" fmla="*/ 0 w 152"/>
              <a:gd name="T3" fmla="*/ 0 h 227"/>
              <a:gd name="T4" fmla="*/ 2147483647 w 152"/>
              <a:gd name="T5" fmla="*/ 0 h 227"/>
              <a:gd name="T6" fmla="*/ 2147483647 w 152"/>
              <a:gd name="T7" fmla="*/ 2147483647 h 227"/>
              <a:gd name="T8" fmla="*/ 0 w 152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7"/>
              <a:gd name="T17" fmla="*/ 152 w 152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7">
                <a:moveTo>
                  <a:pt x="0" y="226"/>
                </a:moveTo>
                <a:lnTo>
                  <a:pt x="0" y="0"/>
                </a:lnTo>
                <a:lnTo>
                  <a:pt x="151" y="0"/>
                </a:lnTo>
                <a:lnTo>
                  <a:pt x="151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5" name="Freeform 399"/>
          <p:cNvSpPr>
            <a:spLocks/>
          </p:cNvSpPr>
          <p:nvPr/>
        </p:nvSpPr>
        <p:spPr bwMode="auto">
          <a:xfrm>
            <a:off x="6524625" y="487362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6" name="Freeform 400"/>
          <p:cNvSpPr>
            <a:spLocks/>
          </p:cNvSpPr>
          <p:nvPr/>
        </p:nvSpPr>
        <p:spPr bwMode="auto">
          <a:xfrm>
            <a:off x="6524625" y="4356100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7" name="Freeform 401"/>
          <p:cNvSpPr>
            <a:spLocks/>
          </p:cNvSpPr>
          <p:nvPr/>
        </p:nvSpPr>
        <p:spPr bwMode="auto">
          <a:xfrm>
            <a:off x="6524625" y="43561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8" name="Freeform 402"/>
          <p:cNvSpPr>
            <a:spLocks/>
          </p:cNvSpPr>
          <p:nvPr/>
        </p:nvSpPr>
        <p:spPr bwMode="auto">
          <a:xfrm>
            <a:off x="6524625" y="3881438"/>
            <a:ext cx="241300" cy="358775"/>
          </a:xfrm>
          <a:custGeom>
            <a:avLst/>
            <a:gdLst>
              <a:gd name="T0" fmla="*/ 0 w 152"/>
              <a:gd name="T1" fmla="*/ 2147483647 h 226"/>
              <a:gd name="T2" fmla="*/ 0 w 152"/>
              <a:gd name="T3" fmla="*/ 0 h 226"/>
              <a:gd name="T4" fmla="*/ 2147483647 w 152"/>
              <a:gd name="T5" fmla="*/ 0 h 226"/>
              <a:gd name="T6" fmla="*/ 2147483647 w 152"/>
              <a:gd name="T7" fmla="*/ 2147483647 h 226"/>
              <a:gd name="T8" fmla="*/ 0 w 152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6"/>
              <a:gd name="T17" fmla="*/ 152 w 152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6">
                <a:moveTo>
                  <a:pt x="0" y="225"/>
                </a:moveTo>
                <a:lnTo>
                  <a:pt x="0" y="0"/>
                </a:lnTo>
                <a:lnTo>
                  <a:pt x="151" y="0"/>
                </a:lnTo>
                <a:lnTo>
                  <a:pt x="151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39" name="Freeform 403"/>
          <p:cNvSpPr>
            <a:spLocks/>
          </p:cNvSpPr>
          <p:nvPr/>
        </p:nvSpPr>
        <p:spPr bwMode="auto">
          <a:xfrm>
            <a:off x="6524625" y="3881438"/>
            <a:ext cx="247650" cy="366712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0" name="Freeform 404"/>
          <p:cNvSpPr>
            <a:spLocks/>
          </p:cNvSpPr>
          <p:nvPr/>
        </p:nvSpPr>
        <p:spPr bwMode="auto">
          <a:xfrm>
            <a:off x="6524625" y="3378200"/>
            <a:ext cx="241300" cy="358775"/>
          </a:xfrm>
          <a:custGeom>
            <a:avLst/>
            <a:gdLst>
              <a:gd name="T0" fmla="*/ 0 w 152"/>
              <a:gd name="T1" fmla="*/ 2147483647 h 226"/>
              <a:gd name="T2" fmla="*/ 0 w 152"/>
              <a:gd name="T3" fmla="*/ 0 h 226"/>
              <a:gd name="T4" fmla="*/ 2147483647 w 152"/>
              <a:gd name="T5" fmla="*/ 0 h 226"/>
              <a:gd name="T6" fmla="*/ 2147483647 w 152"/>
              <a:gd name="T7" fmla="*/ 2147483647 h 226"/>
              <a:gd name="T8" fmla="*/ 0 w 152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6"/>
              <a:gd name="T17" fmla="*/ 152 w 152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6">
                <a:moveTo>
                  <a:pt x="0" y="225"/>
                </a:moveTo>
                <a:lnTo>
                  <a:pt x="0" y="0"/>
                </a:lnTo>
                <a:lnTo>
                  <a:pt x="151" y="0"/>
                </a:lnTo>
                <a:lnTo>
                  <a:pt x="151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1" name="Freeform 405"/>
          <p:cNvSpPr>
            <a:spLocks/>
          </p:cNvSpPr>
          <p:nvPr/>
        </p:nvSpPr>
        <p:spPr bwMode="auto">
          <a:xfrm>
            <a:off x="6524625" y="3378200"/>
            <a:ext cx="247650" cy="366713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2" name="Freeform 406"/>
          <p:cNvSpPr>
            <a:spLocks/>
          </p:cNvSpPr>
          <p:nvPr/>
        </p:nvSpPr>
        <p:spPr bwMode="auto">
          <a:xfrm>
            <a:off x="6834188" y="5340350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3" name="Freeform 407"/>
          <p:cNvSpPr>
            <a:spLocks/>
          </p:cNvSpPr>
          <p:nvPr/>
        </p:nvSpPr>
        <p:spPr bwMode="auto">
          <a:xfrm>
            <a:off x="6834188" y="53403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4" name="Freeform 408"/>
          <p:cNvSpPr>
            <a:spLocks/>
          </p:cNvSpPr>
          <p:nvPr/>
        </p:nvSpPr>
        <p:spPr bwMode="auto">
          <a:xfrm>
            <a:off x="6834188" y="4873625"/>
            <a:ext cx="241300" cy="360363"/>
          </a:xfrm>
          <a:custGeom>
            <a:avLst/>
            <a:gdLst>
              <a:gd name="T0" fmla="*/ 0 w 152"/>
              <a:gd name="T1" fmla="*/ 2147483647 h 227"/>
              <a:gd name="T2" fmla="*/ 0 w 152"/>
              <a:gd name="T3" fmla="*/ 0 h 227"/>
              <a:gd name="T4" fmla="*/ 2147483647 w 152"/>
              <a:gd name="T5" fmla="*/ 0 h 227"/>
              <a:gd name="T6" fmla="*/ 2147483647 w 152"/>
              <a:gd name="T7" fmla="*/ 2147483647 h 227"/>
              <a:gd name="T8" fmla="*/ 0 w 152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7"/>
              <a:gd name="T17" fmla="*/ 152 w 152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7">
                <a:moveTo>
                  <a:pt x="0" y="226"/>
                </a:moveTo>
                <a:lnTo>
                  <a:pt x="0" y="0"/>
                </a:lnTo>
                <a:lnTo>
                  <a:pt x="151" y="0"/>
                </a:lnTo>
                <a:lnTo>
                  <a:pt x="151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5" name="Freeform 409"/>
          <p:cNvSpPr>
            <a:spLocks/>
          </p:cNvSpPr>
          <p:nvPr/>
        </p:nvSpPr>
        <p:spPr bwMode="auto">
          <a:xfrm>
            <a:off x="6834188" y="487362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6" name="Freeform 410"/>
          <p:cNvSpPr>
            <a:spLocks/>
          </p:cNvSpPr>
          <p:nvPr/>
        </p:nvSpPr>
        <p:spPr bwMode="auto">
          <a:xfrm>
            <a:off x="6834188" y="4356100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7" name="Freeform 411"/>
          <p:cNvSpPr>
            <a:spLocks/>
          </p:cNvSpPr>
          <p:nvPr/>
        </p:nvSpPr>
        <p:spPr bwMode="auto">
          <a:xfrm>
            <a:off x="6834188" y="43561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8" name="Freeform 412"/>
          <p:cNvSpPr>
            <a:spLocks/>
          </p:cNvSpPr>
          <p:nvPr/>
        </p:nvSpPr>
        <p:spPr bwMode="auto">
          <a:xfrm>
            <a:off x="6834188" y="3881438"/>
            <a:ext cx="241300" cy="358775"/>
          </a:xfrm>
          <a:custGeom>
            <a:avLst/>
            <a:gdLst>
              <a:gd name="T0" fmla="*/ 0 w 152"/>
              <a:gd name="T1" fmla="*/ 2147483647 h 226"/>
              <a:gd name="T2" fmla="*/ 0 w 152"/>
              <a:gd name="T3" fmla="*/ 0 h 226"/>
              <a:gd name="T4" fmla="*/ 2147483647 w 152"/>
              <a:gd name="T5" fmla="*/ 0 h 226"/>
              <a:gd name="T6" fmla="*/ 2147483647 w 152"/>
              <a:gd name="T7" fmla="*/ 2147483647 h 226"/>
              <a:gd name="T8" fmla="*/ 0 w 152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6"/>
              <a:gd name="T17" fmla="*/ 152 w 152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6">
                <a:moveTo>
                  <a:pt x="0" y="225"/>
                </a:moveTo>
                <a:lnTo>
                  <a:pt x="0" y="0"/>
                </a:lnTo>
                <a:lnTo>
                  <a:pt x="151" y="0"/>
                </a:lnTo>
                <a:lnTo>
                  <a:pt x="151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49" name="Freeform 413"/>
          <p:cNvSpPr>
            <a:spLocks/>
          </p:cNvSpPr>
          <p:nvPr/>
        </p:nvSpPr>
        <p:spPr bwMode="auto">
          <a:xfrm>
            <a:off x="6834188" y="3881438"/>
            <a:ext cx="247650" cy="366712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0" name="Freeform 414"/>
          <p:cNvSpPr>
            <a:spLocks/>
          </p:cNvSpPr>
          <p:nvPr/>
        </p:nvSpPr>
        <p:spPr bwMode="auto">
          <a:xfrm>
            <a:off x="6834188" y="3378200"/>
            <a:ext cx="241300" cy="358775"/>
          </a:xfrm>
          <a:custGeom>
            <a:avLst/>
            <a:gdLst>
              <a:gd name="T0" fmla="*/ 0 w 152"/>
              <a:gd name="T1" fmla="*/ 2147483647 h 226"/>
              <a:gd name="T2" fmla="*/ 0 w 152"/>
              <a:gd name="T3" fmla="*/ 0 h 226"/>
              <a:gd name="T4" fmla="*/ 2147483647 w 152"/>
              <a:gd name="T5" fmla="*/ 0 h 226"/>
              <a:gd name="T6" fmla="*/ 2147483647 w 152"/>
              <a:gd name="T7" fmla="*/ 2147483647 h 226"/>
              <a:gd name="T8" fmla="*/ 0 w 152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6"/>
              <a:gd name="T17" fmla="*/ 152 w 152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6">
                <a:moveTo>
                  <a:pt x="0" y="225"/>
                </a:moveTo>
                <a:lnTo>
                  <a:pt x="0" y="0"/>
                </a:lnTo>
                <a:lnTo>
                  <a:pt x="151" y="0"/>
                </a:lnTo>
                <a:lnTo>
                  <a:pt x="151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1" name="Freeform 415"/>
          <p:cNvSpPr>
            <a:spLocks/>
          </p:cNvSpPr>
          <p:nvPr/>
        </p:nvSpPr>
        <p:spPr bwMode="auto">
          <a:xfrm>
            <a:off x="6834188" y="3378200"/>
            <a:ext cx="247650" cy="366713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2" name="Freeform 416"/>
          <p:cNvSpPr>
            <a:spLocks/>
          </p:cNvSpPr>
          <p:nvPr/>
        </p:nvSpPr>
        <p:spPr bwMode="auto">
          <a:xfrm>
            <a:off x="7151688" y="534035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3" name="Freeform 417"/>
          <p:cNvSpPr>
            <a:spLocks/>
          </p:cNvSpPr>
          <p:nvPr/>
        </p:nvSpPr>
        <p:spPr bwMode="auto">
          <a:xfrm>
            <a:off x="7151688" y="53403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4" name="Freeform 418"/>
          <p:cNvSpPr>
            <a:spLocks/>
          </p:cNvSpPr>
          <p:nvPr/>
        </p:nvSpPr>
        <p:spPr bwMode="auto">
          <a:xfrm>
            <a:off x="7151688" y="4873625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5" name="Freeform 419"/>
          <p:cNvSpPr>
            <a:spLocks/>
          </p:cNvSpPr>
          <p:nvPr/>
        </p:nvSpPr>
        <p:spPr bwMode="auto">
          <a:xfrm>
            <a:off x="7151688" y="487362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6" name="Freeform 420"/>
          <p:cNvSpPr>
            <a:spLocks/>
          </p:cNvSpPr>
          <p:nvPr/>
        </p:nvSpPr>
        <p:spPr bwMode="auto">
          <a:xfrm>
            <a:off x="7151688" y="435610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7" name="Freeform 421"/>
          <p:cNvSpPr>
            <a:spLocks/>
          </p:cNvSpPr>
          <p:nvPr/>
        </p:nvSpPr>
        <p:spPr bwMode="auto">
          <a:xfrm>
            <a:off x="7151688" y="4356100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8" name="Freeform 422"/>
          <p:cNvSpPr>
            <a:spLocks/>
          </p:cNvSpPr>
          <p:nvPr/>
        </p:nvSpPr>
        <p:spPr bwMode="auto">
          <a:xfrm>
            <a:off x="7151688" y="3881438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59" name="Freeform 423"/>
          <p:cNvSpPr>
            <a:spLocks/>
          </p:cNvSpPr>
          <p:nvPr/>
        </p:nvSpPr>
        <p:spPr bwMode="auto">
          <a:xfrm>
            <a:off x="7151688" y="3881438"/>
            <a:ext cx="249237" cy="366712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0" name="Freeform 424"/>
          <p:cNvSpPr>
            <a:spLocks/>
          </p:cNvSpPr>
          <p:nvPr/>
        </p:nvSpPr>
        <p:spPr bwMode="auto">
          <a:xfrm>
            <a:off x="7151688" y="3378200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1" name="Freeform 425"/>
          <p:cNvSpPr>
            <a:spLocks/>
          </p:cNvSpPr>
          <p:nvPr/>
        </p:nvSpPr>
        <p:spPr bwMode="auto">
          <a:xfrm>
            <a:off x="7151688" y="3378200"/>
            <a:ext cx="249237" cy="366713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2" name="Freeform 426"/>
          <p:cNvSpPr>
            <a:spLocks/>
          </p:cNvSpPr>
          <p:nvPr/>
        </p:nvSpPr>
        <p:spPr bwMode="auto">
          <a:xfrm>
            <a:off x="7461250" y="534035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3" name="Freeform 427"/>
          <p:cNvSpPr>
            <a:spLocks/>
          </p:cNvSpPr>
          <p:nvPr/>
        </p:nvSpPr>
        <p:spPr bwMode="auto">
          <a:xfrm>
            <a:off x="7461250" y="53403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4" name="Freeform 428"/>
          <p:cNvSpPr>
            <a:spLocks/>
          </p:cNvSpPr>
          <p:nvPr/>
        </p:nvSpPr>
        <p:spPr bwMode="auto">
          <a:xfrm>
            <a:off x="7461250" y="4873625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5" name="Freeform 429"/>
          <p:cNvSpPr>
            <a:spLocks/>
          </p:cNvSpPr>
          <p:nvPr/>
        </p:nvSpPr>
        <p:spPr bwMode="auto">
          <a:xfrm>
            <a:off x="7461250" y="487362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6" name="Freeform 430"/>
          <p:cNvSpPr>
            <a:spLocks/>
          </p:cNvSpPr>
          <p:nvPr/>
        </p:nvSpPr>
        <p:spPr bwMode="auto">
          <a:xfrm>
            <a:off x="7461250" y="435610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7" name="Freeform 431"/>
          <p:cNvSpPr>
            <a:spLocks/>
          </p:cNvSpPr>
          <p:nvPr/>
        </p:nvSpPr>
        <p:spPr bwMode="auto">
          <a:xfrm>
            <a:off x="7461250" y="4356100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8" name="Freeform 432"/>
          <p:cNvSpPr>
            <a:spLocks/>
          </p:cNvSpPr>
          <p:nvPr/>
        </p:nvSpPr>
        <p:spPr bwMode="auto">
          <a:xfrm>
            <a:off x="7461250" y="3881438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69" name="Freeform 433"/>
          <p:cNvSpPr>
            <a:spLocks/>
          </p:cNvSpPr>
          <p:nvPr/>
        </p:nvSpPr>
        <p:spPr bwMode="auto">
          <a:xfrm>
            <a:off x="7461250" y="3881438"/>
            <a:ext cx="249238" cy="366712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0" name="Freeform 434"/>
          <p:cNvSpPr>
            <a:spLocks/>
          </p:cNvSpPr>
          <p:nvPr/>
        </p:nvSpPr>
        <p:spPr bwMode="auto">
          <a:xfrm>
            <a:off x="7461250" y="3378200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1" name="Freeform 435"/>
          <p:cNvSpPr>
            <a:spLocks/>
          </p:cNvSpPr>
          <p:nvPr/>
        </p:nvSpPr>
        <p:spPr bwMode="auto">
          <a:xfrm>
            <a:off x="7461250" y="3378200"/>
            <a:ext cx="249238" cy="366713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2" name="Freeform 436"/>
          <p:cNvSpPr>
            <a:spLocks/>
          </p:cNvSpPr>
          <p:nvPr/>
        </p:nvSpPr>
        <p:spPr bwMode="auto">
          <a:xfrm>
            <a:off x="7770813" y="5340350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3" name="Freeform 437"/>
          <p:cNvSpPr>
            <a:spLocks/>
          </p:cNvSpPr>
          <p:nvPr/>
        </p:nvSpPr>
        <p:spPr bwMode="auto">
          <a:xfrm>
            <a:off x="7770813" y="5340350"/>
            <a:ext cx="250825" cy="369888"/>
          </a:xfrm>
          <a:custGeom>
            <a:avLst/>
            <a:gdLst>
              <a:gd name="T0" fmla="*/ 0 w 158"/>
              <a:gd name="T1" fmla="*/ 2147483647 h 233"/>
              <a:gd name="T2" fmla="*/ 0 w 158"/>
              <a:gd name="T3" fmla="*/ 0 h 233"/>
              <a:gd name="T4" fmla="*/ 2147483647 w 158"/>
              <a:gd name="T5" fmla="*/ 0 h 233"/>
              <a:gd name="T6" fmla="*/ 2147483647 w 158"/>
              <a:gd name="T7" fmla="*/ 2147483647 h 233"/>
              <a:gd name="T8" fmla="*/ 0 w 158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3"/>
              <a:gd name="T17" fmla="*/ 158 w 158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3">
                <a:moveTo>
                  <a:pt x="0" y="232"/>
                </a:moveTo>
                <a:lnTo>
                  <a:pt x="0" y="0"/>
                </a:lnTo>
                <a:lnTo>
                  <a:pt x="157" y="0"/>
                </a:lnTo>
                <a:lnTo>
                  <a:pt x="157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4" name="Freeform 438"/>
          <p:cNvSpPr>
            <a:spLocks/>
          </p:cNvSpPr>
          <p:nvPr/>
        </p:nvSpPr>
        <p:spPr bwMode="auto">
          <a:xfrm>
            <a:off x="7770813" y="4873625"/>
            <a:ext cx="244475" cy="360363"/>
          </a:xfrm>
          <a:custGeom>
            <a:avLst/>
            <a:gdLst>
              <a:gd name="T0" fmla="*/ 0 w 154"/>
              <a:gd name="T1" fmla="*/ 2147483647 h 227"/>
              <a:gd name="T2" fmla="*/ 0 w 154"/>
              <a:gd name="T3" fmla="*/ 0 h 227"/>
              <a:gd name="T4" fmla="*/ 2147483647 w 154"/>
              <a:gd name="T5" fmla="*/ 0 h 227"/>
              <a:gd name="T6" fmla="*/ 2147483647 w 154"/>
              <a:gd name="T7" fmla="*/ 2147483647 h 227"/>
              <a:gd name="T8" fmla="*/ 0 w 154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7"/>
              <a:gd name="T17" fmla="*/ 154 w 154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7">
                <a:moveTo>
                  <a:pt x="0" y="226"/>
                </a:moveTo>
                <a:lnTo>
                  <a:pt x="0" y="0"/>
                </a:lnTo>
                <a:lnTo>
                  <a:pt x="153" y="0"/>
                </a:lnTo>
                <a:lnTo>
                  <a:pt x="153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5" name="Freeform 439"/>
          <p:cNvSpPr>
            <a:spLocks/>
          </p:cNvSpPr>
          <p:nvPr/>
        </p:nvSpPr>
        <p:spPr bwMode="auto">
          <a:xfrm>
            <a:off x="7770813" y="4873625"/>
            <a:ext cx="250825" cy="369888"/>
          </a:xfrm>
          <a:custGeom>
            <a:avLst/>
            <a:gdLst>
              <a:gd name="T0" fmla="*/ 0 w 158"/>
              <a:gd name="T1" fmla="*/ 2147483647 h 233"/>
              <a:gd name="T2" fmla="*/ 0 w 158"/>
              <a:gd name="T3" fmla="*/ 0 h 233"/>
              <a:gd name="T4" fmla="*/ 2147483647 w 158"/>
              <a:gd name="T5" fmla="*/ 0 h 233"/>
              <a:gd name="T6" fmla="*/ 2147483647 w 158"/>
              <a:gd name="T7" fmla="*/ 2147483647 h 233"/>
              <a:gd name="T8" fmla="*/ 0 w 158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3"/>
              <a:gd name="T17" fmla="*/ 158 w 158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3">
                <a:moveTo>
                  <a:pt x="0" y="232"/>
                </a:moveTo>
                <a:lnTo>
                  <a:pt x="0" y="0"/>
                </a:lnTo>
                <a:lnTo>
                  <a:pt x="157" y="0"/>
                </a:lnTo>
                <a:lnTo>
                  <a:pt x="157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6" name="Freeform 440"/>
          <p:cNvSpPr>
            <a:spLocks/>
          </p:cNvSpPr>
          <p:nvPr/>
        </p:nvSpPr>
        <p:spPr bwMode="auto">
          <a:xfrm>
            <a:off x="7770813" y="4356100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7" name="Freeform 441"/>
          <p:cNvSpPr>
            <a:spLocks/>
          </p:cNvSpPr>
          <p:nvPr/>
        </p:nvSpPr>
        <p:spPr bwMode="auto">
          <a:xfrm>
            <a:off x="7770813" y="4356100"/>
            <a:ext cx="250825" cy="368300"/>
          </a:xfrm>
          <a:custGeom>
            <a:avLst/>
            <a:gdLst>
              <a:gd name="T0" fmla="*/ 0 w 158"/>
              <a:gd name="T1" fmla="*/ 2147483647 h 232"/>
              <a:gd name="T2" fmla="*/ 0 w 158"/>
              <a:gd name="T3" fmla="*/ 0 h 232"/>
              <a:gd name="T4" fmla="*/ 2147483647 w 158"/>
              <a:gd name="T5" fmla="*/ 0 h 232"/>
              <a:gd name="T6" fmla="*/ 2147483647 w 158"/>
              <a:gd name="T7" fmla="*/ 2147483647 h 232"/>
              <a:gd name="T8" fmla="*/ 0 w 158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2"/>
              <a:gd name="T17" fmla="*/ 158 w 158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2">
                <a:moveTo>
                  <a:pt x="0" y="231"/>
                </a:moveTo>
                <a:lnTo>
                  <a:pt x="0" y="0"/>
                </a:lnTo>
                <a:lnTo>
                  <a:pt x="157" y="0"/>
                </a:lnTo>
                <a:lnTo>
                  <a:pt x="157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8" name="Freeform 442"/>
          <p:cNvSpPr>
            <a:spLocks/>
          </p:cNvSpPr>
          <p:nvPr/>
        </p:nvSpPr>
        <p:spPr bwMode="auto">
          <a:xfrm>
            <a:off x="7770813" y="3881438"/>
            <a:ext cx="244475" cy="358775"/>
          </a:xfrm>
          <a:custGeom>
            <a:avLst/>
            <a:gdLst>
              <a:gd name="T0" fmla="*/ 0 w 154"/>
              <a:gd name="T1" fmla="*/ 2147483647 h 226"/>
              <a:gd name="T2" fmla="*/ 0 w 154"/>
              <a:gd name="T3" fmla="*/ 0 h 226"/>
              <a:gd name="T4" fmla="*/ 2147483647 w 154"/>
              <a:gd name="T5" fmla="*/ 0 h 226"/>
              <a:gd name="T6" fmla="*/ 2147483647 w 154"/>
              <a:gd name="T7" fmla="*/ 2147483647 h 226"/>
              <a:gd name="T8" fmla="*/ 0 w 154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6"/>
              <a:gd name="T17" fmla="*/ 154 w 154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6">
                <a:moveTo>
                  <a:pt x="0" y="225"/>
                </a:moveTo>
                <a:lnTo>
                  <a:pt x="0" y="0"/>
                </a:lnTo>
                <a:lnTo>
                  <a:pt x="153" y="0"/>
                </a:lnTo>
                <a:lnTo>
                  <a:pt x="153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79" name="Freeform 443"/>
          <p:cNvSpPr>
            <a:spLocks/>
          </p:cNvSpPr>
          <p:nvPr/>
        </p:nvSpPr>
        <p:spPr bwMode="auto">
          <a:xfrm>
            <a:off x="7770813" y="3881438"/>
            <a:ext cx="250825" cy="366712"/>
          </a:xfrm>
          <a:custGeom>
            <a:avLst/>
            <a:gdLst>
              <a:gd name="T0" fmla="*/ 0 w 158"/>
              <a:gd name="T1" fmla="*/ 2147483647 h 231"/>
              <a:gd name="T2" fmla="*/ 0 w 158"/>
              <a:gd name="T3" fmla="*/ 0 h 231"/>
              <a:gd name="T4" fmla="*/ 2147483647 w 158"/>
              <a:gd name="T5" fmla="*/ 0 h 231"/>
              <a:gd name="T6" fmla="*/ 2147483647 w 158"/>
              <a:gd name="T7" fmla="*/ 2147483647 h 231"/>
              <a:gd name="T8" fmla="*/ 0 w 158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1"/>
              <a:gd name="T17" fmla="*/ 158 w 158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1">
                <a:moveTo>
                  <a:pt x="0" y="230"/>
                </a:moveTo>
                <a:lnTo>
                  <a:pt x="0" y="0"/>
                </a:lnTo>
                <a:lnTo>
                  <a:pt x="157" y="0"/>
                </a:lnTo>
                <a:lnTo>
                  <a:pt x="157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0" name="Freeform 444"/>
          <p:cNvSpPr>
            <a:spLocks/>
          </p:cNvSpPr>
          <p:nvPr/>
        </p:nvSpPr>
        <p:spPr bwMode="auto">
          <a:xfrm>
            <a:off x="7770813" y="3378200"/>
            <a:ext cx="244475" cy="358775"/>
          </a:xfrm>
          <a:custGeom>
            <a:avLst/>
            <a:gdLst>
              <a:gd name="T0" fmla="*/ 0 w 154"/>
              <a:gd name="T1" fmla="*/ 2147483647 h 226"/>
              <a:gd name="T2" fmla="*/ 0 w 154"/>
              <a:gd name="T3" fmla="*/ 0 h 226"/>
              <a:gd name="T4" fmla="*/ 2147483647 w 154"/>
              <a:gd name="T5" fmla="*/ 0 h 226"/>
              <a:gd name="T6" fmla="*/ 2147483647 w 154"/>
              <a:gd name="T7" fmla="*/ 2147483647 h 226"/>
              <a:gd name="T8" fmla="*/ 0 w 154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6"/>
              <a:gd name="T17" fmla="*/ 154 w 154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6">
                <a:moveTo>
                  <a:pt x="0" y="225"/>
                </a:moveTo>
                <a:lnTo>
                  <a:pt x="0" y="0"/>
                </a:lnTo>
                <a:lnTo>
                  <a:pt x="153" y="0"/>
                </a:lnTo>
                <a:lnTo>
                  <a:pt x="153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1" name="Freeform 445"/>
          <p:cNvSpPr>
            <a:spLocks/>
          </p:cNvSpPr>
          <p:nvPr/>
        </p:nvSpPr>
        <p:spPr bwMode="auto">
          <a:xfrm>
            <a:off x="7770813" y="3378200"/>
            <a:ext cx="250825" cy="366713"/>
          </a:xfrm>
          <a:custGeom>
            <a:avLst/>
            <a:gdLst>
              <a:gd name="T0" fmla="*/ 0 w 158"/>
              <a:gd name="T1" fmla="*/ 2147483647 h 231"/>
              <a:gd name="T2" fmla="*/ 0 w 158"/>
              <a:gd name="T3" fmla="*/ 0 h 231"/>
              <a:gd name="T4" fmla="*/ 2147483647 w 158"/>
              <a:gd name="T5" fmla="*/ 0 h 231"/>
              <a:gd name="T6" fmla="*/ 2147483647 w 158"/>
              <a:gd name="T7" fmla="*/ 2147483647 h 231"/>
              <a:gd name="T8" fmla="*/ 0 w 158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1"/>
              <a:gd name="T17" fmla="*/ 158 w 158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1">
                <a:moveTo>
                  <a:pt x="0" y="230"/>
                </a:moveTo>
                <a:lnTo>
                  <a:pt x="0" y="0"/>
                </a:lnTo>
                <a:lnTo>
                  <a:pt x="157" y="0"/>
                </a:lnTo>
                <a:lnTo>
                  <a:pt x="157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2" name="Freeform 446"/>
          <p:cNvSpPr>
            <a:spLocks/>
          </p:cNvSpPr>
          <p:nvPr/>
        </p:nvSpPr>
        <p:spPr bwMode="auto">
          <a:xfrm>
            <a:off x="2792413" y="5799138"/>
            <a:ext cx="242887" cy="360362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3" name="Freeform 447"/>
          <p:cNvSpPr>
            <a:spLocks/>
          </p:cNvSpPr>
          <p:nvPr/>
        </p:nvSpPr>
        <p:spPr bwMode="auto">
          <a:xfrm>
            <a:off x="2792413" y="5799138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4" name="Freeform 448"/>
          <p:cNvSpPr>
            <a:spLocks/>
          </p:cNvSpPr>
          <p:nvPr/>
        </p:nvSpPr>
        <p:spPr bwMode="auto">
          <a:xfrm>
            <a:off x="3101975" y="5799138"/>
            <a:ext cx="242888" cy="360362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5" name="Freeform 449"/>
          <p:cNvSpPr>
            <a:spLocks/>
          </p:cNvSpPr>
          <p:nvPr/>
        </p:nvSpPr>
        <p:spPr bwMode="auto">
          <a:xfrm>
            <a:off x="3101975" y="5799138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6" name="Freeform 450"/>
          <p:cNvSpPr>
            <a:spLocks/>
          </p:cNvSpPr>
          <p:nvPr/>
        </p:nvSpPr>
        <p:spPr bwMode="auto">
          <a:xfrm>
            <a:off x="3414713" y="5799138"/>
            <a:ext cx="239712" cy="360362"/>
          </a:xfrm>
          <a:custGeom>
            <a:avLst/>
            <a:gdLst>
              <a:gd name="T0" fmla="*/ 0 w 151"/>
              <a:gd name="T1" fmla="*/ 2147483647 h 227"/>
              <a:gd name="T2" fmla="*/ 0 w 151"/>
              <a:gd name="T3" fmla="*/ 0 h 227"/>
              <a:gd name="T4" fmla="*/ 2147483647 w 151"/>
              <a:gd name="T5" fmla="*/ 0 h 227"/>
              <a:gd name="T6" fmla="*/ 2147483647 w 151"/>
              <a:gd name="T7" fmla="*/ 2147483647 h 227"/>
              <a:gd name="T8" fmla="*/ 0 w 151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27"/>
              <a:gd name="T17" fmla="*/ 151 w 151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27">
                <a:moveTo>
                  <a:pt x="0" y="226"/>
                </a:moveTo>
                <a:lnTo>
                  <a:pt x="0" y="0"/>
                </a:lnTo>
                <a:lnTo>
                  <a:pt x="150" y="0"/>
                </a:lnTo>
                <a:lnTo>
                  <a:pt x="150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7" name="Freeform 451"/>
          <p:cNvSpPr>
            <a:spLocks/>
          </p:cNvSpPr>
          <p:nvPr/>
        </p:nvSpPr>
        <p:spPr bwMode="auto">
          <a:xfrm>
            <a:off x="3414713" y="5799138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88" name="Line 452"/>
          <p:cNvSpPr>
            <a:spLocks noChangeShapeType="1"/>
          </p:cNvSpPr>
          <p:nvPr/>
        </p:nvSpPr>
        <p:spPr bwMode="auto">
          <a:xfrm flipV="1">
            <a:off x="2228850" y="2670175"/>
            <a:ext cx="0" cy="3300413"/>
          </a:xfrm>
          <a:prstGeom prst="line">
            <a:avLst/>
          </a:prstGeom>
          <a:noFill/>
          <a:ln w="50799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189" name="Line 453"/>
          <p:cNvSpPr>
            <a:spLocks noChangeShapeType="1"/>
          </p:cNvSpPr>
          <p:nvPr/>
        </p:nvSpPr>
        <p:spPr bwMode="auto">
          <a:xfrm>
            <a:off x="2312988" y="2459038"/>
            <a:ext cx="6157912" cy="0"/>
          </a:xfrm>
          <a:prstGeom prst="line">
            <a:avLst/>
          </a:prstGeom>
          <a:noFill/>
          <a:ln w="50799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62" name="Rectangle 454"/>
          <p:cNvSpPr>
            <a:spLocks noChangeArrowheads="1"/>
          </p:cNvSpPr>
          <p:nvPr/>
        </p:nvSpPr>
        <p:spPr bwMode="auto">
          <a:xfrm>
            <a:off x="1066800" y="685800"/>
            <a:ext cx="7312025" cy="155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The arrows indicate the trend: Ionization energy and Electronegativity </a:t>
            </a:r>
            <a:r>
              <a:rPr lang="en-US" altLang="en-US" sz="3200" i="1" u="sng">
                <a:latin typeface="Arial" charset="0"/>
                <a:cs typeface="Tahoma" pitchFamily="34" charset="0"/>
              </a:rPr>
              <a:t>INCREASE</a:t>
            </a:r>
            <a:r>
              <a:rPr lang="en-US" altLang="en-US" sz="3200">
                <a:latin typeface="Arial" charset="0"/>
                <a:cs typeface="Tahoma" pitchFamily="34" charset="0"/>
              </a:rPr>
              <a:t> in these directions</a:t>
            </a:r>
            <a:endParaRPr lang="en-US" altLang="en-US" sz="3200" i="1" u="sng">
              <a:latin typeface="Arial" charset="0"/>
              <a:cs typeface="Tahoma" pitchFamily="34" charset="0"/>
            </a:endParaRPr>
          </a:p>
        </p:txBody>
      </p:sp>
      <p:pic>
        <p:nvPicPr>
          <p:cNvPr id="117191" name="Picture 45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4760913"/>
            <a:ext cx="1739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6" name="Straight Arrow Connector 455"/>
          <p:cNvCxnSpPr/>
          <p:nvPr/>
        </p:nvCxnSpPr>
        <p:spPr>
          <a:xfrm>
            <a:off x="1444625" y="4224338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62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reeform 2"/>
          <p:cNvSpPr>
            <a:spLocks/>
          </p:cNvSpPr>
          <p:nvPr/>
        </p:nvSpPr>
        <p:spPr bwMode="auto">
          <a:xfrm>
            <a:off x="2160588" y="5033963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0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solidFill>
            <a:schemeClr val="bg2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3" name="Freeform 3"/>
          <p:cNvSpPr>
            <a:spLocks/>
          </p:cNvSpPr>
          <p:nvPr/>
        </p:nvSpPr>
        <p:spPr bwMode="auto">
          <a:xfrm>
            <a:off x="2160588" y="45466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4" name="Freeform 4"/>
          <p:cNvSpPr>
            <a:spLocks/>
          </p:cNvSpPr>
          <p:nvPr/>
        </p:nvSpPr>
        <p:spPr bwMode="auto">
          <a:xfrm>
            <a:off x="2160588" y="4546600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5" name="Freeform 5"/>
          <p:cNvSpPr>
            <a:spLocks/>
          </p:cNvSpPr>
          <p:nvPr/>
        </p:nvSpPr>
        <p:spPr bwMode="auto">
          <a:xfrm>
            <a:off x="2160588" y="40767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6" name="Freeform 6"/>
          <p:cNvSpPr>
            <a:spLocks/>
          </p:cNvSpPr>
          <p:nvPr/>
        </p:nvSpPr>
        <p:spPr bwMode="auto">
          <a:xfrm>
            <a:off x="2160588" y="4076700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7" name="Freeform 7"/>
          <p:cNvSpPr>
            <a:spLocks/>
          </p:cNvSpPr>
          <p:nvPr/>
        </p:nvSpPr>
        <p:spPr bwMode="auto">
          <a:xfrm>
            <a:off x="2160588" y="3560763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8" name="Freeform 8"/>
          <p:cNvSpPr>
            <a:spLocks/>
          </p:cNvSpPr>
          <p:nvPr/>
        </p:nvSpPr>
        <p:spPr bwMode="auto">
          <a:xfrm>
            <a:off x="2160588" y="3560763"/>
            <a:ext cx="84137" cy="420687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9" name="Freeform 9"/>
          <p:cNvSpPr>
            <a:spLocks/>
          </p:cNvSpPr>
          <p:nvPr/>
        </p:nvSpPr>
        <p:spPr bwMode="auto">
          <a:xfrm>
            <a:off x="2160588" y="3084513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0" name="Freeform 10"/>
          <p:cNvSpPr>
            <a:spLocks/>
          </p:cNvSpPr>
          <p:nvPr/>
        </p:nvSpPr>
        <p:spPr bwMode="auto">
          <a:xfrm>
            <a:off x="2160588" y="3084513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1" name="Freeform 11"/>
          <p:cNvSpPr>
            <a:spLocks/>
          </p:cNvSpPr>
          <p:nvPr/>
        </p:nvSpPr>
        <p:spPr bwMode="auto">
          <a:xfrm>
            <a:off x="2141538" y="2614613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2" name="Freeform 12"/>
          <p:cNvSpPr>
            <a:spLocks/>
          </p:cNvSpPr>
          <p:nvPr/>
        </p:nvSpPr>
        <p:spPr bwMode="auto">
          <a:xfrm>
            <a:off x="2160588" y="2581275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3" name="Freeform 13"/>
          <p:cNvSpPr>
            <a:spLocks/>
          </p:cNvSpPr>
          <p:nvPr/>
        </p:nvSpPr>
        <p:spPr bwMode="auto">
          <a:xfrm>
            <a:off x="2160588" y="50038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69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4" name="Freeform 14"/>
          <p:cNvSpPr>
            <a:spLocks/>
          </p:cNvSpPr>
          <p:nvPr/>
        </p:nvSpPr>
        <p:spPr bwMode="auto">
          <a:xfrm>
            <a:off x="2160588" y="5003800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0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5" name="Freeform 15"/>
          <p:cNvSpPr>
            <a:spLocks/>
          </p:cNvSpPr>
          <p:nvPr/>
        </p:nvSpPr>
        <p:spPr bwMode="auto">
          <a:xfrm>
            <a:off x="7439025" y="3932238"/>
            <a:ext cx="26988" cy="58737"/>
          </a:xfrm>
          <a:custGeom>
            <a:avLst/>
            <a:gdLst>
              <a:gd name="T0" fmla="*/ 2147483647 w 17"/>
              <a:gd name="T1" fmla="*/ 2147483647 h 37"/>
              <a:gd name="T2" fmla="*/ 2147483647 w 17"/>
              <a:gd name="T3" fmla="*/ 2147483647 h 37"/>
              <a:gd name="T4" fmla="*/ 2147483647 w 17"/>
              <a:gd name="T5" fmla="*/ 2147483647 h 37"/>
              <a:gd name="T6" fmla="*/ 2147483647 w 17"/>
              <a:gd name="T7" fmla="*/ 2147483647 h 37"/>
              <a:gd name="T8" fmla="*/ 2147483647 w 17"/>
              <a:gd name="T9" fmla="*/ 2147483647 h 37"/>
              <a:gd name="T10" fmla="*/ 2147483647 w 17"/>
              <a:gd name="T11" fmla="*/ 2147483647 h 37"/>
              <a:gd name="T12" fmla="*/ 2147483647 w 17"/>
              <a:gd name="T13" fmla="*/ 2147483647 h 37"/>
              <a:gd name="T14" fmla="*/ 2147483647 w 17"/>
              <a:gd name="T15" fmla="*/ 2147483647 h 37"/>
              <a:gd name="T16" fmla="*/ 2147483647 w 17"/>
              <a:gd name="T17" fmla="*/ 2147483647 h 37"/>
              <a:gd name="T18" fmla="*/ 2147483647 w 17"/>
              <a:gd name="T19" fmla="*/ 2147483647 h 37"/>
              <a:gd name="T20" fmla="*/ 2147483647 w 17"/>
              <a:gd name="T21" fmla="*/ 2147483647 h 37"/>
              <a:gd name="T22" fmla="*/ 2147483647 w 17"/>
              <a:gd name="T23" fmla="*/ 2147483647 h 37"/>
              <a:gd name="T24" fmla="*/ 2147483647 w 17"/>
              <a:gd name="T25" fmla="*/ 2147483647 h 37"/>
              <a:gd name="T26" fmla="*/ 2147483647 w 17"/>
              <a:gd name="T27" fmla="*/ 2147483647 h 37"/>
              <a:gd name="T28" fmla="*/ 2147483647 w 17"/>
              <a:gd name="T29" fmla="*/ 2147483647 h 37"/>
              <a:gd name="T30" fmla="*/ 2147483647 w 17"/>
              <a:gd name="T31" fmla="*/ 2147483647 h 37"/>
              <a:gd name="T32" fmla="*/ 2147483647 w 17"/>
              <a:gd name="T33" fmla="*/ 2147483647 h 37"/>
              <a:gd name="T34" fmla="*/ 2147483647 w 17"/>
              <a:gd name="T35" fmla="*/ 2147483647 h 37"/>
              <a:gd name="T36" fmla="*/ 2147483647 w 17"/>
              <a:gd name="T37" fmla="*/ 2147483647 h 37"/>
              <a:gd name="T38" fmla="*/ 2147483647 w 17"/>
              <a:gd name="T39" fmla="*/ 2147483647 h 37"/>
              <a:gd name="T40" fmla="*/ 2147483647 w 17"/>
              <a:gd name="T41" fmla="*/ 2147483647 h 37"/>
              <a:gd name="T42" fmla="*/ 2147483647 w 17"/>
              <a:gd name="T43" fmla="*/ 2147483647 h 37"/>
              <a:gd name="T44" fmla="*/ 2147483647 w 17"/>
              <a:gd name="T45" fmla="*/ 2147483647 h 37"/>
              <a:gd name="T46" fmla="*/ 2147483647 w 17"/>
              <a:gd name="T47" fmla="*/ 2147483647 h 37"/>
              <a:gd name="T48" fmla="*/ 2147483647 w 17"/>
              <a:gd name="T49" fmla="*/ 2147483647 h 37"/>
              <a:gd name="T50" fmla="*/ 2147483647 w 17"/>
              <a:gd name="T51" fmla="*/ 2147483647 h 37"/>
              <a:gd name="T52" fmla="*/ 2147483647 w 17"/>
              <a:gd name="T53" fmla="*/ 2147483647 h 37"/>
              <a:gd name="T54" fmla="*/ 2147483647 w 17"/>
              <a:gd name="T55" fmla="*/ 2147483647 h 37"/>
              <a:gd name="T56" fmla="*/ 2147483647 w 17"/>
              <a:gd name="T57" fmla="*/ 2147483647 h 37"/>
              <a:gd name="T58" fmla="*/ 0 w 17"/>
              <a:gd name="T59" fmla="*/ 2147483647 h 37"/>
              <a:gd name="T60" fmla="*/ 2147483647 w 17"/>
              <a:gd name="T61" fmla="*/ 2147483647 h 37"/>
              <a:gd name="T62" fmla="*/ 2147483647 w 17"/>
              <a:gd name="T63" fmla="*/ 2147483647 h 37"/>
              <a:gd name="T64" fmla="*/ 2147483647 w 17"/>
              <a:gd name="T65" fmla="*/ 2147483647 h 37"/>
              <a:gd name="T66" fmla="*/ 2147483647 w 17"/>
              <a:gd name="T67" fmla="*/ 2147483647 h 37"/>
              <a:gd name="T68" fmla="*/ 2147483647 w 17"/>
              <a:gd name="T69" fmla="*/ 2147483647 h 37"/>
              <a:gd name="T70" fmla="*/ 2147483647 w 17"/>
              <a:gd name="T71" fmla="*/ 2147483647 h 37"/>
              <a:gd name="T72" fmla="*/ 2147483647 w 17"/>
              <a:gd name="T73" fmla="*/ 2147483647 h 37"/>
              <a:gd name="T74" fmla="*/ 2147483647 w 17"/>
              <a:gd name="T75" fmla="*/ 2147483647 h 37"/>
              <a:gd name="T76" fmla="*/ 2147483647 w 17"/>
              <a:gd name="T77" fmla="*/ 2147483647 h 37"/>
              <a:gd name="T78" fmla="*/ 2147483647 w 17"/>
              <a:gd name="T79" fmla="*/ 0 h 37"/>
              <a:gd name="T80" fmla="*/ 2147483647 w 17"/>
              <a:gd name="T81" fmla="*/ 2147483647 h 37"/>
              <a:gd name="T82" fmla="*/ 2147483647 w 17"/>
              <a:gd name="T83" fmla="*/ 2147483647 h 37"/>
              <a:gd name="T84" fmla="*/ 2147483647 w 17"/>
              <a:gd name="T85" fmla="*/ 2147483647 h 37"/>
              <a:gd name="T86" fmla="*/ 2147483647 w 17"/>
              <a:gd name="T87" fmla="*/ 2147483647 h 37"/>
              <a:gd name="T88" fmla="*/ 2147483647 w 17"/>
              <a:gd name="T89" fmla="*/ 2147483647 h 37"/>
              <a:gd name="T90" fmla="*/ 2147483647 w 17"/>
              <a:gd name="T91" fmla="*/ 2147483647 h 37"/>
              <a:gd name="T92" fmla="*/ 2147483647 w 17"/>
              <a:gd name="T93" fmla="*/ 2147483647 h 37"/>
              <a:gd name="T94" fmla="*/ 2147483647 w 17"/>
              <a:gd name="T95" fmla="*/ 2147483647 h 37"/>
              <a:gd name="T96" fmla="*/ 2147483647 w 17"/>
              <a:gd name="T97" fmla="*/ 2147483647 h 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"/>
              <a:gd name="T148" fmla="*/ 0 h 37"/>
              <a:gd name="T149" fmla="*/ 17 w 17"/>
              <a:gd name="T150" fmla="*/ 37 h 3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" h="37">
                <a:moveTo>
                  <a:pt x="7" y="29"/>
                </a:moveTo>
                <a:lnTo>
                  <a:pt x="7" y="29"/>
                </a:lnTo>
                <a:lnTo>
                  <a:pt x="7" y="28"/>
                </a:lnTo>
                <a:lnTo>
                  <a:pt x="6" y="28"/>
                </a:lnTo>
                <a:lnTo>
                  <a:pt x="6" y="26"/>
                </a:lnTo>
                <a:lnTo>
                  <a:pt x="5" y="26"/>
                </a:lnTo>
                <a:lnTo>
                  <a:pt x="5" y="25"/>
                </a:lnTo>
                <a:lnTo>
                  <a:pt x="4" y="24"/>
                </a:lnTo>
                <a:lnTo>
                  <a:pt x="3" y="23"/>
                </a:lnTo>
                <a:lnTo>
                  <a:pt x="3" y="22"/>
                </a:lnTo>
                <a:lnTo>
                  <a:pt x="3" y="21"/>
                </a:lnTo>
                <a:lnTo>
                  <a:pt x="2" y="21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0" y="23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6" y="26"/>
                </a:lnTo>
                <a:lnTo>
                  <a:pt x="13" y="15"/>
                </a:lnTo>
                <a:lnTo>
                  <a:pt x="14" y="14"/>
                </a:lnTo>
                <a:lnTo>
                  <a:pt x="14" y="13"/>
                </a:lnTo>
                <a:lnTo>
                  <a:pt x="14" y="12"/>
                </a:lnTo>
                <a:lnTo>
                  <a:pt x="16" y="12"/>
                </a:lnTo>
                <a:lnTo>
                  <a:pt x="16" y="22"/>
                </a:lnTo>
                <a:lnTo>
                  <a:pt x="14" y="23"/>
                </a:lnTo>
                <a:lnTo>
                  <a:pt x="14" y="22"/>
                </a:lnTo>
                <a:lnTo>
                  <a:pt x="14" y="21"/>
                </a:lnTo>
                <a:lnTo>
                  <a:pt x="14" y="20"/>
                </a:lnTo>
                <a:lnTo>
                  <a:pt x="13" y="20"/>
                </a:lnTo>
                <a:lnTo>
                  <a:pt x="13" y="21"/>
                </a:lnTo>
                <a:lnTo>
                  <a:pt x="12" y="21"/>
                </a:lnTo>
                <a:lnTo>
                  <a:pt x="12" y="22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5"/>
                </a:lnTo>
                <a:lnTo>
                  <a:pt x="9" y="26"/>
                </a:lnTo>
                <a:lnTo>
                  <a:pt x="9" y="27"/>
                </a:lnTo>
                <a:lnTo>
                  <a:pt x="8" y="28"/>
                </a:lnTo>
                <a:lnTo>
                  <a:pt x="8" y="29"/>
                </a:lnTo>
                <a:lnTo>
                  <a:pt x="12" y="29"/>
                </a:lnTo>
                <a:lnTo>
                  <a:pt x="13" y="29"/>
                </a:lnTo>
                <a:lnTo>
                  <a:pt x="14" y="28"/>
                </a:lnTo>
                <a:lnTo>
                  <a:pt x="14" y="26"/>
                </a:lnTo>
                <a:lnTo>
                  <a:pt x="16" y="26"/>
                </a:lnTo>
                <a:lnTo>
                  <a:pt x="16" y="36"/>
                </a:lnTo>
                <a:lnTo>
                  <a:pt x="14" y="36"/>
                </a:lnTo>
                <a:lnTo>
                  <a:pt x="14" y="35"/>
                </a:lnTo>
                <a:lnTo>
                  <a:pt x="14" y="34"/>
                </a:lnTo>
                <a:lnTo>
                  <a:pt x="14" y="33"/>
                </a:lnTo>
                <a:lnTo>
                  <a:pt x="13" y="33"/>
                </a:lnTo>
                <a:lnTo>
                  <a:pt x="12" y="33"/>
                </a:lnTo>
                <a:lnTo>
                  <a:pt x="3" y="33"/>
                </a:lnTo>
                <a:lnTo>
                  <a:pt x="2" y="33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0" y="36"/>
                </a:lnTo>
                <a:lnTo>
                  <a:pt x="0" y="26"/>
                </a:lnTo>
                <a:lnTo>
                  <a:pt x="1" y="26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2" y="29"/>
                </a:lnTo>
                <a:lnTo>
                  <a:pt x="3" y="29"/>
                </a:lnTo>
                <a:lnTo>
                  <a:pt x="7" y="29"/>
                </a:lnTo>
                <a:lnTo>
                  <a:pt x="13" y="9"/>
                </a:lnTo>
                <a:lnTo>
                  <a:pt x="8" y="9"/>
                </a:lnTo>
                <a:lnTo>
                  <a:pt x="7" y="9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0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7" y="6"/>
                </a:lnTo>
                <a:lnTo>
                  <a:pt x="6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7" y="5"/>
                </a:lnTo>
                <a:lnTo>
                  <a:pt x="7" y="6"/>
                </a:lnTo>
                <a:lnTo>
                  <a:pt x="8" y="6"/>
                </a:lnTo>
                <a:lnTo>
                  <a:pt x="13" y="6"/>
                </a:lnTo>
                <a:lnTo>
                  <a:pt x="14" y="6"/>
                </a:lnTo>
                <a:lnTo>
                  <a:pt x="14" y="5"/>
                </a:lnTo>
                <a:lnTo>
                  <a:pt x="14" y="4"/>
                </a:lnTo>
                <a:lnTo>
                  <a:pt x="14" y="3"/>
                </a:lnTo>
                <a:lnTo>
                  <a:pt x="16" y="3"/>
                </a:lnTo>
                <a:lnTo>
                  <a:pt x="16" y="12"/>
                </a:lnTo>
                <a:lnTo>
                  <a:pt x="14" y="12"/>
                </a:lnTo>
                <a:lnTo>
                  <a:pt x="14" y="10"/>
                </a:lnTo>
                <a:lnTo>
                  <a:pt x="13" y="9"/>
                </a:lnTo>
                <a:lnTo>
                  <a:pt x="7" y="2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6" name="Freeform 16"/>
          <p:cNvSpPr>
            <a:spLocks/>
          </p:cNvSpPr>
          <p:nvPr/>
        </p:nvSpPr>
        <p:spPr bwMode="auto">
          <a:xfrm>
            <a:off x="7253288" y="4567238"/>
            <a:ext cx="280987" cy="74612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7" name="Freeform 17"/>
          <p:cNvSpPr>
            <a:spLocks/>
          </p:cNvSpPr>
          <p:nvPr/>
        </p:nvSpPr>
        <p:spPr bwMode="auto">
          <a:xfrm>
            <a:off x="7253288" y="4567238"/>
            <a:ext cx="287337" cy="80962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8" name="Freeform 18"/>
          <p:cNvSpPr>
            <a:spLocks/>
          </p:cNvSpPr>
          <p:nvPr/>
        </p:nvSpPr>
        <p:spPr bwMode="auto">
          <a:xfrm>
            <a:off x="7456488" y="4567238"/>
            <a:ext cx="77787" cy="411162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9" name="Freeform 19"/>
          <p:cNvSpPr>
            <a:spLocks/>
          </p:cNvSpPr>
          <p:nvPr/>
        </p:nvSpPr>
        <p:spPr bwMode="auto">
          <a:xfrm>
            <a:off x="7456488" y="4567238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0" name="Freeform 20"/>
          <p:cNvSpPr>
            <a:spLocks/>
          </p:cNvSpPr>
          <p:nvPr/>
        </p:nvSpPr>
        <p:spPr bwMode="auto">
          <a:xfrm>
            <a:off x="7253288" y="4097338"/>
            <a:ext cx="280987" cy="77787"/>
          </a:xfrm>
          <a:custGeom>
            <a:avLst/>
            <a:gdLst>
              <a:gd name="T0" fmla="*/ 0 w 177"/>
              <a:gd name="T1" fmla="*/ 2147483647 h 49"/>
              <a:gd name="T2" fmla="*/ 2147483647 w 177"/>
              <a:gd name="T3" fmla="*/ 0 h 49"/>
              <a:gd name="T4" fmla="*/ 2147483647 w 177"/>
              <a:gd name="T5" fmla="*/ 0 h 49"/>
              <a:gd name="T6" fmla="*/ 2147483647 w 177"/>
              <a:gd name="T7" fmla="*/ 2147483647 h 49"/>
              <a:gd name="T8" fmla="*/ 0 w 177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9"/>
              <a:gd name="T17" fmla="*/ 177 w 177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9">
                <a:moveTo>
                  <a:pt x="0" y="31"/>
                </a:moveTo>
                <a:lnTo>
                  <a:pt x="23" y="0"/>
                </a:lnTo>
                <a:lnTo>
                  <a:pt x="176" y="0"/>
                </a:lnTo>
                <a:lnTo>
                  <a:pt x="139" y="48"/>
                </a:lnTo>
                <a:lnTo>
                  <a:pt x="0" y="31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1" name="Freeform 21"/>
          <p:cNvSpPr>
            <a:spLocks/>
          </p:cNvSpPr>
          <p:nvPr/>
        </p:nvSpPr>
        <p:spPr bwMode="auto">
          <a:xfrm>
            <a:off x="7253288" y="4097338"/>
            <a:ext cx="287337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2" name="Freeform 22"/>
          <p:cNvSpPr>
            <a:spLocks/>
          </p:cNvSpPr>
          <p:nvPr/>
        </p:nvSpPr>
        <p:spPr bwMode="auto">
          <a:xfrm>
            <a:off x="7456488" y="4097338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3" name="Freeform 23"/>
          <p:cNvSpPr>
            <a:spLocks/>
          </p:cNvSpPr>
          <p:nvPr/>
        </p:nvSpPr>
        <p:spPr bwMode="auto">
          <a:xfrm>
            <a:off x="7456488" y="4097338"/>
            <a:ext cx="84137" cy="420687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4" name="Freeform 24"/>
          <p:cNvSpPr>
            <a:spLocks/>
          </p:cNvSpPr>
          <p:nvPr/>
        </p:nvSpPr>
        <p:spPr bwMode="auto">
          <a:xfrm>
            <a:off x="7253288" y="3581400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5" name="Freeform 25"/>
          <p:cNvSpPr>
            <a:spLocks/>
          </p:cNvSpPr>
          <p:nvPr/>
        </p:nvSpPr>
        <p:spPr bwMode="auto">
          <a:xfrm>
            <a:off x="7253288" y="3581400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6" name="Freeform 26"/>
          <p:cNvSpPr>
            <a:spLocks/>
          </p:cNvSpPr>
          <p:nvPr/>
        </p:nvSpPr>
        <p:spPr bwMode="auto">
          <a:xfrm>
            <a:off x="7456488" y="358140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7" name="Freeform 27"/>
          <p:cNvSpPr>
            <a:spLocks/>
          </p:cNvSpPr>
          <p:nvPr/>
        </p:nvSpPr>
        <p:spPr bwMode="auto">
          <a:xfrm>
            <a:off x="7456488" y="3581400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8" name="Freeform 28"/>
          <p:cNvSpPr>
            <a:spLocks/>
          </p:cNvSpPr>
          <p:nvPr/>
        </p:nvSpPr>
        <p:spPr bwMode="auto">
          <a:xfrm>
            <a:off x="7253288" y="3106738"/>
            <a:ext cx="280987" cy="74612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89" name="Freeform 29"/>
          <p:cNvSpPr>
            <a:spLocks/>
          </p:cNvSpPr>
          <p:nvPr/>
        </p:nvSpPr>
        <p:spPr bwMode="auto">
          <a:xfrm>
            <a:off x="7253288" y="3106738"/>
            <a:ext cx="287337" cy="80962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0" name="Freeform 30"/>
          <p:cNvSpPr>
            <a:spLocks/>
          </p:cNvSpPr>
          <p:nvPr/>
        </p:nvSpPr>
        <p:spPr bwMode="auto">
          <a:xfrm>
            <a:off x="7456488" y="3106738"/>
            <a:ext cx="77787" cy="411162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1" name="Freeform 31"/>
          <p:cNvSpPr>
            <a:spLocks/>
          </p:cNvSpPr>
          <p:nvPr/>
        </p:nvSpPr>
        <p:spPr bwMode="auto">
          <a:xfrm>
            <a:off x="7456488" y="3106738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2" name="Freeform 32"/>
          <p:cNvSpPr>
            <a:spLocks/>
          </p:cNvSpPr>
          <p:nvPr/>
        </p:nvSpPr>
        <p:spPr bwMode="auto">
          <a:xfrm>
            <a:off x="7253288" y="2600325"/>
            <a:ext cx="280987" cy="77788"/>
          </a:xfrm>
          <a:custGeom>
            <a:avLst/>
            <a:gdLst>
              <a:gd name="T0" fmla="*/ 0 w 177"/>
              <a:gd name="T1" fmla="*/ 2147483647 h 49"/>
              <a:gd name="T2" fmla="*/ 2147483647 w 177"/>
              <a:gd name="T3" fmla="*/ 0 h 49"/>
              <a:gd name="T4" fmla="*/ 2147483647 w 177"/>
              <a:gd name="T5" fmla="*/ 0 h 49"/>
              <a:gd name="T6" fmla="*/ 2147483647 w 177"/>
              <a:gd name="T7" fmla="*/ 2147483647 h 49"/>
              <a:gd name="T8" fmla="*/ 0 w 177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9"/>
              <a:gd name="T17" fmla="*/ 177 w 177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9">
                <a:moveTo>
                  <a:pt x="0" y="31"/>
                </a:moveTo>
                <a:lnTo>
                  <a:pt x="23" y="0"/>
                </a:lnTo>
                <a:lnTo>
                  <a:pt x="176" y="0"/>
                </a:lnTo>
                <a:lnTo>
                  <a:pt x="139" y="48"/>
                </a:lnTo>
                <a:lnTo>
                  <a:pt x="0" y="31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3" name="Freeform 33"/>
          <p:cNvSpPr>
            <a:spLocks/>
          </p:cNvSpPr>
          <p:nvPr/>
        </p:nvSpPr>
        <p:spPr bwMode="auto">
          <a:xfrm>
            <a:off x="7253288" y="2600325"/>
            <a:ext cx="287337" cy="84138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4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4" name="Freeform 34"/>
          <p:cNvSpPr>
            <a:spLocks/>
          </p:cNvSpPr>
          <p:nvPr/>
        </p:nvSpPr>
        <p:spPr bwMode="auto">
          <a:xfrm>
            <a:off x="7456488" y="2600325"/>
            <a:ext cx="77787" cy="414338"/>
          </a:xfrm>
          <a:custGeom>
            <a:avLst/>
            <a:gdLst>
              <a:gd name="T0" fmla="*/ 2147483647 w 49"/>
              <a:gd name="T1" fmla="*/ 2147483647 h 261"/>
              <a:gd name="T2" fmla="*/ 0 w 49"/>
              <a:gd name="T3" fmla="*/ 2147483647 h 261"/>
              <a:gd name="T4" fmla="*/ 2147483647 w 49"/>
              <a:gd name="T5" fmla="*/ 0 h 261"/>
              <a:gd name="T6" fmla="*/ 2147483647 w 49"/>
              <a:gd name="T7" fmla="*/ 2147483647 h 261"/>
              <a:gd name="T8" fmla="*/ 2147483647 w 49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1"/>
              <a:gd name="T17" fmla="*/ 49 w 49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1">
                <a:moveTo>
                  <a:pt x="26" y="260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6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5" name="Freeform 35"/>
          <p:cNvSpPr>
            <a:spLocks/>
          </p:cNvSpPr>
          <p:nvPr/>
        </p:nvSpPr>
        <p:spPr bwMode="auto">
          <a:xfrm>
            <a:off x="7456488" y="2600325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6" name="Freeform 36"/>
          <p:cNvSpPr>
            <a:spLocks/>
          </p:cNvSpPr>
          <p:nvPr/>
        </p:nvSpPr>
        <p:spPr bwMode="auto">
          <a:xfrm>
            <a:off x="7253288" y="2098675"/>
            <a:ext cx="280987" cy="73025"/>
          </a:xfrm>
          <a:custGeom>
            <a:avLst/>
            <a:gdLst>
              <a:gd name="T0" fmla="*/ 0 w 177"/>
              <a:gd name="T1" fmla="*/ 2147483647 h 46"/>
              <a:gd name="T2" fmla="*/ 2147483647 w 177"/>
              <a:gd name="T3" fmla="*/ 0 h 46"/>
              <a:gd name="T4" fmla="*/ 2147483647 w 177"/>
              <a:gd name="T5" fmla="*/ 0 h 46"/>
              <a:gd name="T6" fmla="*/ 2147483647 w 177"/>
              <a:gd name="T7" fmla="*/ 2147483647 h 46"/>
              <a:gd name="T8" fmla="*/ 0 w 177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6"/>
              <a:gd name="T17" fmla="*/ 177 w 177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6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5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7" name="Freeform 37"/>
          <p:cNvSpPr>
            <a:spLocks/>
          </p:cNvSpPr>
          <p:nvPr/>
        </p:nvSpPr>
        <p:spPr bwMode="auto">
          <a:xfrm>
            <a:off x="7253288" y="2098675"/>
            <a:ext cx="287337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8" name="Freeform 38"/>
          <p:cNvSpPr>
            <a:spLocks/>
          </p:cNvSpPr>
          <p:nvPr/>
        </p:nvSpPr>
        <p:spPr bwMode="auto">
          <a:xfrm>
            <a:off x="7456488" y="209867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99" name="Freeform 39"/>
          <p:cNvSpPr>
            <a:spLocks/>
          </p:cNvSpPr>
          <p:nvPr/>
        </p:nvSpPr>
        <p:spPr bwMode="auto">
          <a:xfrm>
            <a:off x="7456488" y="2098675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0" name="Freeform 40"/>
          <p:cNvSpPr>
            <a:spLocks/>
          </p:cNvSpPr>
          <p:nvPr/>
        </p:nvSpPr>
        <p:spPr bwMode="auto">
          <a:xfrm>
            <a:off x="1951038" y="45751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1" name="Freeform 41"/>
          <p:cNvSpPr>
            <a:spLocks/>
          </p:cNvSpPr>
          <p:nvPr/>
        </p:nvSpPr>
        <p:spPr bwMode="auto">
          <a:xfrm>
            <a:off x="1951038" y="4575175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2" name="Freeform 42"/>
          <p:cNvSpPr>
            <a:spLocks/>
          </p:cNvSpPr>
          <p:nvPr/>
        </p:nvSpPr>
        <p:spPr bwMode="auto">
          <a:xfrm>
            <a:off x="1951038" y="4106863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3" name="Freeform 43"/>
          <p:cNvSpPr>
            <a:spLocks/>
          </p:cNvSpPr>
          <p:nvPr/>
        </p:nvSpPr>
        <p:spPr bwMode="auto">
          <a:xfrm>
            <a:off x="1951038" y="4106863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4" name="Freeform 44"/>
          <p:cNvSpPr>
            <a:spLocks/>
          </p:cNvSpPr>
          <p:nvPr/>
        </p:nvSpPr>
        <p:spPr bwMode="auto">
          <a:xfrm>
            <a:off x="1951038" y="359092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5" name="Freeform 45"/>
          <p:cNvSpPr>
            <a:spLocks/>
          </p:cNvSpPr>
          <p:nvPr/>
        </p:nvSpPr>
        <p:spPr bwMode="auto">
          <a:xfrm>
            <a:off x="1951038" y="3590925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6" name="Freeform 46"/>
          <p:cNvSpPr>
            <a:spLocks/>
          </p:cNvSpPr>
          <p:nvPr/>
        </p:nvSpPr>
        <p:spPr bwMode="auto">
          <a:xfrm>
            <a:off x="1951038" y="31146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7" name="Freeform 47"/>
          <p:cNvSpPr>
            <a:spLocks/>
          </p:cNvSpPr>
          <p:nvPr/>
        </p:nvSpPr>
        <p:spPr bwMode="auto">
          <a:xfrm>
            <a:off x="1951038" y="3114675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8" name="Freeform 48"/>
          <p:cNvSpPr>
            <a:spLocks/>
          </p:cNvSpPr>
          <p:nvPr/>
        </p:nvSpPr>
        <p:spPr bwMode="auto">
          <a:xfrm>
            <a:off x="1951038" y="2609850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9" name="Freeform 49"/>
          <p:cNvSpPr>
            <a:spLocks/>
          </p:cNvSpPr>
          <p:nvPr/>
        </p:nvSpPr>
        <p:spPr bwMode="auto">
          <a:xfrm>
            <a:off x="1951038" y="2609850"/>
            <a:ext cx="285750" cy="84138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4"/>
                </a:moveTo>
                <a:lnTo>
                  <a:pt x="24" y="0"/>
                </a:lnTo>
                <a:lnTo>
                  <a:pt x="179" y="0"/>
                </a:lnTo>
                <a:lnTo>
                  <a:pt x="141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0" name="Freeform 50"/>
          <p:cNvSpPr>
            <a:spLocks/>
          </p:cNvSpPr>
          <p:nvPr/>
        </p:nvSpPr>
        <p:spPr bwMode="auto">
          <a:xfrm>
            <a:off x="1951038" y="2106613"/>
            <a:ext cx="279400" cy="74612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1" name="Freeform 51"/>
          <p:cNvSpPr>
            <a:spLocks/>
          </p:cNvSpPr>
          <p:nvPr/>
        </p:nvSpPr>
        <p:spPr bwMode="auto">
          <a:xfrm>
            <a:off x="1951038" y="2106613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2" name="Freeform 52"/>
          <p:cNvSpPr>
            <a:spLocks/>
          </p:cNvSpPr>
          <p:nvPr/>
        </p:nvSpPr>
        <p:spPr bwMode="auto">
          <a:xfrm>
            <a:off x="2259013" y="4575175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3" name="Freeform 53"/>
          <p:cNvSpPr>
            <a:spLocks/>
          </p:cNvSpPr>
          <p:nvPr/>
        </p:nvSpPr>
        <p:spPr bwMode="auto">
          <a:xfrm>
            <a:off x="2259013" y="4575175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4" name="Freeform 54"/>
          <p:cNvSpPr>
            <a:spLocks/>
          </p:cNvSpPr>
          <p:nvPr/>
        </p:nvSpPr>
        <p:spPr bwMode="auto">
          <a:xfrm>
            <a:off x="2462213" y="457517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5" name="Freeform 55"/>
          <p:cNvSpPr>
            <a:spLocks/>
          </p:cNvSpPr>
          <p:nvPr/>
        </p:nvSpPr>
        <p:spPr bwMode="auto">
          <a:xfrm>
            <a:off x="2462213" y="4575175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6" name="Freeform 56"/>
          <p:cNvSpPr>
            <a:spLocks/>
          </p:cNvSpPr>
          <p:nvPr/>
        </p:nvSpPr>
        <p:spPr bwMode="auto">
          <a:xfrm>
            <a:off x="2259013" y="4106863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7" name="Freeform 57"/>
          <p:cNvSpPr>
            <a:spLocks/>
          </p:cNvSpPr>
          <p:nvPr/>
        </p:nvSpPr>
        <p:spPr bwMode="auto">
          <a:xfrm>
            <a:off x="2259013" y="4106863"/>
            <a:ext cx="287337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8" name="Freeform 58"/>
          <p:cNvSpPr>
            <a:spLocks/>
          </p:cNvSpPr>
          <p:nvPr/>
        </p:nvSpPr>
        <p:spPr bwMode="auto">
          <a:xfrm>
            <a:off x="2462213" y="4106863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19" name="Freeform 59"/>
          <p:cNvSpPr>
            <a:spLocks/>
          </p:cNvSpPr>
          <p:nvPr/>
        </p:nvSpPr>
        <p:spPr bwMode="auto">
          <a:xfrm>
            <a:off x="2462213" y="4106863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0" name="Freeform 60"/>
          <p:cNvSpPr>
            <a:spLocks/>
          </p:cNvSpPr>
          <p:nvPr/>
        </p:nvSpPr>
        <p:spPr bwMode="auto">
          <a:xfrm>
            <a:off x="2259013" y="3590925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1" name="Freeform 61"/>
          <p:cNvSpPr>
            <a:spLocks/>
          </p:cNvSpPr>
          <p:nvPr/>
        </p:nvSpPr>
        <p:spPr bwMode="auto">
          <a:xfrm>
            <a:off x="2259013" y="3590925"/>
            <a:ext cx="287337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2" name="Freeform 62"/>
          <p:cNvSpPr>
            <a:spLocks/>
          </p:cNvSpPr>
          <p:nvPr/>
        </p:nvSpPr>
        <p:spPr bwMode="auto">
          <a:xfrm>
            <a:off x="2462213" y="359092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3" name="Freeform 63"/>
          <p:cNvSpPr>
            <a:spLocks/>
          </p:cNvSpPr>
          <p:nvPr/>
        </p:nvSpPr>
        <p:spPr bwMode="auto">
          <a:xfrm>
            <a:off x="2462213" y="3590925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4" name="Freeform 64"/>
          <p:cNvSpPr>
            <a:spLocks/>
          </p:cNvSpPr>
          <p:nvPr/>
        </p:nvSpPr>
        <p:spPr bwMode="auto">
          <a:xfrm>
            <a:off x="2259013" y="3114675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5" name="Freeform 65"/>
          <p:cNvSpPr>
            <a:spLocks/>
          </p:cNvSpPr>
          <p:nvPr/>
        </p:nvSpPr>
        <p:spPr bwMode="auto">
          <a:xfrm>
            <a:off x="2259013" y="3114675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6" name="Freeform 66"/>
          <p:cNvSpPr>
            <a:spLocks/>
          </p:cNvSpPr>
          <p:nvPr/>
        </p:nvSpPr>
        <p:spPr bwMode="auto">
          <a:xfrm>
            <a:off x="2462213" y="3114675"/>
            <a:ext cx="77787" cy="411163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7" name="Freeform 67"/>
          <p:cNvSpPr>
            <a:spLocks/>
          </p:cNvSpPr>
          <p:nvPr/>
        </p:nvSpPr>
        <p:spPr bwMode="auto">
          <a:xfrm>
            <a:off x="2462213" y="3114675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8" name="Freeform 68"/>
          <p:cNvSpPr>
            <a:spLocks/>
          </p:cNvSpPr>
          <p:nvPr/>
        </p:nvSpPr>
        <p:spPr bwMode="auto">
          <a:xfrm>
            <a:off x="2259013" y="2609850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29" name="Freeform 69"/>
          <p:cNvSpPr>
            <a:spLocks/>
          </p:cNvSpPr>
          <p:nvPr/>
        </p:nvSpPr>
        <p:spPr bwMode="auto">
          <a:xfrm>
            <a:off x="2259013" y="2609850"/>
            <a:ext cx="287337" cy="84138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4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0" name="Freeform 70"/>
          <p:cNvSpPr>
            <a:spLocks/>
          </p:cNvSpPr>
          <p:nvPr/>
        </p:nvSpPr>
        <p:spPr bwMode="auto">
          <a:xfrm>
            <a:off x="2462213" y="2609850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1" name="Freeform 71"/>
          <p:cNvSpPr>
            <a:spLocks/>
          </p:cNvSpPr>
          <p:nvPr/>
        </p:nvSpPr>
        <p:spPr bwMode="auto">
          <a:xfrm>
            <a:off x="2462213" y="2609850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2" name="Freeform 72"/>
          <p:cNvSpPr>
            <a:spLocks/>
          </p:cNvSpPr>
          <p:nvPr/>
        </p:nvSpPr>
        <p:spPr bwMode="auto">
          <a:xfrm>
            <a:off x="2571750" y="4575175"/>
            <a:ext cx="276225" cy="74613"/>
          </a:xfrm>
          <a:custGeom>
            <a:avLst/>
            <a:gdLst>
              <a:gd name="T0" fmla="*/ 0 w 174"/>
              <a:gd name="T1" fmla="*/ 2147483647 h 47"/>
              <a:gd name="T2" fmla="*/ 2147483647 w 174"/>
              <a:gd name="T3" fmla="*/ 0 h 47"/>
              <a:gd name="T4" fmla="*/ 2147483647 w 174"/>
              <a:gd name="T5" fmla="*/ 0 h 47"/>
              <a:gd name="T6" fmla="*/ 2147483647 w 174"/>
              <a:gd name="T7" fmla="*/ 2147483647 h 47"/>
              <a:gd name="T8" fmla="*/ 0 w 174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47"/>
              <a:gd name="T17" fmla="*/ 174 w 17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47">
                <a:moveTo>
                  <a:pt x="0" y="29"/>
                </a:moveTo>
                <a:lnTo>
                  <a:pt x="22" y="0"/>
                </a:lnTo>
                <a:lnTo>
                  <a:pt x="173" y="0"/>
                </a:lnTo>
                <a:lnTo>
                  <a:pt x="137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3" name="Freeform 73"/>
          <p:cNvSpPr>
            <a:spLocks/>
          </p:cNvSpPr>
          <p:nvPr/>
        </p:nvSpPr>
        <p:spPr bwMode="auto">
          <a:xfrm>
            <a:off x="2571750" y="4575175"/>
            <a:ext cx="284163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4" name="Freeform 74"/>
          <p:cNvSpPr>
            <a:spLocks/>
          </p:cNvSpPr>
          <p:nvPr/>
        </p:nvSpPr>
        <p:spPr bwMode="auto">
          <a:xfrm>
            <a:off x="2771775" y="4575175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5" name="Freeform 75"/>
          <p:cNvSpPr>
            <a:spLocks/>
          </p:cNvSpPr>
          <p:nvPr/>
        </p:nvSpPr>
        <p:spPr bwMode="auto">
          <a:xfrm>
            <a:off x="2771775" y="4575175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9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9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6" name="Freeform 76"/>
          <p:cNvSpPr>
            <a:spLocks/>
          </p:cNvSpPr>
          <p:nvPr/>
        </p:nvSpPr>
        <p:spPr bwMode="auto">
          <a:xfrm>
            <a:off x="2571750" y="4106863"/>
            <a:ext cx="276225" cy="76200"/>
          </a:xfrm>
          <a:custGeom>
            <a:avLst/>
            <a:gdLst>
              <a:gd name="T0" fmla="*/ 0 w 174"/>
              <a:gd name="T1" fmla="*/ 2147483647 h 48"/>
              <a:gd name="T2" fmla="*/ 2147483647 w 174"/>
              <a:gd name="T3" fmla="*/ 0 h 48"/>
              <a:gd name="T4" fmla="*/ 2147483647 w 174"/>
              <a:gd name="T5" fmla="*/ 0 h 48"/>
              <a:gd name="T6" fmla="*/ 2147483647 w 174"/>
              <a:gd name="T7" fmla="*/ 2147483647 h 48"/>
              <a:gd name="T8" fmla="*/ 0 w 174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48"/>
              <a:gd name="T17" fmla="*/ 174 w 174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48">
                <a:moveTo>
                  <a:pt x="0" y="30"/>
                </a:moveTo>
                <a:lnTo>
                  <a:pt x="22" y="0"/>
                </a:lnTo>
                <a:lnTo>
                  <a:pt x="173" y="0"/>
                </a:lnTo>
                <a:lnTo>
                  <a:pt x="137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7" name="Freeform 77"/>
          <p:cNvSpPr>
            <a:spLocks/>
          </p:cNvSpPr>
          <p:nvPr/>
        </p:nvSpPr>
        <p:spPr bwMode="auto">
          <a:xfrm>
            <a:off x="2571750" y="4106863"/>
            <a:ext cx="284163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8" name="Freeform 78"/>
          <p:cNvSpPr>
            <a:spLocks/>
          </p:cNvSpPr>
          <p:nvPr/>
        </p:nvSpPr>
        <p:spPr bwMode="auto">
          <a:xfrm>
            <a:off x="2771775" y="4106863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1"/>
                </a:lnTo>
                <a:lnTo>
                  <a:pt x="47" y="0"/>
                </a:lnTo>
                <a:lnTo>
                  <a:pt x="47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9" name="Freeform 79"/>
          <p:cNvSpPr>
            <a:spLocks/>
          </p:cNvSpPr>
          <p:nvPr/>
        </p:nvSpPr>
        <p:spPr bwMode="auto">
          <a:xfrm>
            <a:off x="2771775" y="4106863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9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9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0" name="Freeform 80"/>
          <p:cNvSpPr>
            <a:spLocks/>
          </p:cNvSpPr>
          <p:nvPr/>
        </p:nvSpPr>
        <p:spPr bwMode="auto">
          <a:xfrm>
            <a:off x="2571750" y="3590925"/>
            <a:ext cx="276225" cy="74613"/>
          </a:xfrm>
          <a:custGeom>
            <a:avLst/>
            <a:gdLst>
              <a:gd name="T0" fmla="*/ 0 w 174"/>
              <a:gd name="T1" fmla="*/ 2147483647 h 47"/>
              <a:gd name="T2" fmla="*/ 2147483647 w 174"/>
              <a:gd name="T3" fmla="*/ 0 h 47"/>
              <a:gd name="T4" fmla="*/ 2147483647 w 174"/>
              <a:gd name="T5" fmla="*/ 0 h 47"/>
              <a:gd name="T6" fmla="*/ 2147483647 w 174"/>
              <a:gd name="T7" fmla="*/ 2147483647 h 47"/>
              <a:gd name="T8" fmla="*/ 0 w 174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47"/>
              <a:gd name="T17" fmla="*/ 174 w 17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47">
                <a:moveTo>
                  <a:pt x="0" y="30"/>
                </a:moveTo>
                <a:lnTo>
                  <a:pt x="22" y="0"/>
                </a:lnTo>
                <a:lnTo>
                  <a:pt x="173" y="0"/>
                </a:lnTo>
                <a:lnTo>
                  <a:pt x="137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1" name="Freeform 81"/>
          <p:cNvSpPr>
            <a:spLocks/>
          </p:cNvSpPr>
          <p:nvPr/>
        </p:nvSpPr>
        <p:spPr bwMode="auto">
          <a:xfrm>
            <a:off x="2571750" y="3590925"/>
            <a:ext cx="284163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2" name="Freeform 82"/>
          <p:cNvSpPr>
            <a:spLocks/>
          </p:cNvSpPr>
          <p:nvPr/>
        </p:nvSpPr>
        <p:spPr bwMode="auto">
          <a:xfrm>
            <a:off x="2771775" y="3590925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3" name="Freeform 83"/>
          <p:cNvSpPr>
            <a:spLocks/>
          </p:cNvSpPr>
          <p:nvPr/>
        </p:nvSpPr>
        <p:spPr bwMode="auto">
          <a:xfrm>
            <a:off x="2771775" y="3590925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9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9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4" name="Freeform 84"/>
          <p:cNvSpPr>
            <a:spLocks/>
          </p:cNvSpPr>
          <p:nvPr/>
        </p:nvSpPr>
        <p:spPr bwMode="auto">
          <a:xfrm>
            <a:off x="2879725" y="457517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5" name="Freeform 85"/>
          <p:cNvSpPr>
            <a:spLocks/>
          </p:cNvSpPr>
          <p:nvPr/>
        </p:nvSpPr>
        <p:spPr bwMode="auto">
          <a:xfrm>
            <a:off x="2879725" y="4575175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3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6" name="Freeform 86"/>
          <p:cNvSpPr>
            <a:spLocks/>
          </p:cNvSpPr>
          <p:nvPr/>
        </p:nvSpPr>
        <p:spPr bwMode="auto">
          <a:xfrm>
            <a:off x="3081338" y="457517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7" name="Freeform 87"/>
          <p:cNvSpPr>
            <a:spLocks/>
          </p:cNvSpPr>
          <p:nvPr/>
        </p:nvSpPr>
        <p:spPr bwMode="auto">
          <a:xfrm>
            <a:off x="3081338" y="4575175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8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8" name="Freeform 88"/>
          <p:cNvSpPr>
            <a:spLocks/>
          </p:cNvSpPr>
          <p:nvPr/>
        </p:nvSpPr>
        <p:spPr bwMode="auto">
          <a:xfrm>
            <a:off x="2879725" y="4106863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9" name="Freeform 89"/>
          <p:cNvSpPr>
            <a:spLocks/>
          </p:cNvSpPr>
          <p:nvPr/>
        </p:nvSpPr>
        <p:spPr bwMode="auto">
          <a:xfrm>
            <a:off x="2879725" y="4106863"/>
            <a:ext cx="287338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3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0" name="Freeform 90"/>
          <p:cNvSpPr>
            <a:spLocks/>
          </p:cNvSpPr>
          <p:nvPr/>
        </p:nvSpPr>
        <p:spPr bwMode="auto">
          <a:xfrm>
            <a:off x="3081338" y="4106863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1" name="Freeform 91"/>
          <p:cNvSpPr>
            <a:spLocks/>
          </p:cNvSpPr>
          <p:nvPr/>
        </p:nvSpPr>
        <p:spPr bwMode="auto">
          <a:xfrm>
            <a:off x="3081338" y="4106863"/>
            <a:ext cx="85725" cy="422275"/>
          </a:xfrm>
          <a:custGeom>
            <a:avLst/>
            <a:gdLst>
              <a:gd name="T0" fmla="*/ 2147483647 w 54"/>
              <a:gd name="T1" fmla="*/ 2147483647 h 266"/>
              <a:gd name="T2" fmla="*/ 0 w 54"/>
              <a:gd name="T3" fmla="*/ 2147483647 h 266"/>
              <a:gd name="T4" fmla="*/ 2147483647 w 54"/>
              <a:gd name="T5" fmla="*/ 0 h 266"/>
              <a:gd name="T6" fmla="*/ 2147483647 w 54"/>
              <a:gd name="T7" fmla="*/ 2147483647 h 266"/>
              <a:gd name="T8" fmla="*/ 2147483647 w 54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6"/>
              <a:gd name="T17" fmla="*/ 54 w 5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6">
                <a:moveTo>
                  <a:pt x="28" y="265"/>
                </a:moveTo>
                <a:lnTo>
                  <a:pt x="0" y="72"/>
                </a:lnTo>
                <a:lnTo>
                  <a:pt x="53" y="0"/>
                </a:lnTo>
                <a:lnTo>
                  <a:pt x="53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2" name="Freeform 92"/>
          <p:cNvSpPr>
            <a:spLocks/>
          </p:cNvSpPr>
          <p:nvPr/>
        </p:nvSpPr>
        <p:spPr bwMode="auto">
          <a:xfrm>
            <a:off x="2879725" y="359092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3" name="Freeform 93"/>
          <p:cNvSpPr>
            <a:spLocks/>
          </p:cNvSpPr>
          <p:nvPr/>
        </p:nvSpPr>
        <p:spPr bwMode="auto">
          <a:xfrm>
            <a:off x="2879725" y="3590925"/>
            <a:ext cx="287338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3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4" name="Freeform 94"/>
          <p:cNvSpPr>
            <a:spLocks/>
          </p:cNvSpPr>
          <p:nvPr/>
        </p:nvSpPr>
        <p:spPr bwMode="auto">
          <a:xfrm>
            <a:off x="3081338" y="359092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5" name="Freeform 95"/>
          <p:cNvSpPr>
            <a:spLocks/>
          </p:cNvSpPr>
          <p:nvPr/>
        </p:nvSpPr>
        <p:spPr bwMode="auto">
          <a:xfrm>
            <a:off x="3081338" y="3590925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8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6" name="Freeform 96"/>
          <p:cNvSpPr>
            <a:spLocks/>
          </p:cNvSpPr>
          <p:nvPr/>
        </p:nvSpPr>
        <p:spPr bwMode="auto">
          <a:xfrm>
            <a:off x="3190875" y="45751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7" name="Freeform 97"/>
          <p:cNvSpPr>
            <a:spLocks/>
          </p:cNvSpPr>
          <p:nvPr/>
        </p:nvSpPr>
        <p:spPr bwMode="auto">
          <a:xfrm>
            <a:off x="3190875" y="4575175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8" name="Freeform 98"/>
          <p:cNvSpPr>
            <a:spLocks/>
          </p:cNvSpPr>
          <p:nvPr/>
        </p:nvSpPr>
        <p:spPr bwMode="auto">
          <a:xfrm>
            <a:off x="3392488" y="457517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59" name="Freeform 99"/>
          <p:cNvSpPr>
            <a:spLocks/>
          </p:cNvSpPr>
          <p:nvPr/>
        </p:nvSpPr>
        <p:spPr bwMode="auto">
          <a:xfrm>
            <a:off x="3392488" y="4575175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0" name="Freeform 100"/>
          <p:cNvSpPr>
            <a:spLocks/>
          </p:cNvSpPr>
          <p:nvPr/>
        </p:nvSpPr>
        <p:spPr bwMode="auto">
          <a:xfrm>
            <a:off x="3190875" y="4106863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1" name="Freeform 101"/>
          <p:cNvSpPr>
            <a:spLocks/>
          </p:cNvSpPr>
          <p:nvPr/>
        </p:nvSpPr>
        <p:spPr bwMode="auto">
          <a:xfrm>
            <a:off x="3190875" y="4106863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2" name="Freeform 102"/>
          <p:cNvSpPr>
            <a:spLocks/>
          </p:cNvSpPr>
          <p:nvPr/>
        </p:nvSpPr>
        <p:spPr bwMode="auto">
          <a:xfrm>
            <a:off x="3392488" y="4106863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3" name="Freeform 103"/>
          <p:cNvSpPr>
            <a:spLocks/>
          </p:cNvSpPr>
          <p:nvPr/>
        </p:nvSpPr>
        <p:spPr bwMode="auto">
          <a:xfrm>
            <a:off x="3392488" y="4106863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4" name="Freeform 104"/>
          <p:cNvSpPr>
            <a:spLocks/>
          </p:cNvSpPr>
          <p:nvPr/>
        </p:nvSpPr>
        <p:spPr bwMode="auto">
          <a:xfrm>
            <a:off x="3190875" y="359092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5" name="Freeform 105"/>
          <p:cNvSpPr>
            <a:spLocks/>
          </p:cNvSpPr>
          <p:nvPr/>
        </p:nvSpPr>
        <p:spPr bwMode="auto">
          <a:xfrm>
            <a:off x="3190875" y="3590925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6" name="Freeform 106"/>
          <p:cNvSpPr>
            <a:spLocks/>
          </p:cNvSpPr>
          <p:nvPr/>
        </p:nvSpPr>
        <p:spPr bwMode="auto">
          <a:xfrm>
            <a:off x="3392488" y="359092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7" name="Freeform 107"/>
          <p:cNvSpPr>
            <a:spLocks/>
          </p:cNvSpPr>
          <p:nvPr/>
        </p:nvSpPr>
        <p:spPr bwMode="auto">
          <a:xfrm>
            <a:off x="3392488" y="3590925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8" name="Freeform 108"/>
          <p:cNvSpPr>
            <a:spLocks/>
          </p:cNvSpPr>
          <p:nvPr/>
        </p:nvSpPr>
        <p:spPr bwMode="auto">
          <a:xfrm>
            <a:off x="3500438" y="45751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69" name="Freeform 109"/>
          <p:cNvSpPr>
            <a:spLocks/>
          </p:cNvSpPr>
          <p:nvPr/>
        </p:nvSpPr>
        <p:spPr bwMode="auto">
          <a:xfrm>
            <a:off x="3500438" y="4575175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0" name="Freeform 110"/>
          <p:cNvSpPr>
            <a:spLocks/>
          </p:cNvSpPr>
          <p:nvPr/>
        </p:nvSpPr>
        <p:spPr bwMode="auto">
          <a:xfrm>
            <a:off x="3702050" y="45751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1" name="Freeform 111"/>
          <p:cNvSpPr>
            <a:spLocks/>
          </p:cNvSpPr>
          <p:nvPr/>
        </p:nvSpPr>
        <p:spPr bwMode="auto">
          <a:xfrm>
            <a:off x="3702050" y="4575175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2" name="Freeform 112"/>
          <p:cNvSpPr>
            <a:spLocks/>
          </p:cNvSpPr>
          <p:nvPr/>
        </p:nvSpPr>
        <p:spPr bwMode="auto">
          <a:xfrm>
            <a:off x="3500438" y="4106863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3" name="Freeform 113"/>
          <p:cNvSpPr>
            <a:spLocks/>
          </p:cNvSpPr>
          <p:nvPr/>
        </p:nvSpPr>
        <p:spPr bwMode="auto">
          <a:xfrm>
            <a:off x="3500438" y="4106863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4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4" name="Freeform 114"/>
          <p:cNvSpPr>
            <a:spLocks/>
          </p:cNvSpPr>
          <p:nvPr/>
        </p:nvSpPr>
        <p:spPr bwMode="auto">
          <a:xfrm>
            <a:off x="3702050" y="4106863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5" name="Freeform 115"/>
          <p:cNvSpPr>
            <a:spLocks/>
          </p:cNvSpPr>
          <p:nvPr/>
        </p:nvSpPr>
        <p:spPr bwMode="auto">
          <a:xfrm>
            <a:off x="3702050" y="4106863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6" name="Freeform 116"/>
          <p:cNvSpPr>
            <a:spLocks/>
          </p:cNvSpPr>
          <p:nvPr/>
        </p:nvSpPr>
        <p:spPr bwMode="auto">
          <a:xfrm>
            <a:off x="3500438" y="359092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7" name="Freeform 117"/>
          <p:cNvSpPr>
            <a:spLocks/>
          </p:cNvSpPr>
          <p:nvPr/>
        </p:nvSpPr>
        <p:spPr bwMode="auto">
          <a:xfrm>
            <a:off x="3500438" y="3590925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8" name="Freeform 118"/>
          <p:cNvSpPr>
            <a:spLocks/>
          </p:cNvSpPr>
          <p:nvPr/>
        </p:nvSpPr>
        <p:spPr bwMode="auto">
          <a:xfrm>
            <a:off x="3702050" y="359092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79" name="Freeform 119"/>
          <p:cNvSpPr>
            <a:spLocks/>
          </p:cNvSpPr>
          <p:nvPr/>
        </p:nvSpPr>
        <p:spPr bwMode="auto">
          <a:xfrm>
            <a:off x="3702050" y="3590925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0" name="Freeform 120"/>
          <p:cNvSpPr>
            <a:spLocks/>
          </p:cNvSpPr>
          <p:nvPr/>
        </p:nvSpPr>
        <p:spPr bwMode="auto">
          <a:xfrm>
            <a:off x="3817938" y="45751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1" name="Freeform 121"/>
          <p:cNvSpPr>
            <a:spLocks/>
          </p:cNvSpPr>
          <p:nvPr/>
        </p:nvSpPr>
        <p:spPr bwMode="auto">
          <a:xfrm>
            <a:off x="3817938" y="4575175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3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2" name="Freeform 122"/>
          <p:cNvSpPr>
            <a:spLocks/>
          </p:cNvSpPr>
          <p:nvPr/>
        </p:nvSpPr>
        <p:spPr bwMode="auto">
          <a:xfrm>
            <a:off x="4019550" y="45751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3" name="Freeform 123"/>
          <p:cNvSpPr>
            <a:spLocks/>
          </p:cNvSpPr>
          <p:nvPr/>
        </p:nvSpPr>
        <p:spPr bwMode="auto">
          <a:xfrm>
            <a:off x="4019550" y="4575175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4" name="Freeform 124"/>
          <p:cNvSpPr>
            <a:spLocks/>
          </p:cNvSpPr>
          <p:nvPr/>
        </p:nvSpPr>
        <p:spPr bwMode="auto">
          <a:xfrm>
            <a:off x="3817938" y="4106863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5" name="Freeform 125"/>
          <p:cNvSpPr>
            <a:spLocks/>
          </p:cNvSpPr>
          <p:nvPr/>
        </p:nvSpPr>
        <p:spPr bwMode="auto">
          <a:xfrm>
            <a:off x="3817938" y="4106863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3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6" name="Freeform 126"/>
          <p:cNvSpPr>
            <a:spLocks/>
          </p:cNvSpPr>
          <p:nvPr/>
        </p:nvSpPr>
        <p:spPr bwMode="auto">
          <a:xfrm>
            <a:off x="4019550" y="4106863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7" name="Freeform 127"/>
          <p:cNvSpPr>
            <a:spLocks/>
          </p:cNvSpPr>
          <p:nvPr/>
        </p:nvSpPr>
        <p:spPr bwMode="auto">
          <a:xfrm>
            <a:off x="4019550" y="4106863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8" name="Freeform 128"/>
          <p:cNvSpPr>
            <a:spLocks/>
          </p:cNvSpPr>
          <p:nvPr/>
        </p:nvSpPr>
        <p:spPr bwMode="auto">
          <a:xfrm>
            <a:off x="3817938" y="359092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89" name="Freeform 129"/>
          <p:cNvSpPr>
            <a:spLocks/>
          </p:cNvSpPr>
          <p:nvPr/>
        </p:nvSpPr>
        <p:spPr bwMode="auto">
          <a:xfrm>
            <a:off x="3817938" y="3590925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3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0" name="Freeform 130"/>
          <p:cNvSpPr>
            <a:spLocks/>
          </p:cNvSpPr>
          <p:nvPr/>
        </p:nvSpPr>
        <p:spPr bwMode="auto">
          <a:xfrm>
            <a:off x="4019550" y="359092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1" name="Freeform 131"/>
          <p:cNvSpPr>
            <a:spLocks/>
          </p:cNvSpPr>
          <p:nvPr/>
        </p:nvSpPr>
        <p:spPr bwMode="auto">
          <a:xfrm>
            <a:off x="4019550" y="3590925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2" name="Freeform 132"/>
          <p:cNvSpPr>
            <a:spLocks/>
          </p:cNvSpPr>
          <p:nvPr/>
        </p:nvSpPr>
        <p:spPr bwMode="auto">
          <a:xfrm>
            <a:off x="4135438" y="45751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3" name="Freeform 133"/>
          <p:cNvSpPr>
            <a:spLocks/>
          </p:cNvSpPr>
          <p:nvPr/>
        </p:nvSpPr>
        <p:spPr bwMode="auto">
          <a:xfrm>
            <a:off x="4135438" y="4575175"/>
            <a:ext cx="284162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4" name="Freeform 134"/>
          <p:cNvSpPr>
            <a:spLocks/>
          </p:cNvSpPr>
          <p:nvPr/>
        </p:nvSpPr>
        <p:spPr bwMode="auto">
          <a:xfrm>
            <a:off x="4337050" y="45751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5" name="Freeform 135"/>
          <p:cNvSpPr>
            <a:spLocks/>
          </p:cNvSpPr>
          <p:nvPr/>
        </p:nvSpPr>
        <p:spPr bwMode="auto">
          <a:xfrm>
            <a:off x="4337050" y="4575175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6" name="Freeform 136"/>
          <p:cNvSpPr>
            <a:spLocks/>
          </p:cNvSpPr>
          <p:nvPr/>
        </p:nvSpPr>
        <p:spPr bwMode="auto">
          <a:xfrm>
            <a:off x="4135438" y="4106863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7" name="Freeform 137"/>
          <p:cNvSpPr>
            <a:spLocks/>
          </p:cNvSpPr>
          <p:nvPr/>
        </p:nvSpPr>
        <p:spPr bwMode="auto">
          <a:xfrm>
            <a:off x="4135438" y="4106863"/>
            <a:ext cx="284162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8" name="Freeform 138"/>
          <p:cNvSpPr>
            <a:spLocks/>
          </p:cNvSpPr>
          <p:nvPr/>
        </p:nvSpPr>
        <p:spPr bwMode="auto">
          <a:xfrm>
            <a:off x="4337050" y="4106863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99" name="Freeform 139"/>
          <p:cNvSpPr>
            <a:spLocks/>
          </p:cNvSpPr>
          <p:nvPr/>
        </p:nvSpPr>
        <p:spPr bwMode="auto">
          <a:xfrm>
            <a:off x="4337050" y="4106863"/>
            <a:ext cx="82550" cy="422275"/>
          </a:xfrm>
          <a:custGeom>
            <a:avLst/>
            <a:gdLst>
              <a:gd name="T0" fmla="*/ 2147483647 w 52"/>
              <a:gd name="T1" fmla="*/ 2147483647 h 266"/>
              <a:gd name="T2" fmla="*/ 0 w 52"/>
              <a:gd name="T3" fmla="*/ 2147483647 h 266"/>
              <a:gd name="T4" fmla="*/ 2147483647 w 52"/>
              <a:gd name="T5" fmla="*/ 0 h 266"/>
              <a:gd name="T6" fmla="*/ 2147483647 w 52"/>
              <a:gd name="T7" fmla="*/ 2147483647 h 266"/>
              <a:gd name="T8" fmla="*/ 2147483647 w 52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6"/>
              <a:gd name="T17" fmla="*/ 52 w 52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6">
                <a:moveTo>
                  <a:pt x="28" y="265"/>
                </a:moveTo>
                <a:lnTo>
                  <a:pt x="0" y="72"/>
                </a:lnTo>
                <a:lnTo>
                  <a:pt x="51" y="0"/>
                </a:lnTo>
                <a:lnTo>
                  <a:pt x="51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0" name="Freeform 140"/>
          <p:cNvSpPr>
            <a:spLocks/>
          </p:cNvSpPr>
          <p:nvPr/>
        </p:nvSpPr>
        <p:spPr bwMode="auto">
          <a:xfrm>
            <a:off x="4135438" y="359092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1" name="Freeform 141"/>
          <p:cNvSpPr>
            <a:spLocks/>
          </p:cNvSpPr>
          <p:nvPr/>
        </p:nvSpPr>
        <p:spPr bwMode="auto">
          <a:xfrm>
            <a:off x="4135438" y="3590925"/>
            <a:ext cx="284162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2" name="Freeform 142"/>
          <p:cNvSpPr>
            <a:spLocks/>
          </p:cNvSpPr>
          <p:nvPr/>
        </p:nvSpPr>
        <p:spPr bwMode="auto">
          <a:xfrm>
            <a:off x="4337050" y="359092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3" name="Freeform 143"/>
          <p:cNvSpPr>
            <a:spLocks/>
          </p:cNvSpPr>
          <p:nvPr/>
        </p:nvSpPr>
        <p:spPr bwMode="auto">
          <a:xfrm>
            <a:off x="4337050" y="3590925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4" name="Freeform 144"/>
          <p:cNvSpPr>
            <a:spLocks/>
          </p:cNvSpPr>
          <p:nvPr/>
        </p:nvSpPr>
        <p:spPr bwMode="auto">
          <a:xfrm>
            <a:off x="4445000" y="457517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5" name="Freeform 145"/>
          <p:cNvSpPr>
            <a:spLocks/>
          </p:cNvSpPr>
          <p:nvPr/>
        </p:nvSpPr>
        <p:spPr bwMode="auto">
          <a:xfrm>
            <a:off x="4445000" y="4575175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3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6" name="Freeform 146"/>
          <p:cNvSpPr>
            <a:spLocks/>
          </p:cNvSpPr>
          <p:nvPr/>
        </p:nvSpPr>
        <p:spPr bwMode="auto">
          <a:xfrm>
            <a:off x="4646613" y="457517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7" name="Freeform 147"/>
          <p:cNvSpPr>
            <a:spLocks/>
          </p:cNvSpPr>
          <p:nvPr/>
        </p:nvSpPr>
        <p:spPr bwMode="auto">
          <a:xfrm>
            <a:off x="4646613" y="4575175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8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8" name="Freeform 148"/>
          <p:cNvSpPr>
            <a:spLocks/>
          </p:cNvSpPr>
          <p:nvPr/>
        </p:nvSpPr>
        <p:spPr bwMode="auto">
          <a:xfrm>
            <a:off x="4445000" y="4106863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09" name="Freeform 149"/>
          <p:cNvSpPr>
            <a:spLocks/>
          </p:cNvSpPr>
          <p:nvPr/>
        </p:nvSpPr>
        <p:spPr bwMode="auto">
          <a:xfrm>
            <a:off x="4445000" y="4106863"/>
            <a:ext cx="287338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3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0" name="Freeform 150"/>
          <p:cNvSpPr>
            <a:spLocks/>
          </p:cNvSpPr>
          <p:nvPr/>
        </p:nvSpPr>
        <p:spPr bwMode="auto">
          <a:xfrm>
            <a:off x="4646613" y="4106863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1" name="Freeform 151"/>
          <p:cNvSpPr>
            <a:spLocks/>
          </p:cNvSpPr>
          <p:nvPr/>
        </p:nvSpPr>
        <p:spPr bwMode="auto">
          <a:xfrm>
            <a:off x="4646613" y="4106863"/>
            <a:ext cx="85725" cy="422275"/>
          </a:xfrm>
          <a:custGeom>
            <a:avLst/>
            <a:gdLst>
              <a:gd name="T0" fmla="*/ 2147483647 w 54"/>
              <a:gd name="T1" fmla="*/ 2147483647 h 266"/>
              <a:gd name="T2" fmla="*/ 0 w 54"/>
              <a:gd name="T3" fmla="*/ 2147483647 h 266"/>
              <a:gd name="T4" fmla="*/ 2147483647 w 54"/>
              <a:gd name="T5" fmla="*/ 0 h 266"/>
              <a:gd name="T6" fmla="*/ 2147483647 w 54"/>
              <a:gd name="T7" fmla="*/ 2147483647 h 266"/>
              <a:gd name="T8" fmla="*/ 2147483647 w 54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6"/>
              <a:gd name="T17" fmla="*/ 54 w 5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6">
                <a:moveTo>
                  <a:pt x="28" y="265"/>
                </a:moveTo>
                <a:lnTo>
                  <a:pt x="0" y="72"/>
                </a:lnTo>
                <a:lnTo>
                  <a:pt x="53" y="0"/>
                </a:lnTo>
                <a:lnTo>
                  <a:pt x="53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2" name="Freeform 152"/>
          <p:cNvSpPr>
            <a:spLocks/>
          </p:cNvSpPr>
          <p:nvPr/>
        </p:nvSpPr>
        <p:spPr bwMode="auto">
          <a:xfrm>
            <a:off x="4445000" y="359092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3" name="Freeform 153"/>
          <p:cNvSpPr>
            <a:spLocks/>
          </p:cNvSpPr>
          <p:nvPr/>
        </p:nvSpPr>
        <p:spPr bwMode="auto">
          <a:xfrm>
            <a:off x="4445000" y="3590925"/>
            <a:ext cx="287338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3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4" name="Freeform 154"/>
          <p:cNvSpPr>
            <a:spLocks/>
          </p:cNvSpPr>
          <p:nvPr/>
        </p:nvSpPr>
        <p:spPr bwMode="auto">
          <a:xfrm>
            <a:off x="4646613" y="359092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5" name="Freeform 155"/>
          <p:cNvSpPr>
            <a:spLocks/>
          </p:cNvSpPr>
          <p:nvPr/>
        </p:nvSpPr>
        <p:spPr bwMode="auto">
          <a:xfrm>
            <a:off x="4646613" y="3590925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8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6" name="Freeform 156"/>
          <p:cNvSpPr>
            <a:spLocks/>
          </p:cNvSpPr>
          <p:nvPr/>
        </p:nvSpPr>
        <p:spPr bwMode="auto">
          <a:xfrm>
            <a:off x="4754563" y="4575175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4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7" name="Freeform 157"/>
          <p:cNvSpPr>
            <a:spLocks/>
          </p:cNvSpPr>
          <p:nvPr/>
        </p:nvSpPr>
        <p:spPr bwMode="auto">
          <a:xfrm>
            <a:off x="4754563" y="4575175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8" name="Freeform 158"/>
          <p:cNvSpPr>
            <a:spLocks/>
          </p:cNvSpPr>
          <p:nvPr/>
        </p:nvSpPr>
        <p:spPr bwMode="auto">
          <a:xfrm>
            <a:off x="4957763" y="457517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19" name="Freeform 159"/>
          <p:cNvSpPr>
            <a:spLocks/>
          </p:cNvSpPr>
          <p:nvPr/>
        </p:nvSpPr>
        <p:spPr bwMode="auto">
          <a:xfrm>
            <a:off x="4957763" y="4575175"/>
            <a:ext cx="84137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0" name="Freeform 160"/>
          <p:cNvSpPr>
            <a:spLocks/>
          </p:cNvSpPr>
          <p:nvPr/>
        </p:nvSpPr>
        <p:spPr bwMode="auto">
          <a:xfrm>
            <a:off x="4754563" y="4106863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4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1" name="Freeform 161"/>
          <p:cNvSpPr>
            <a:spLocks/>
          </p:cNvSpPr>
          <p:nvPr/>
        </p:nvSpPr>
        <p:spPr bwMode="auto">
          <a:xfrm>
            <a:off x="4754563" y="4106863"/>
            <a:ext cx="287337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2" name="Freeform 162"/>
          <p:cNvSpPr>
            <a:spLocks/>
          </p:cNvSpPr>
          <p:nvPr/>
        </p:nvSpPr>
        <p:spPr bwMode="auto">
          <a:xfrm>
            <a:off x="4957763" y="4106863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3" name="Freeform 163"/>
          <p:cNvSpPr>
            <a:spLocks/>
          </p:cNvSpPr>
          <p:nvPr/>
        </p:nvSpPr>
        <p:spPr bwMode="auto">
          <a:xfrm>
            <a:off x="4957763" y="4106863"/>
            <a:ext cx="84137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4" name="Freeform 164"/>
          <p:cNvSpPr>
            <a:spLocks/>
          </p:cNvSpPr>
          <p:nvPr/>
        </p:nvSpPr>
        <p:spPr bwMode="auto">
          <a:xfrm>
            <a:off x="4754563" y="3590925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4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5" name="Freeform 165"/>
          <p:cNvSpPr>
            <a:spLocks/>
          </p:cNvSpPr>
          <p:nvPr/>
        </p:nvSpPr>
        <p:spPr bwMode="auto">
          <a:xfrm>
            <a:off x="4754563" y="3590925"/>
            <a:ext cx="287337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6" name="Freeform 166"/>
          <p:cNvSpPr>
            <a:spLocks/>
          </p:cNvSpPr>
          <p:nvPr/>
        </p:nvSpPr>
        <p:spPr bwMode="auto">
          <a:xfrm>
            <a:off x="4957763" y="359092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7" name="Freeform 167"/>
          <p:cNvSpPr>
            <a:spLocks/>
          </p:cNvSpPr>
          <p:nvPr/>
        </p:nvSpPr>
        <p:spPr bwMode="auto">
          <a:xfrm>
            <a:off x="4957763" y="3590925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8" name="Freeform 168"/>
          <p:cNvSpPr>
            <a:spLocks/>
          </p:cNvSpPr>
          <p:nvPr/>
        </p:nvSpPr>
        <p:spPr bwMode="auto">
          <a:xfrm>
            <a:off x="5064125" y="457517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29" name="Freeform 169"/>
          <p:cNvSpPr>
            <a:spLocks/>
          </p:cNvSpPr>
          <p:nvPr/>
        </p:nvSpPr>
        <p:spPr bwMode="auto">
          <a:xfrm>
            <a:off x="5064125" y="4575175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0" name="Freeform 170"/>
          <p:cNvSpPr>
            <a:spLocks/>
          </p:cNvSpPr>
          <p:nvPr/>
        </p:nvSpPr>
        <p:spPr bwMode="auto">
          <a:xfrm>
            <a:off x="5267325" y="45751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1" name="Freeform 171"/>
          <p:cNvSpPr>
            <a:spLocks/>
          </p:cNvSpPr>
          <p:nvPr/>
        </p:nvSpPr>
        <p:spPr bwMode="auto">
          <a:xfrm>
            <a:off x="5267325" y="4575175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2" name="Freeform 172"/>
          <p:cNvSpPr>
            <a:spLocks/>
          </p:cNvSpPr>
          <p:nvPr/>
        </p:nvSpPr>
        <p:spPr bwMode="auto">
          <a:xfrm>
            <a:off x="5064125" y="4106863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3" name="Freeform 173"/>
          <p:cNvSpPr>
            <a:spLocks/>
          </p:cNvSpPr>
          <p:nvPr/>
        </p:nvSpPr>
        <p:spPr bwMode="auto">
          <a:xfrm>
            <a:off x="5064125" y="4106863"/>
            <a:ext cx="287338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4" name="Freeform 174"/>
          <p:cNvSpPr>
            <a:spLocks/>
          </p:cNvSpPr>
          <p:nvPr/>
        </p:nvSpPr>
        <p:spPr bwMode="auto">
          <a:xfrm>
            <a:off x="5267325" y="4106863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5" name="Freeform 175"/>
          <p:cNvSpPr>
            <a:spLocks/>
          </p:cNvSpPr>
          <p:nvPr/>
        </p:nvSpPr>
        <p:spPr bwMode="auto">
          <a:xfrm>
            <a:off x="5267325" y="4106863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6" name="Freeform 176"/>
          <p:cNvSpPr>
            <a:spLocks/>
          </p:cNvSpPr>
          <p:nvPr/>
        </p:nvSpPr>
        <p:spPr bwMode="auto">
          <a:xfrm>
            <a:off x="5064125" y="359092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7" name="Freeform 177"/>
          <p:cNvSpPr>
            <a:spLocks/>
          </p:cNvSpPr>
          <p:nvPr/>
        </p:nvSpPr>
        <p:spPr bwMode="auto">
          <a:xfrm>
            <a:off x="5064125" y="3590925"/>
            <a:ext cx="287338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8" name="Freeform 178"/>
          <p:cNvSpPr>
            <a:spLocks/>
          </p:cNvSpPr>
          <p:nvPr/>
        </p:nvSpPr>
        <p:spPr bwMode="auto">
          <a:xfrm>
            <a:off x="5267325" y="359092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39" name="Freeform 179"/>
          <p:cNvSpPr>
            <a:spLocks/>
          </p:cNvSpPr>
          <p:nvPr/>
        </p:nvSpPr>
        <p:spPr bwMode="auto">
          <a:xfrm>
            <a:off x="5267325" y="3590925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0" name="Freeform 180"/>
          <p:cNvSpPr>
            <a:spLocks/>
          </p:cNvSpPr>
          <p:nvPr/>
        </p:nvSpPr>
        <p:spPr bwMode="auto">
          <a:xfrm>
            <a:off x="5368925" y="45751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1" name="Freeform 181"/>
          <p:cNvSpPr>
            <a:spLocks/>
          </p:cNvSpPr>
          <p:nvPr/>
        </p:nvSpPr>
        <p:spPr bwMode="auto">
          <a:xfrm>
            <a:off x="5368925" y="4575175"/>
            <a:ext cx="284163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2" name="Freeform 182"/>
          <p:cNvSpPr>
            <a:spLocks/>
          </p:cNvSpPr>
          <p:nvPr/>
        </p:nvSpPr>
        <p:spPr bwMode="auto">
          <a:xfrm>
            <a:off x="5570538" y="457517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3" name="Freeform 183"/>
          <p:cNvSpPr>
            <a:spLocks/>
          </p:cNvSpPr>
          <p:nvPr/>
        </p:nvSpPr>
        <p:spPr bwMode="auto">
          <a:xfrm>
            <a:off x="5570538" y="4575175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7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7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4" name="Freeform 184"/>
          <p:cNvSpPr>
            <a:spLocks/>
          </p:cNvSpPr>
          <p:nvPr/>
        </p:nvSpPr>
        <p:spPr bwMode="auto">
          <a:xfrm>
            <a:off x="5368925" y="4106863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5" name="Freeform 185"/>
          <p:cNvSpPr>
            <a:spLocks/>
          </p:cNvSpPr>
          <p:nvPr/>
        </p:nvSpPr>
        <p:spPr bwMode="auto">
          <a:xfrm>
            <a:off x="5368925" y="4106863"/>
            <a:ext cx="284163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6" name="Freeform 186"/>
          <p:cNvSpPr>
            <a:spLocks/>
          </p:cNvSpPr>
          <p:nvPr/>
        </p:nvSpPr>
        <p:spPr bwMode="auto">
          <a:xfrm>
            <a:off x="5570538" y="4106863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7" name="Freeform 187"/>
          <p:cNvSpPr>
            <a:spLocks/>
          </p:cNvSpPr>
          <p:nvPr/>
        </p:nvSpPr>
        <p:spPr bwMode="auto">
          <a:xfrm>
            <a:off x="5570538" y="4106863"/>
            <a:ext cx="82550" cy="422275"/>
          </a:xfrm>
          <a:custGeom>
            <a:avLst/>
            <a:gdLst>
              <a:gd name="T0" fmla="*/ 2147483647 w 52"/>
              <a:gd name="T1" fmla="*/ 2147483647 h 266"/>
              <a:gd name="T2" fmla="*/ 0 w 52"/>
              <a:gd name="T3" fmla="*/ 2147483647 h 266"/>
              <a:gd name="T4" fmla="*/ 2147483647 w 52"/>
              <a:gd name="T5" fmla="*/ 0 h 266"/>
              <a:gd name="T6" fmla="*/ 2147483647 w 52"/>
              <a:gd name="T7" fmla="*/ 2147483647 h 266"/>
              <a:gd name="T8" fmla="*/ 2147483647 w 52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6"/>
              <a:gd name="T17" fmla="*/ 52 w 52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6">
                <a:moveTo>
                  <a:pt x="27" y="265"/>
                </a:moveTo>
                <a:lnTo>
                  <a:pt x="0" y="72"/>
                </a:lnTo>
                <a:lnTo>
                  <a:pt x="51" y="0"/>
                </a:lnTo>
                <a:lnTo>
                  <a:pt x="51" y="237"/>
                </a:lnTo>
                <a:lnTo>
                  <a:pt x="27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8" name="Freeform 188"/>
          <p:cNvSpPr>
            <a:spLocks/>
          </p:cNvSpPr>
          <p:nvPr/>
        </p:nvSpPr>
        <p:spPr bwMode="auto">
          <a:xfrm>
            <a:off x="5368925" y="359092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49" name="Freeform 189"/>
          <p:cNvSpPr>
            <a:spLocks/>
          </p:cNvSpPr>
          <p:nvPr/>
        </p:nvSpPr>
        <p:spPr bwMode="auto">
          <a:xfrm>
            <a:off x="5368925" y="3590925"/>
            <a:ext cx="284163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0" name="Freeform 190"/>
          <p:cNvSpPr>
            <a:spLocks/>
          </p:cNvSpPr>
          <p:nvPr/>
        </p:nvSpPr>
        <p:spPr bwMode="auto">
          <a:xfrm>
            <a:off x="5570538" y="3590925"/>
            <a:ext cx="77787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1" name="Freeform 191"/>
          <p:cNvSpPr>
            <a:spLocks/>
          </p:cNvSpPr>
          <p:nvPr/>
        </p:nvSpPr>
        <p:spPr bwMode="auto">
          <a:xfrm>
            <a:off x="5570538" y="3590925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7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5"/>
                </a:lnTo>
                <a:lnTo>
                  <a:pt x="27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2" name="Freeform 192"/>
          <p:cNvSpPr>
            <a:spLocks/>
          </p:cNvSpPr>
          <p:nvPr/>
        </p:nvSpPr>
        <p:spPr bwMode="auto">
          <a:xfrm>
            <a:off x="5681663" y="45751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3" name="Freeform 193"/>
          <p:cNvSpPr>
            <a:spLocks/>
          </p:cNvSpPr>
          <p:nvPr/>
        </p:nvSpPr>
        <p:spPr bwMode="auto">
          <a:xfrm>
            <a:off x="5681663" y="4575175"/>
            <a:ext cx="284162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4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4" name="Freeform 194"/>
          <p:cNvSpPr>
            <a:spLocks/>
          </p:cNvSpPr>
          <p:nvPr/>
        </p:nvSpPr>
        <p:spPr bwMode="auto">
          <a:xfrm>
            <a:off x="5883275" y="457517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5" name="Freeform 195"/>
          <p:cNvSpPr>
            <a:spLocks/>
          </p:cNvSpPr>
          <p:nvPr/>
        </p:nvSpPr>
        <p:spPr bwMode="auto">
          <a:xfrm>
            <a:off x="5883275" y="4575175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6" name="Freeform 196"/>
          <p:cNvSpPr>
            <a:spLocks/>
          </p:cNvSpPr>
          <p:nvPr/>
        </p:nvSpPr>
        <p:spPr bwMode="auto">
          <a:xfrm>
            <a:off x="5681663" y="4106863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7" name="Freeform 197"/>
          <p:cNvSpPr>
            <a:spLocks/>
          </p:cNvSpPr>
          <p:nvPr/>
        </p:nvSpPr>
        <p:spPr bwMode="auto">
          <a:xfrm>
            <a:off x="5681663" y="4106863"/>
            <a:ext cx="284162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4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8" name="Freeform 198"/>
          <p:cNvSpPr>
            <a:spLocks/>
          </p:cNvSpPr>
          <p:nvPr/>
        </p:nvSpPr>
        <p:spPr bwMode="auto">
          <a:xfrm>
            <a:off x="5883275" y="4106863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1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59" name="Freeform 199"/>
          <p:cNvSpPr>
            <a:spLocks/>
          </p:cNvSpPr>
          <p:nvPr/>
        </p:nvSpPr>
        <p:spPr bwMode="auto">
          <a:xfrm>
            <a:off x="5883275" y="4106863"/>
            <a:ext cx="82550" cy="422275"/>
          </a:xfrm>
          <a:custGeom>
            <a:avLst/>
            <a:gdLst>
              <a:gd name="T0" fmla="*/ 2147483647 w 52"/>
              <a:gd name="T1" fmla="*/ 2147483647 h 266"/>
              <a:gd name="T2" fmla="*/ 0 w 52"/>
              <a:gd name="T3" fmla="*/ 2147483647 h 266"/>
              <a:gd name="T4" fmla="*/ 2147483647 w 52"/>
              <a:gd name="T5" fmla="*/ 0 h 266"/>
              <a:gd name="T6" fmla="*/ 2147483647 w 52"/>
              <a:gd name="T7" fmla="*/ 2147483647 h 266"/>
              <a:gd name="T8" fmla="*/ 2147483647 w 52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6"/>
              <a:gd name="T17" fmla="*/ 52 w 52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6">
                <a:moveTo>
                  <a:pt x="28" y="265"/>
                </a:moveTo>
                <a:lnTo>
                  <a:pt x="0" y="72"/>
                </a:lnTo>
                <a:lnTo>
                  <a:pt x="51" y="0"/>
                </a:lnTo>
                <a:lnTo>
                  <a:pt x="51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0" name="Freeform 200"/>
          <p:cNvSpPr>
            <a:spLocks/>
          </p:cNvSpPr>
          <p:nvPr/>
        </p:nvSpPr>
        <p:spPr bwMode="auto">
          <a:xfrm>
            <a:off x="5681663" y="359092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1" name="Freeform 201"/>
          <p:cNvSpPr>
            <a:spLocks/>
          </p:cNvSpPr>
          <p:nvPr/>
        </p:nvSpPr>
        <p:spPr bwMode="auto">
          <a:xfrm>
            <a:off x="5681663" y="3590925"/>
            <a:ext cx="284162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4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2" name="Freeform 202"/>
          <p:cNvSpPr>
            <a:spLocks/>
          </p:cNvSpPr>
          <p:nvPr/>
        </p:nvSpPr>
        <p:spPr bwMode="auto">
          <a:xfrm>
            <a:off x="5883275" y="3590925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3" name="Freeform 203"/>
          <p:cNvSpPr>
            <a:spLocks/>
          </p:cNvSpPr>
          <p:nvPr/>
        </p:nvSpPr>
        <p:spPr bwMode="auto">
          <a:xfrm>
            <a:off x="5883275" y="3590925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4" name="Freeform 204"/>
          <p:cNvSpPr>
            <a:spLocks/>
          </p:cNvSpPr>
          <p:nvPr/>
        </p:nvSpPr>
        <p:spPr bwMode="auto">
          <a:xfrm>
            <a:off x="5681663" y="3114675"/>
            <a:ext cx="279400" cy="74613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5" name="Freeform 205"/>
          <p:cNvSpPr>
            <a:spLocks/>
          </p:cNvSpPr>
          <p:nvPr/>
        </p:nvSpPr>
        <p:spPr bwMode="auto">
          <a:xfrm>
            <a:off x="5681663" y="3114675"/>
            <a:ext cx="284162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3"/>
                </a:moveTo>
                <a:lnTo>
                  <a:pt x="24" y="0"/>
                </a:lnTo>
                <a:lnTo>
                  <a:pt x="178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6" name="Freeform 206"/>
          <p:cNvSpPr>
            <a:spLocks/>
          </p:cNvSpPr>
          <p:nvPr/>
        </p:nvSpPr>
        <p:spPr bwMode="auto">
          <a:xfrm>
            <a:off x="5883275" y="3114675"/>
            <a:ext cx="77788" cy="411163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70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7" name="Freeform 207"/>
          <p:cNvSpPr>
            <a:spLocks/>
          </p:cNvSpPr>
          <p:nvPr/>
        </p:nvSpPr>
        <p:spPr bwMode="auto">
          <a:xfrm>
            <a:off x="5883275" y="3114675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8" name="Freeform 208"/>
          <p:cNvSpPr>
            <a:spLocks/>
          </p:cNvSpPr>
          <p:nvPr/>
        </p:nvSpPr>
        <p:spPr bwMode="auto">
          <a:xfrm>
            <a:off x="5681663" y="2609850"/>
            <a:ext cx="279400" cy="76200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0 h 48"/>
              <a:gd name="T4" fmla="*/ 2147483647 w 176"/>
              <a:gd name="T5" fmla="*/ 0 h 48"/>
              <a:gd name="T6" fmla="*/ 2147483647 w 176"/>
              <a:gd name="T7" fmla="*/ 2147483647 h 48"/>
              <a:gd name="T8" fmla="*/ 0 w 17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8"/>
              <a:gd name="T17" fmla="*/ 176 w 17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8">
                <a:moveTo>
                  <a:pt x="0" y="30"/>
                </a:moveTo>
                <a:lnTo>
                  <a:pt x="23" y="0"/>
                </a:lnTo>
                <a:lnTo>
                  <a:pt x="175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69" name="Freeform 209"/>
          <p:cNvSpPr>
            <a:spLocks/>
          </p:cNvSpPr>
          <p:nvPr/>
        </p:nvSpPr>
        <p:spPr bwMode="auto">
          <a:xfrm>
            <a:off x="5681663" y="2609850"/>
            <a:ext cx="284162" cy="84138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4"/>
                </a:moveTo>
                <a:lnTo>
                  <a:pt x="24" y="0"/>
                </a:lnTo>
                <a:lnTo>
                  <a:pt x="178" y="0"/>
                </a:lnTo>
                <a:lnTo>
                  <a:pt x="141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0" name="Freeform 210"/>
          <p:cNvSpPr>
            <a:spLocks/>
          </p:cNvSpPr>
          <p:nvPr/>
        </p:nvSpPr>
        <p:spPr bwMode="auto">
          <a:xfrm>
            <a:off x="5883275" y="2609850"/>
            <a:ext cx="77788" cy="412750"/>
          </a:xfrm>
          <a:custGeom>
            <a:avLst/>
            <a:gdLst>
              <a:gd name="T0" fmla="*/ 2147483647 w 49"/>
              <a:gd name="T1" fmla="*/ 2147483647 h 260"/>
              <a:gd name="T2" fmla="*/ 0 w 49"/>
              <a:gd name="T3" fmla="*/ 2147483647 h 260"/>
              <a:gd name="T4" fmla="*/ 2147483647 w 49"/>
              <a:gd name="T5" fmla="*/ 0 h 260"/>
              <a:gd name="T6" fmla="*/ 2147483647 w 49"/>
              <a:gd name="T7" fmla="*/ 2147483647 h 260"/>
              <a:gd name="T8" fmla="*/ 2147483647 w 49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60"/>
              <a:gd name="T17" fmla="*/ 49 w 49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60">
                <a:moveTo>
                  <a:pt x="26" y="259"/>
                </a:moveTo>
                <a:lnTo>
                  <a:pt x="0" y="70"/>
                </a:lnTo>
                <a:lnTo>
                  <a:pt x="48" y="0"/>
                </a:lnTo>
                <a:lnTo>
                  <a:pt x="48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1" name="Freeform 211"/>
          <p:cNvSpPr>
            <a:spLocks/>
          </p:cNvSpPr>
          <p:nvPr/>
        </p:nvSpPr>
        <p:spPr bwMode="auto">
          <a:xfrm>
            <a:off x="5883275" y="2609850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2" name="Freeform 212"/>
          <p:cNvSpPr>
            <a:spLocks/>
          </p:cNvSpPr>
          <p:nvPr/>
        </p:nvSpPr>
        <p:spPr bwMode="auto">
          <a:xfrm>
            <a:off x="5991225" y="457517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3" name="Freeform 213"/>
          <p:cNvSpPr>
            <a:spLocks/>
          </p:cNvSpPr>
          <p:nvPr/>
        </p:nvSpPr>
        <p:spPr bwMode="auto">
          <a:xfrm>
            <a:off x="5991225" y="4575175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4" name="Freeform 214"/>
          <p:cNvSpPr>
            <a:spLocks/>
          </p:cNvSpPr>
          <p:nvPr/>
        </p:nvSpPr>
        <p:spPr bwMode="auto">
          <a:xfrm>
            <a:off x="6192838" y="457517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5" name="Freeform 215"/>
          <p:cNvSpPr>
            <a:spLocks/>
          </p:cNvSpPr>
          <p:nvPr/>
        </p:nvSpPr>
        <p:spPr bwMode="auto">
          <a:xfrm>
            <a:off x="6192838" y="4575175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8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6" name="Freeform 216"/>
          <p:cNvSpPr>
            <a:spLocks/>
          </p:cNvSpPr>
          <p:nvPr/>
        </p:nvSpPr>
        <p:spPr bwMode="auto">
          <a:xfrm>
            <a:off x="5991225" y="4106863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7" name="Freeform 217"/>
          <p:cNvSpPr>
            <a:spLocks/>
          </p:cNvSpPr>
          <p:nvPr/>
        </p:nvSpPr>
        <p:spPr bwMode="auto">
          <a:xfrm>
            <a:off x="5991225" y="4106863"/>
            <a:ext cx="287338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8" name="Freeform 218"/>
          <p:cNvSpPr>
            <a:spLocks/>
          </p:cNvSpPr>
          <p:nvPr/>
        </p:nvSpPr>
        <p:spPr bwMode="auto">
          <a:xfrm>
            <a:off x="6192838" y="4106863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79" name="Freeform 219"/>
          <p:cNvSpPr>
            <a:spLocks/>
          </p:cNvSpPr>
          <p:nvPr/>
        </p:nvSpPr>
        <p:spPr bwMode="auto">
          <a:xfrm>
            <a:off x="6192838" y="4106863"/>
            <a:ext cx="85725" cy="422275"/>
          </a:xfrm>
          <a:custGeom>
            <a:avLst/>
            <a:gdLst>
              <a:gd name="T0" fmla="*/ 2147483647 w 54"/>
              <a:gd name="T1" fmla="*/ 2147483647 h 266"/>
              <a:gd name="T2" fmla="*/ 0 w 54"/>
              <a:gd name="T3" fmla="*/ 2147483647 h 266"/>
              <a:gd name="T4" fmla="*/ 2147483647 w 54"/>
              <a:gd name="T5" fmla="*/ 0 h 266"/>
              <a:gd name="T6" fmla="*/ 2147483647 w 54"/>
              <a:gd name="T7" fmla="*/ 2147483647 h 266"/>
              <a:gd name="T8" fmla="*/ 2147483647 w 54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6"/>
              <a:gd name="T17" fmla="*/ 54 w 5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6">
                <a:moveTo>
                  <a:pt x="28" y="265"/>
                </a:moveTo>
                <a:lnTo>
                  <a:pt x="0" y="72"/>
                </a:lnTo>
                <a:lnTo>
                  <a:pt x="53" y="0"/>
                </a:lnTo>
                <a:lnTo>
                  <a:pt x="53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0" name="Freeform 220"/>
          <p:cNvSpPr>
            <a:spLocks/>
          </p:cNvSpPr>
          <p:nvPr/>
        </p:nvSpPr>
        <p:spPr bwMode="auto">
          <a:xfrm>
            <a:off x="5991225" y="359092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1" name="Freeform 221"/>
          <p:cNvSpPr>
            <a:spLocks/>
          </p:cNvSpPr>
          <p:nvPr/>
        </p:nvSpPr>
        <p:spPr bwMode="auto">
          <a:xfrm>
            <a:off x="5991225" y="3590925"/>
            <a:ext cx="287338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2" name="Freeform 222"/>
          <p:cNvSpPr>
            <a:spLocks/>
          </p:cNvSpPr>
          <p:nvPr/>
        </p:nvSpPr>
        <p:spPr bwMode="auto">
          <a:xfrm>
            <a:off x="6192838" y="359092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3" name="Freeform 223"/>
          <p:cNvSpPr>
            <a:spLocks/>
          </p:cNvSpPr>
          <p:nvPr/>
        </p:nvSpPr>
        <p:spPr bwMode="auto">
          <a:xfrm>
            <a:off x="6192838" y="3590925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8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4" name="Freeform 224"/>
          <p:cNvSpPr>
            <a:spLocks/>
          </p:cNvSpPr>
          <p:nvPr/>
        </p:nvSpPr>
        <p:spPr bwMode="auto">
          <a:xfrm>
            <a:off x="5991225" y="311467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5" name="Freeform 225"/>
          <p:cNvSpPr>
            <a:spLocks/>
          </p:cNvSpPr>
          <p:nvPr/>
        </p:nvSpPr>
        <p:spPr bwMode="auto">
          <a:xfrm>
            <a:off x="5991225" y="3114675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6" name="Freeform 226"/>
          <p:cNvSpPr>
            <a:spLocks/>
          </p:cNvSpPr>
          <p:nvPr/>
        </p:nvSpPr>
        <p:spPr bwMode="auto">
          <a:xfrm>
            <a:off x="6192838" y="3114675"/>
            <a:ext cx="79375" cy="411163"/>
          </a:xfrm>
          <a:custGeom>
            <a:avLst/>
            <a:gdLst>
              <a:gd name="T0" fmla="*/ 2147483647 w 50"/>
              <a:gd name="T1" fmla="*/ 2147483647 h 259"/>
              <a:gd name="T2" fmla="*/ 0 w 50"/>
              <a:gd name="T3" fmla="*/ 2147483647 h 259"/>
              <a:gd name="T4" fmla="*/ 2147483647 w 50"/>
              <a:gd name="T5" fmla="*/ 0 h 259"/>
              <a:gd name="T6" fmla="*/ 2147483647 w 50"/>
              <a:gd name="T7" fmla="*/ 2147483647 h 259"/>
              <a:gd name="T8" fmla="*/ 2147483647 w 50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59"/>
              <a:gd name="T17" fmla="*/ 50 w 50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59">
                <a:moveTo>
                  <a:pt x="26" y="258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7" name="Freeform 227"/>
          <p:cNvSpPr>
            <a:spLocks/>
          </p:cNvSpPr>
          <p:nvPr/>
        </p:nvSpPr>
        <p:spPr bwMode="auto">
          <a:xfrm>
            <a:off x="6192838" y="3114675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8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8" name="Freeform 228"/>
          <p:cNvSpPr>
            <a:spLocks/>
          </p:cNvSpPr>
          <p:nvPr/>
        </p:nvSpPr>
        <p:spPr bwMode="auto">
          <a:xfrm>
            <a:off x="5991225" y="2609850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89" name="Freeform 229"/>
          <p:cNvSpPr>
            <a:spLocks/>
          </p:cNvSpPr>
          <p:nvPr/>
        </p:nvSpPr>
        <p:spPr bwMode="auto">
          <a:xfrm>
            <a:off x="5991225" y="2609850"/>
            <a:ext cx="287338" cy="84138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4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0" name="Freeform 230"/>
          <p:cNvSpPr>
            <a:spLocks/>
          </p:cNvSpPr>
          <p:nvPr/>
        </p:nvSpPr>
        <p:spPr bwMode="auto">
          <a:xfrm>
            <a:off x="6192838" y="260985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6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1" name="Freeform 231"/>
          <p:cNvSpPr>
            <a:spLocks/>
          </p:cNvSpPr>
          <p:nvPr/>
        </p:nvSpPr>
        <p:spPr bwMode="auto">
          <a:xfrm>
            <a:off x="6192838" y="2609850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8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2" name="Freeform 232"/>
          <p:cNvSpPr>
            <a:spLocks/>
          </p:cNvSpPr>
          <p:nvPr/>
        </p:nvSpPr>
        <p:spPr bwMode="auto">
          <a:xfrm>
            <a:off x="6308725" y="457517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3" name="Freeform 233"/>
          <p:cNvSpPr>
            <a:spLocks/>
          </p:cNvSpPr>
          <p:nvPr/>
        </p:nvSpPr>
        <p:spPr bwMode="auto">
          <a:xfrm>
            <a:off x="6308725" y="4575175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4" name="Freeform 234"/>
          <p:cNvSpPr>
            <a:spLocks/>
          </p:cNvSpPr>
          <p:nvPr/>
        </p:nvSpPr>
        <p:spPr bwMode="auto">
          <a:xfrm>
            <a:off x="6510338" y="457517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5" name="Freeform 235"/>
          <p:cNvSpPr>
            <a:spLocks/>
          </p:cNvSpPr>
          <p:nvPr/>
        </p:nvSpPr>
        <p:spPr bwMode="auto">
          <a:xfrm>
            <a:off x="6510338" y="4575175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9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9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6" name="Freeform 236"/>
          <p:cNvSpPr>
            <a:spLocks/>
          </p:cNvSpPr>
          <p:nvPr/>
        </p:nvSpPr>
        <p:spPr bwMode="auto">
          <a:xfrm>
            <a:off x="6308725" y="4106863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7" name="Freeform 237"/>
          <p:cNvSpPr>
            <a:spLocks/>
          </p:cNvSpPr>
          <p:nvPr/>
        </p:nvSpPr>
        <p:spPr bwMode="auto">
          <a:xfrm>
            <a:off x="6308725" y="4106863"/>
            <a:ext cx="287338" cy="84137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8" name="Freeform 238"/>
          <p:cNvSpPr>
            <a:spLocks/>
          </p:cNvSpPr>
          <p:nvPr/>
        </p:nvSpPr>
        <p:spPr bwMode="auto">
          <a:xfrm>
            <a:off x="6510338" y="4106863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99" name="Freeform 239"/>
          <p:cNvSpPr>
            <a:spLocks/>
          </p:cNvSpPr>
          <p:nvPr/>
        </p:nvSpPr>
        <p:spPr bwMode="auto">
          <a:xfrm>
            <a:off x="6510338" y="4106863"/>
            <a:ext cx="85725" cy="422275"/>
          </a:xfrm>
          <a:custGeom>
            <a:avLst/>
            <a:gdLst>
              <a:gd name="T0" fmla="*/ 2147483647 w 54"/>
              <a:gd name="T1" fmla="*/ 2147483647 h 266"/>
              <a:gd name="T2" fmla="*/ 0 w 54"/>
              <a:gd name="T3" fmla="*/ 2147483647 h 266"/>
              <a:gd name="T4" fmla="*/ 2147483647 w 54"/>
              <a:gd name="T5" fmla="*/ 0 h 266"/>
              <a:gd name="T6" fmla="*/ 2147483647 w 54"/>
              <a:gd name="T7" fmla="*/ 2147483647 h 266"/>
              <a:gd name="T8" fmla="*/ 2147483647 w 54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6"/>
              <a:gd name="T17" fmla="*/ 54 w 54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6">
                <a:moveTo>
                  <a:pt x="29" y="265"/>
                </a:moveTo>
                <a:lnTo>
                  <a:pt x="0" y="72"/>
                </a:lnTo>
                <a:lnTo>
                  <a:pt x="53" y="0"/>
                </a:lnTo>
                <a:lnTo>
                  <a:pt x="53" y="237"/>
                </a:lnTo>
                <a:lnTo>
                  <a:pt x="29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0" name="Freeform 240"/>
          <p:cNvSpPr>
            <a:spLocks/>
          </p:cNvSpPr>
          <p:nvPr/>
        </p:nvSpPr>
        <p:spPr bwMode="auto">
          <a:xfrm>
            <a:off x="6308725" y="359092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1" name="Freeform 241"/>
          <p:cNvSpPr>
            <a:spLocks/>
          </p:cNvSpPr>
          <p:nvPr/>
        </p:nvSpPr>
        <p:spPr bwMode="auto">
          <a:xfrm>
            <a:off x="6308725" y="3590925"/>
            <a:ext cx="287338" cy="80963"/>
          </a:xfrm>
          <a:custGeom>
            <a:avLst/>
            <a:gdLst>
              <a:gd name="T0" fmla="*/ 0 w 181"/>
              <a:gd name="T1" fmla="*/ 2147483647 h 51"/>
              <a:gd name="T2" fmla="*/ 2147483647 w 181"/>
              <a:gd name="T3" fmla="*/ 0 h 51"/>
              <a:gd name="T4" fmla="*/ 2147483647 w 181"/>
              <a:gd name="T5" fmla="*/ 0 h 51"/>
              <a:gd name="T6" fmla="*/ 2147483647 w 181"/>
              <a:gd name="T7" fmla="*/ 2147483647 h 51"/>
              <a:gd name="T8" fmla="*/ 0 w 18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1"/>
              <a:gd name="T17" fmla="*/ 181 w 18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1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2" name="Freeform 242"/>
          <p:cNvSpPr>
            <a:spLocks/>
          </p:cNvSpPr>
          <p:nvPr/>
        </p:nvSpPr>
        <p:spPr bwMode="auto">
          <a:xfrm>
            <a:off x="6510338" y="359092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3" name="Freeform 243"/>
          <p:cNvSpPr>
            <a:spLocks/>
          </p:cNvSpPr>
          <p:nvPr/>
        </p:nvSpPr>
        <p:spPr bwMode="auto">
          <a:xfrm>
            <a:off x="6510338" y="3590925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9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5"/>
                </a:lnTo>
                <a:lnTo>
                  <a:pt x="29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4" name="Freeform 244"/>
          <p:cNvSpPr>
            <a:spLocks/>
          </p:cNvSpPr>
          <p:nvPr/>
        </p:nvSpPr>
        <p:spPr bwMode="auto">
          <a:xfrm>
            <a:off x="6308725" y="3114675"/>
            <a:ext cx="280988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5" name="Freeform 245"/>
          <p:cNvSpPr>
            <a:spLocks/>
          </p:cNvSpPr>
          <p:nvPr/>
        </p:nvSpPr>
        <p:spPr bwMode="auto">
          <a:xfrm>
            <a:off x="6308725" y="3114675"/>
            <a:ext cx="287338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3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6" name="Freeform 246"/>
          <p:cNvSpPr>
            <a:spLocks/>
          </p:cNvSpPr>
          <p:nvPr/>
        </p:nvSpPr>
        <p:spPr bwMode="auto">
          <a:xfrm>
            <a:off x="6510338" y="3114675"/>
            <a:ext cx="79375" cy="411163"/>
          </a:xfrm>
          <a:custGeom>
            <a:avLst/>
            <a:gdLst>
              <a:gd name="T0" fmla="*/ 2147483647 w 50"/>
              <a:gd name="T1" fmla="*/ 2147483647 h 259"/>
              <a:gd name="T2" fmla="*/ 0 w 50"/>
              <a:gd name="T3" fmla="*/ 2147483647 h 259"/>
              <a:gd name="T4" fmla="*/ 2147483647 w 50"/>
              <a:gd name="T5" fmla="*/ 0 h 259"/>
              <a:gd name="T6" fmla="*/ 2147483647 w 50"/>
              <a:gd name="T7" fmla="*/ 2147483647 h 259"/>
              <a:gd name="T8" fmla="*/ 2147483647 w 50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59"/>
              <a:gd name="T17" fmla="*/ 50 w 50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59">
                <a:moveTo>
                  <a:pt x="27" y="258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7" name="Freeform 247"/>
          <p:cNvSpPr>
            <a:spLocks/>
          </p:cNvSpPr>
          <p:nvPr/>
        </p:nvSpPr>
        <p:spPr bwMode="auto">
          <a:xfrm>
            <a:off x="6510338" y="3114675"/>
            <a:ext cx="85725" cy="419100"/>
          </a:xfrm>
          <a:custGeom>
            <a:avLst/>
            <a:gdLst>
              <a:gd name="T0" fmla="*/ 2147483647 w 54"/>
              <a:gd name="T1" fmla="*/ 2147483647 h 264"/>
              <a:gd name="T2" fmla="*/ 0 w 54"/>
              <a:gd name="T3" fmla="*/ 2147483647 h 264"/>
              <a:gd name="T4" fmla="*/ 2147483647 w 54"/>
              <a:gd name="T5" fmla="*/ 0 h 264"/>
              <a:gd name="T6" fmla="*/ 2147483647 w 54"/>
              <a:gd name="T7" fmla="*/ 2147483647 h 264"/>
              <a:gd name="T8" fmla="*/ 2147483647 w 54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29" y="263"/>
                </a:moveTo>
                <a:lnTo>
                  <a:pt x="0" y="71"/>
                </a:lnTo>
                <a:lnTo>
                  <a:pt x="53" y="0"/>
                </a:lnTo>
                <a:lnTo>
                  <a:pt x="53" y="236"/>
                </a:lnTo>
                <a:lnTo>
                  <a:pt x="29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8" name="Freeform 248"/>
          <p:cNvSpPr>
            <a:spLocks/>
          </p:cNvSpPr>
          <p:nvPr/>
        </p:nvSpPr>
        <p:spPr bwMode="auto">
          <a:xfrm>
            <a:off x="6308725" y="2609850"/>
            <a:ext cx="280988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9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09" name="Freeform 249"/>
          <p:cNvSpPr>
            <a:spLocks/>
          </p:cNvSpPr>
          <p:nvPr/>
        </p:nvSpPr>
        <p:spPr bwMode="auto">
          <a:xfrm>
            <a:off x="6308725" y="2609850"/>
            <a:ext cx="287338" cy="84138"/>
          </a:xfrm>
          <a:custGeom>
            <a:avLst/>
            <a:gdLst>
              <a:gd name="T0" fmla="*/ 0 w 181"/>
              <a:gd name="T1" fmla="*/ 2147483647 h 53"/>
              <a:gd name="T2" fmla="*/ 2147483647 w 181"/>
              <a:gd name="T3" fmla="*/ 0 h 53"/>
              <a:gd name="T4" fmla="*/ 2147483647 w 181"/>
              <a:gd name="T5" fmla="*/ 0 h 53"/>
              <a:gd name="T6" fmla="*/ 2147483647 w 181"/>
              <a:gd name="T7" fmla="*/ 2147483647 h 53"/>
              <a:gd name="T8" fmla="*/ 0 w 181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3"/>
              <a:gd name="T17" fmla="*/ 181 w 181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3">
                <a:moveTo>
                  <a:pt x="0" y="34"/>
                </a:moveTo>
                <a:lnTo>
                  <a:pt x="24" y="0"/>
                </a:lnTo>
                <a:lnTo>
                  <a:pt x="180" y="0"/>
                </a:lnTo>
                <a:lnTo>
                  <a:pt x="142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0" name="Freeform 250"/>
          <p:cNvSpPr>
            <a:spLocks/>
          </p:cNvSpPr>
          <p:nvPr/>
        </p:nvSpPr>
        <p:spPr bwMode="auto">
          <a:xfrm>
            <a:off x="6510338" y="260985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2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1" name="Freeform 251"/>
          <p:cNvSpPr>
            <a:spLocks/>
          </p:cNvSpPr>
          <p:nvPr/>
        </p:nvSpPr>
        <p:spPr bwMode="auto">
          <a:xfrm>
            <a:off x="6510338" y="2609850"/>
            <a:ext cx="85725" cy="420688"/>
          </a:xfrm>
          <a:custGeom>
            <a:avLst/>
            <a:gdLst>
              <a:gd name="T0" fmla="*/ 2147483647 w 54"/>
              <a:gd name="T1" fmla="*/ 2147483647 h 265"/>
              <a:gd name="T2" fmla="*/ 0 w 54"/>
              <a:gd name="T3" fmla="*/ 2147483647 h 265"/>
              <a:gd name="T4" fmla="*/ 2147483647 w 54"/>
              <a:gd name="T5" fmla="*/ 0 h 265"/>
              <a:gd name="T6" fmla="*/ 2147483647 w 54"/>
              <a:gd name="T7" fmla="*/ 2147483647 h 265"/>
              <a:gd name="T8" fmla="*/ 2147483647 w 54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5"/>
              <a:gd name="T17" fmla="*/ 54 w 54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5">
                <a:moveTo>
                  <a:pt x="29" y="264"/>
                </a:moveTo>
                <a:lnTo>
                  <a:pt x="0" y="71"/>
                </a:lnTo>
                <a:lnTo>
                  <a:pt x="53" y="0"/>
                </a:lnTo>
                <a:lnTo>
                  <a:pt x="53" y="237"/>
                </a:lnTo>
                <a:lnTo>
                  <a:pt x="29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2" name="Freeform 252"/>
          <p:cNvSpPr>
            <a:spLocks/>
          </p:cNvSpPr>
          <p:nvPr/>
        </p:nvSpPr>
        <p:spPr bwMode="auto">
          <a:xfrm>
            <a:off x="6619875" y="4575175"/>
            <a:ext cx="277813" cy="74613"/>
          </a:xfrm>
          <a:custGeom>
            <a:avLst/>
            <a:gdLst>
              <a:gd name="T0" fmla="*/ 0 w 175"/>
              <a:gd name="T1" fmla="*/ 2147483647 h 47"/>
              <a:gd name="T2" fmla="*/ 2147483647 w 175"/>
              <a:gd name="T3" fmla="*/ 0 h 47"/>
              <a:gd name="T4" fmla="*/ 2147483647 w 175"/>
              <a:gd name="T5" fmla="*/ 0 h 47"/>
              <a:gd name="T6" fmla="*/ 2147483647 w 175"/>
              <a:gd name="T7" fmla="*/ 2147483647 h 47"/>
              <a:gd name="T8" fmla="*/ 0 w 175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7"/>
              <a:gd name="T17" fmla="*/ 175 w 17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7">
                <a:moveTo>
                  <a:pt x="0" y="29"/>
                </a:moveTo>
                <a:lnTo>
                  <a:pt x="22" y="0"/>
                </a:lnTo>
                <a:lnTo>
                  <a:pt x="174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3" name="Freeform 253"/>
          <p:cNvSpPr>
            <a:spLocks/>
          </p:cNvSpPr>
          <p:nvPr/>
        </p:nvSpPr>
        <p:spPr bwMode="auto">
          <a:xfrm>
            <a:off x="6619875" y="4575175"/>
            <a:ext cx="284163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4" name="Freeform 254"/>
          <p:cNvSpPr>
            <a:spLocks/>
          </p:cNvSpPr>
          <p:nvPr/>
        </p:nvSpPr>
        <p:spPr bwMode="auto">
          <a:xfrm>
            <a:off x="6821488" y="4575175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5" name="Freeform 255"/>
          <p:cNvSpPr>
            <a:spLocks/>
          </p:cNvSpPr>
          <p:nvPr/>
        </p:nvSpPr>
        <p:spPr bwMode="auto">
          <a:xfrm>
            <a:off x="6821488" y="4575175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6" name="Freeform 256"/>
          <p:cNvSpPr>
            <a:spLocks/>
          </p:cNvSpPr>
          <p:nvPr/>
        </p:nvSpPr>
        <p:spPr bwMode="auto">
          <a:xfrm>
            <a:off x="6619875" y="4106863"/>
            <a:ext cx="277813" cy="76200"/>
          </a:xfrm>
          <a:custGeom>
            <a:avLst/>
            <a:gdLst>
              <a:gd name="T0" fmla="*/ 0 w 175"/>
              <a:gd name="T1" fmla="*/ 2147483647 h 48"/>
              <a:gd name="T2" fmla="*/ 2147483647 w 175"/>
              <a:gd name="T3" fmla="*/ 0 h 48"/>
              <a:gd name="T4" fmla="*/ 2147483647 w 175"/>
              <a:gd name="T5" fmla="*/ 0 h 48"/>
              <a:gd name="T6" fmla="*/ 2147483647 w 175"/>
              <a:gd name="T7" fmla="*/ 2147483647 h 48"/>
              <a:gd name="T8" fmla="*/ 0 w 175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8"/>
              <a:gd name="T17" fmla="*/ 175 w 17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8">
                <a:moveTo>
                  <a:pt x="0" y="30"/>
                </a:moveTo>
                <a:lnTo>
                  <a:pt x="22" y="0"/>
                </a:lnTo>
                <a:lnTo>
                  <a:pt x="174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7" name="Freeform 257"/>
          <p:cNvSpPr>
            <a:spLocks/>
          </p:cNvSpPr>
          <p:nvPr/>
        </p:nvSpPr>
        <p:spPr bwMode="auto">
          <a:xfrm>
            <a:off x="6619875" y="4106863"/>
            <a:ext cx="284163" cy="84137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8" name="Freeform 258"/>
          <p:cNvSpPr>
            <a:spLocks/>
          </p:cNvSpPr>
          <p:nvPr/>
        </p:nvSpPr>
        <p:spPr bwMode="auto">
          <a:xfrm>
            <a:off x="6821488" y="4106863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1"/>
                </a:lnTo>
                <a:lnTo>
                  <a:pt x="47" y="0"/>
                </a:lnTo>
                <a:lnTo>
                  <a:pt x="47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19" name="Freeform 259"/>
          <p:cNvSpPr>
            <a:spLocks/>
          </p:cNvSpPr>
          <p:nvPr/>
        </p:nvSpPr>
        <p:spPr bwMode="auto">
          <a:xfrm>
            <a:off x="6821488" y="4106863"/>
            <a:ext cx="82550" cy="422275"/>
          </a:xfrm>
          <a:custGeom>
            <a:avLst/>
            <a:gdLst>
              <a:gd name="T0" fmla="*/ 2147483647 w 52"/>
              <a:gd name="T1" fmla="*/ 2147483647 h 266"/>
              <a:gd name="T2" fmla="*/ 0 w 52"/>
              <a:gd name="T3" fmla="*/ 2147483647 h 266"/>
              <a:gd name="T4" fmla="*/ 2147483647 w 52"/>
              <a:gd name="T5" fmla="*/ 0 h 266"/>
              <a:gd name="T6" fmla="*/ 2147483647 w 52"/>
              <a:gd name="T7" fmla="*/ 2147483647 h 266"/>
              <a:gd name="T8" fmla="*/ 2147483647 w 52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6"/>
              <a:gd name="T17" fmla="*/ 52 w 52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6">
                <a:moveTo>
                  <a:pt x="28" y="265"/>
                </a:moveTo>
                <a:lnTo>
                  <a:pt x="0" y="72"/>
                </a:lnTo>
                <a:lnTo>
                  <a:pt x="51" y="0"/>
                </a:lnTo>
                <a:lnTo>
                  <a:pt x="51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0" name="Freeform 260"/>
          <p:cNvSpPr>
            <a:spLocks/>
          </p:cNvSpPr>
          <p:nvPr/>
        </p:nvSpPr>
        <p:spPr bwMode="auto">
          <a:xfrm>
            <a:off x="6619875" y="3590925"/>
            <a:ext cx="277813" cy="74613"/>
          </a:xfrm>
          <a:custGeom>
            <a:avLst/>
            <a:gdLst>
              <a:gd name="T0" fmla="*/ 0 w 175"/>
              <a:gd name="T1" fmla="*/ 2147483647 h 47"/>
              <a:gd name="T2" fmla="*/ 2147483647 w 175"/>
              <a:gd name="T3" fmla="*/ 0 h 47"/>
              <a:gd name="T4" fmla="*/ 2147483647 w 175"/>
              <a:gd name="T5" fmla="*/ 0 h 47"/>
              <a:gd name="T6" fmla="*/ 2147483647 w 175"/>
              <a:gd name="T7" fmla="*/ 2147483647 h 47"/>
              <a:gd name="T8" fmla="*/ 0 w 175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7"/>
              <a:gd name="T17" fmla="*/ 175 w 17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7">
                <a:moveTo>
                  <a:pt x="0" y="30"/>
                </a:moveTo>
                <a:lnTo>
                  <a:pt x="22" y="0"/>
                </a:lnTo>
                <a:lnTo>
                  <a:pt x="174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1" name="Freeform 261"/>
          <p:cNvSpPr>
            <a:spLocks/>
          </p:cNvSpPr>
          <p:nvPr/>
        </p:nvSpPr>
        <p:spPr bwMode="auto">
          <a:xfrm>
            <a:off x="6619875" y="3590925"/>
            <a:ext cx="284163" cy="80963"/>
          </a:xfrm>
          <a:custGeom>
            <a:avLst/>
            <a:gdLst>
              <a:gd name="T0" fmla="*/ 0 w 179"/>
              <a:gd name="T1" fmla="*/ 2147483647 h 51"/>
              <a:gd name="T2" fmla="*/ 2147483647 w 179"/>
              <a:gd name="T3" fmla="*/ 0 h 51"/>
              <a:gd name="T4" fmla="*/ 2147483647 w 179"/>
              <a:gd name="T5" fmla="*/ 0 h 51"/>
              <a:gd name="T6" fmla="*/ 2147483647 w 179"/>
              <a:gd name="T7" fmla="*/ 2147483647 h 51"/>
              <a:gd name="T8" fmla="*/ 0 w 17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1"/>
              <a:gd name="T17" fmla="*/ 179 w 17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1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2" name="Freeform 262"/>
          <p:cNvSpPr>
            <a:spLocks/>
          </p:cNvSpPr>
          <p:nvPr/>
        </p:nvSpPr>
        <p:spPr bwMode="auto">
          <a:xfrm>
            <a:off x="6821488" y="3590925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3" name="Freeform 263"/>
          <p:cNvSpPr>
            <a:spLocks/>
          </p:cNvSpPr>
          <p:nvPr/>
        </p:nvSpPr>
        <p:spPr bwMode="auto">
          <a:xfrm>
            <a:off x="6821488" y="3590925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4" name="Freeform 264"/>
          <p:cNvSpPr>
            <a:spLocks/>
          </p:cNvSpPr>
          <p:nvPr/>
        </p:nvSpPr>
        <p:spPr bwMode="auto">
          <a:xfrm>
            <a:off x="6619875" y="3114675"/>
            <a:ext cx="277813" cy="74613"/>
          </a:xfrm>
          <a:custGeom>
            <a:avLst/>
            <a:gdLst>
              <a:gd name="T0" fmla="*/ 0 w 175"/>
              <a:gd name="T1" fmla="*/ 2147483647 h 47"/>
              <a:gd name="T2" fmla="*/ 2147483647 w 175"/>
              <a:gd name="T3" fmla="*/ 0 h 47"/>
              <a:gd name="T4" fmla="*/ 2147483647 w 175"/>
              <a:gd name="T5" fmla="*/ 0 h 47"/>
              <a:gd name="T6" fmla="*/ 2147483647 w 175"/>
              <a:gd name="T7" fmla="*/ 2147483647 h 47"/>
              <a:gd name="T8" fmla="*/ 0 w 175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7"/>
              <a:gd name="T17" fmla="*/ 175 w 17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7">
                <a:moveTo>
                  <a:pt x="0" y="30"/>
                </a:moveTo>
                <a:lnTo>
                  <a:pt x="22" y="0"/>
                </a:lnTo>
                <a:lnTo>
                  <a:pt x="174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5" name="Freeform 265"/>
          <p:cNvSpPr>
            <a:spLocks/>
          </p:cNvSpPr>
          <p:nvPr/>
        </p:nvSpPr>
        <p:spPr bwMode="auto">
          <a:xfrm>
            <a:off x="6619875" y="3114675"/>
            <a:ext cx="284163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3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6" name="Freeform 266"/>
          <p:cNvSpPr>
            <a:spLocks/>
          </p:cNvSpPr>
          <p:nvPr/>
        </p:nvSpPr>
        <p:spPr bwMode="auto">
          <a:xfrm>
            <a:off x="6821488" y="3114675"/>
            <a:ext cx="76200" cy="411163"/>
          </a:xfrm>
          <a:custGeom>
            <a:avLst/>
            <a:gdLst>
              <a:gd name="T0" fmla="*/ 2147483647 w 48"/>
              <a:gd name="T1" fmla="*/ 2147483647 h 259"/>
              <a:gd name="T2" fmla="*/ 0 w 48"/>
              <a:gd name="T3" fmla="*/ 2147483647 h 259"/>
              <a:gd name="T4" fmla="*/ 2147483647 w 48"/>
              <a:gd name="T5" fmla="*/ 0 h 259"/>
              <a:gd name="T6" fmla="*/ 2147483647 w 48"/>
              <a:gd name="T7" fmla="*/ 2147483647 h 259"/>
              <a:gd name="T8" fmla="*/ 2147483647 w 48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59"/>
              <a:gd name="T17" fmla="*/ 48 w 48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59">
                <a:moveTo>
                  <a:pt x="26" y="258"/>
                </a:moveTo>
                <a:lnTo>
                  <a:pt x="0" y="70"/>
                </a:lnTo>
                <a:lnTo>
                  <a:pt x="47" y="0"/>
                </a:lnTo>
                <a:lnTo>
                  <a:pt x="47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7" name="Freeform 267"/>
          <p:cNvSpPr>
            <a:spLocks/>
          </p:cNvSpPr>
          <p:nvPr/>
        </p:nvSpPr>
        <p:spPr bwMode="auto">
          <a:xfrm>
            <a:off x="6821488" y="3114675"/>
            <a:ext cx="82550" cy="419100"/>
          </a:xfrm>
          <a:custGeom>
            <a:avLst/>
            <a:gdLst>
              <a:gd name="T0" fmla="*/ 2147483647 w 52"/>
              <a:gd name="T1" fmla="*/ 2147483647 h 264"/>
              <a:gd name="T2" fmla="*/ 0 w 52"/>
              <a:gd name="T3" fmla="*/ 2147483647 h 264"/>
              <a:gd name="T4" fmla="*/ 2147483647 w 52"/>
              <a:gd name="T5" fmla="*/ 0 h 264"/>
              <a:gd name="T6" fmla="*/ 2147483647 w 52"/>
              <a:gd name="T7" fmla="*/ 2147483647 h 264"/>
              <a:gd name="T8" fmla="*/ 2147483647 w 52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4"/>
              <a:gd name="T17" fmla="*/ 52 w 52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4">
                <a:moveTo>
                  <a:pt x="28" y="263"/>
                </a:moveTo>
                <a:lnTo>
                  <a:pt x="0" y="71"/>
                </a:lnTo>
                <a:lnTo>
                  <a:pt x="51" y="0"/>
                </a:lnTo>
                <a:lnTo>
                  <a:pt x="51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8" name="Freeform 268"/>
          <p:cNvSpPr>
            <a:spLocks/>
          </p:cNvSpPr>
          <p:nvPr/>
        </p:nvSpPr>
        <p:spPr bwMode="auto">
          <a:xfrm>
            <a:off x="6619875" y="2609850"/>
            <a:ext cx="277813" cy="76200"/>
          </a:xfrm>
          <a:custGeom>
            <a:avLst/>
            <a:gdLst>
              <a:gd name="T0" fmla="*/ 0 w 175"/>
              <a:gd name="T1" fmla="*/ 2147483647 h 48"/>
              <a:gd name="T2" fmla="*/ 2147483647 w 175"/>
              <a:gd name="T3" fmla="*/ 0 h 48"/>
              <a:gd name="T4" fmla="*/ 2147483647 w 175"/>
              <a:gd name="T5" fmla="*/ 0 h 48"/>
              <a:gd name="T6" fmla="*/ 2147483647 w 175"/>
              <a:gd name="T7" fmla="*/ 2147483647 h 48"/>
              <a:gd name="T8" fmla="*/ 0 w 175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48"/>
              <a:gd name="T17" fmla="*/ 175 w 17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48">
                <a:moveTo>
                  <a:pt x="0" y="30"/>
                </a:moveTo>
                <a:lnTo>
                  <a:pt x="22" y="0"/>
                </a:lnTo>
                <a:lnTo>
                  <a:pt x="174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29" name="Freeform 269"/>
          <p:cNvSpPr>
            <a:spLocks/>
          </p:cNvSpPr>
          <p:nvPr/>
        </p:nvSpPr>
        <p:spPr bwMode="auto">
          <a:xfrm>
            <a:off x="6619875" y="2609850"/>
            <a:ext cx="284163" cy="84138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0 h 53"/>
              <a:gd name="T4" fmla="*/ 2147483647 w 179"/>
              <a:gd name="T5" fmla="*/ 0 h 53"/>
              <a:gd name="T6" fmla="*/ 2147483647 w 179"/>
              <a:gd name="T7" fmla="*/ 2147483647 h 53"/>
              <a:gd name="T8" fmla="*/ 0 w 179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3"/>
              <a:gd name="T17" fmla="*/ 179 w 179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3">
                <a:moveTo>
                  <a:pt x="0" y="34"/>
                </a:moveTo>
                <a:lnTo>
                  <a:pt x="23" y="0"/>
                </a:lnTo>
                <a:lnTo>
                  <a:pt x="178" y="0"/>
                </a:lnTo>
                <a:lnTo>
                  <a:pt x="141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0" name="Freeform 270"/>
          <p:cNvSpPr>
            <a:spLocks/>
          </p:cNvSpPr>
          <p:nvPr/>
        </p:nvSpPr>
        <p:spPr bwMode="auto">
          <a:xfrm>
            <a:off x="6821488" y="2609850"/>
            <a:ext cx="76200" cy="412750"/>
          </a:xfrm>
          <a:custGeom>
            <a:avLst/>
            <a:gdLst>
              <a:gd name="T0" fmla="*/ 2147483647 w 48"/>
              <a:gd name="T1" fmla="*/ 2147483647 h 260"/>
              <a:gd name="T2" fmla="*/ 0 w 48"/>
              <a:gd name="T3" fmla="*/ 2147483647 h 260"/>
              <a:gd name="T4" fmla="*/ 2147483647 w 48"/>
              <a:gd name="T5" fmla="*/ 0 h 260"/>
              <a:gd name="T6" fmla="*/ 2147483647 w 48"/>
              <a:gd name="T7" fmla="*/ 2147483647 h 260"/>
              <a:gd name="T8" fmla="*/ 2147483647 w 48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60"/>
              <a:gd name="T17" fmla="*/ 48 w 48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60">
                <a:moveTo>
                  <a:pt x="26" y="259"/>
                </a:moveTo>
                <a:lnTo>
                  <a:pt x="0" y="70"/>
                </a:lnTo>
                <a:lnTo>
                  <a:pt x="47" y="0"/>
                </a:lnTo>
                <a:lnTo>
                  <a:pt x="47" y="232"/>
                </a:lnTo>
                <a:lnTo>
                  <a:pt x="26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1" name="Freeform 271"/>
          <p:cNvSpPr>
            <a:spLocks/>
          </p:cNvSpPr>
          <p:nvPr/>
        </p:nvSpPr>
        <p:spPr bwMode="auto">
          <a:xfrm>
            <a:off x="6821488" y="2609850"/>
            <a:ext cx="82550" cy="420688"/>
          </a:xfrm>
          <a:custGeom>
            <a:avLst/>
            <a:gdLst>
              <a:gd name="T0" fmla="*/ 2147483647 w 52"/>
              <a:gd name="T1" fmla="*/ 2147483647 h 265"/>
              <a:gd name="T2" fmla="*/ 0 w 52"/>
              <a:gd name="T3" fmla="*/ 2147483647 h 265"/>
              <a:gd name="T4" fmla="*/ 2147483647 w 52"/>
              <a:gd name="T5" fmla="*/ 0 h 265"/>
              <a:gd name="T6" fmla="*/ 2147483647 w 52"/>
              <a:gd name="T7" fmla="*/ 2147483647 h 265"/>
              <a:gd name="T8" fmla="*/ 2147483647 w 52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5"/>
              <a:gd name="T17" fmla="*/ 52 w 5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5">
                <a:moveTo>
                  <a:pt x="28" y="264"/>
                </a:moveTo>
                <a:lnTo>
                  <a:pt x="0" y="71"/>
                </a:lnTo>
                <a:lnTo>
                  <a:pt x="51" y="0"/>
                </a:lnTo>
                <a:lnTo>
                  <a:pt x="51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2" name="Freeform 272"/>
          <p:cNvSpPr>
            <a:spLocks/>
          </p:cNvSpPr>
          <p:nvPr/>
        </p:nvSpPr>
        <p:spPr bwMode="auto">
          <a:xfrm>
            <a:off x="6929438" y="4575175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3" name="Freeform 273"/>
          <p:cNvSpPr>
            <a:spLocks/>
          </p:cNvSpPr>
          <p:nvPr/>
        </p:nvSpPr>
        <p:spPr bwMode="auto">
          <a:xfrm>
            <a:off x="6929438" y="4575175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3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4" name="Freeform 274"/>
          <p:cNvSpPr>
            <a:spLocks/>
          </p:cNvSpPr>
          <p:nvPr/>
        </p:nvSpPr>
        <p:spPr bwMode="auto">
          <a:xfrm>
            <a:off x="7131050" y="457517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5" name="Freeform 275"/>
          <p:cNvSpPr>
            <a:spLocks/>
          </p:cNvSpPr>
          <p:nvPr/>
        </p:nvSpPr>
        <p:spPr bwMode="auto">
          <a:xfrm>
            <a:off x="7131050" y="4575175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6" name="Freeform 276"/>
          <p:cNvSpPr>
            <a:spLocks/>
          </p:cNvSpPr>
          <p:nvPr/>
        </p:nvSpPr>
        <p:spPr bwMode="auto">
          <a:xfrm>
            <a:off x="6929438" y="4106863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7" name="Freeform 277"/>
          <p:cNvSpPr>
            <a:spLocks/>
          </p:cNvSpPr>
          <p:nvPr/>
        </p:nvSpPr>
        <p:spPr bwMode="auto">
          <a:xfrm>
            <a:off x="6929438" y="4106863"/>
            <a:ext cx="285750" cy="84137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3"/>
                </a:moveTo>
                <a:lnTo>
                  <a:pt x="23" y="0"/>
                </a:lnTo>
                <a:lnTo>
                  <a:pt x="179" y="0"/>
                </a:lnTo>
                <a:lnTo>
                  <a:pt x="141" y="52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8" name="Freeform 278"/>
          <p:cNvSpPr>
            <a:spLocks/>
          </p:cNvSpPr>
          <p:nvPr/>
        </p:nvSpPr>
        <p:spPr bwMode="auto">
          <a:xfrm>
            <a:off x="7131050" y="4106863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1"/>
                </a:lnTo>
                <a:lnTo>
                  <a:pt x="49" y="0"/>
                </a:lnTo>
                <a:lnTo>
                  <a:pt x="49" y="232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39" name="Freeform 279"/>
          <p:cNvSpPr>
            <a:spLocks/>
          </p:cNvSpPr>
          <p:nvPr/>
        </p:nvSpPr>
        <p:spPr bwMode="auto">
          <a:xfrm>
            <a:off x="7131050" y="4106863"/>
            <a:ext cx="84138" cy="422275"/>
          </a:xfrm>
          <a:custGeom>
            <a:avLst/>
            <a:gdLst>
              <a:gd name="T0" fmla="*/ 2147483647 w 53"/>
              <a:gd name="T1" fmla="*/ 2147483647 h 266"/>
              <a:gd name="T2" fmla="*/ 0 w 53"/>
              <a:gd name="T3" fmla="*/ 2147483647 h 266"/>
              <a:gd name="T4" fmla="*/ 2147483647 w 53"/>
              <a:gd name="T5" fmla="*/ 0 h 266"/>
              <a:gd name="T6" fmla="*/ 2147483647 w 53"/>
              <a:gd name="T7" fmla="*/ 2147483647 h 266"/>
              <a:gd name="T8" fmla="*/ 2147483647 w 53"/>
              <a:gd name="T9" fmla="*/ 2147483647 h 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6"/>
              <a:gd name="T17" fmla="*/ 53 w 53"/>
              <a:gd name="T18" fmla="*/ 266 h 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6">
                <a:moveTo>
                  <a:pt x="28" y="265"/>
                </a:moveTo>
                <a:lnTo>
                  <a:pt x="0" y="72"/>
                </a:lnTo>
                <a:lnTo>
                  <a:pt x="52" y="0"/>
                </a:lnTo>
                <a:lnTo>
                  <a:pt x="52" y="237"/>
                </a:lnTo>
                <a:lnTo>
                  <a:pt x="28" y="265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0" name="Freeform 280"/>
          <p:cNvSpPr>
            <a:spLocks/>
          </p:cNvSpPr>
          <p:nvPr/>
        </p:nvSpPr>
        <p:spPr bwMode="auto">
          <a:xfrm>
            <a:off x="6929438" y="3590925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1" name="Freeform 281"/>
          <p:cNvSpPr>
            <a:spLocks/>
          </p:cNvSpPr>
          <p:nvPr/>
        </p:nvSpPr>
        <p:spPr bwMode="auto">
          <a:xfrm>
            <a:off x="6929438" y="3590925"/>
            <a:ext cx="285750" cy="80963"/>
          </a:xfrm>
          <a:custGeom>
            <a:avLst/>
            <a:gdLst>
              <a:gd name="T0" fmla="*/ 0 w 180"/>
              <a:gd name="T1" fmla="*/ 2147483647 h 51"/>
              <a:gd name="T2" fmla="*/ 2147483647 w 180"/>
              <a:gd name="T3" fmla="*/ 0 h 51"/>
              <a:gd name="T4" fmla="*/ 2147483647 w 180"/>
              <a:gd name="T5" fmla="*/ 0 h 51"/>
              <a:gd name="T6" fmla="*/ 2147483647 w 180"/>
              <a:gd name="T7" fmla="*/ 2147483647 h 51"/>
              <a:gd name="T8" fmla="*/ 0 w 180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1"/>
              <a:gd name="T17" fmla="*/ 180 w 180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1">
                <a:moveTo>
                  <a:pt x="0" y="32"/>
                </a:moveTo>
                <a:lnTo>
                  <a:pt x="23" y="0"/>
                </a:lnTo>
                <a:lnTo>
                  <a:pt x="179" y="0"/>
                </a:lnTo>
                <a:lnTo>
                  <a:pt x="141" y="50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2" name="Freeform 282"/>
          <p:cNvSpPr>
            <a:spLocks/>
          </p:cNvSpPr>
          <p:nvPr/>
        </p:nvSpPr>
        <p:spPr bwMode="auto">
          <a:xfrm>
            <a:off x="7131050" y="3590925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3" name="Freeform 283"/>
          <p:cNvSpPr>
            <a:spLocks/>
          </p:cNvSpPr>
          <p:nvPr/>
        </p:nvSpPr>
        <p:spPr bwMode="auto">
          <a:xfrm>
            <a:off x="7131050" y="3590925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5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4" name="Freeform 284"/>
          <p:cNvSpPr>
            <a:spLocks/>
          </p:cNvSpPr>
          <p:nvPr/>
        </p:nvSpPr>
        <p:spPr bwMode="auto">
          <a:xfrm>
            <a:off x="6929438" y="3114675"/>
            <a:ext cx="280987" cy="74613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8" y="46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5" name="Freeform 285"/>
          <p:cNvSpPr>
            <a:spLocks/>
          </p:cNvSpPr>
          <p:nvPr/>
        </p:nvSpPr>
        <p:spPr bwMode="auto">
          <a:xfrm>
            <a:off x="6929438" y="3114675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3"/>
                </a:moveTo>
                <a:lnTo>
                  <a:pt x="23" y="0"/>
                </a:lnTo>
                <a:lnTo>
                  <a:pt x="179" y="0"/>
                </a:lnTo>
                <a:lnTo>
                  <a:pt x="141" y="51"/>
                </a:lnTo>
                <a:lnTo>
                  <a:pt x="0" y="3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6" name="Freeform 286"/>
          <p:cNvSpPr>
            <a:spLocks/>
          </p:cNvSpPr>
          <p:nvPr/>
        </p:nvSpPr>
        <p:spPr bwMode="auto">
          <a:xfrm>
            <a:off x="7131050" y="3114675"/>
            <a:ext cx="79375" cy="411163"/>
          </a:xfrm>
          <a:custGeom>
            <a:avLst/>
            <a:gdLst>
              <a:gd name="T0" fmla="*/ 2147483647 w 50"/>
              <a:gd name="T1" fmla="*/ 2147483647 h 259"/>
              <a:gd name="T2" fmla="*/ 0 w 50"/>
              <a:gd name="T3" fmla="*/ 2147483647 h 259"/>
              <a:gd name="T4" fmla="*/ 2147483647 w 50"/>
              <a:gd name="T5" fmla="*/ 0 h 259"/>
              <a:gd name="T6" fmla="*/ 2147483647 w 50"/>
              <a:gd name="T7" fmla="*/ 2147483647 h 259"/>
              <a:gd name="T8" fmla="*/ 2147483647 w 50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59"/>
              <a:gd name="T17" fmla="*/ 50 w 50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59">
                <a:moveTo>
                  <a:pt x="27" y="258"/>
                </a:moveTo>
                <a:lnTo>
                  <a:pt x="0" y="70"/>
                </a:lnTo>
                <a:lnTo>
                  <a:pt x="49" y="0"/>
                </a:lnTo>
                <a:lnTo>
                  <a:pt x="49" y="231"/>
                </a:lnTo>
                <a:lnTo>
                  <a:pt x="27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7" name="Freeform 287"/>
          <p:cNvSpPr>
            <a:spLocks/>
          </p:cNvSpPr>
          <p:nvPr/>
        </p:nvSpPr>
        <p:spPr bwMode="auto">
          <a:xfrm>
            <a:off x="7131050" y="3114675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1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8" name="Freeform 288"/>
          <p:cNvSpPr>
            <a:spLocks/>
          </p:cNvSpPr>
          <p:nvPr/>
        </p:nvSpPr>
        <p:spPr bwMode="auto">
          <a:xfrm>
            <a:off x="6929438" y="2609850"/>
            <a:ext cx="280987" cy="76200"/>
          </a:xfrm>
          <a:custGeom>
            <a:avLst/>
            <a:gdLst>
              <a:gd name="T0" fmla="*/ 0 w 177"/>
              <a:gd name="T1" fmla="*/ 2147483647 h 48"/>
              <a:gd name="T2" fmla="*/ 2147483647 w 177"/>
              <a:gd name="T3" fmla="*/ 0 h 48"/>
              <a:gd name="T4" fmla="*/ 2147483647 w 177"/>
              <a:gd name="T5" fmla="*/ 0 h 48"/>
              <a:gd name="T6" fmla="*/ 2147483647 w 177"/>
              <a:gd name="T7" fmla="*/ 2147483647 h 48"/>
              <a:gd name="T8" fmla="*/ 0 w 177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8"/>
              <a:gd name="T17" fmla="*/ 177 w 17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8">
                <a:moveTo>
                  <a:pt x="0" y="30"/>
                </a:moveTo>
                <a:lnTo>
                  <a:pt x="23" y="0"/>
                </a:lnTo>
                <a:lnTo>
                  <a:pt x="176" y="0"/>
                </a:lnTo>
                <a:lnTo>
                  <a:pt x="138" y="47"/>
                </a:lnTo>
                <a:lnTo>
                  <a:pt x="0" y="30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49" name="Freeform 289"/>
          <p:cNvSpPr>
            <a:spLocks/>
          </p:cNvSpPr>
          <p:nvPr/>
        </p:nvSpPr>
        <p:spPr bwMode="auto">
          <a:xfrm>
            <a:off x="6929438" y="2609850"/>
            <a:ext cx="285750" cy="84138"/>
          </a:xfrm>
          <a:custGeom>
            <a:avLst/>
            <a:gdLst>
              <a:gd name="T0" fmla="*/ 0 w 180"/>
              <a:gd name="T1" fmla="*/ 2147483647 h 53"/>
              <a:gd name="T2" fmla="*/ 2147483647 w 180"/>
              <a:gd name="T3" fmla="*/ 0 h 53"/>
              <a:gd name="T4" fmla="*/ 2147483647 w 180"/>
              <a:gd name="T5" fmla="*/ 0 h 53"/>
              <a:gd name="T6" fmla="*/ 2147483647 w 180"/>
              <a:gd name="T7" fmla="*/ 2147483647 h 53"/>
              <a:gd name="T8" fmla="*/ 0 w 180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3"/>
              <a:gd name="T17" fmla="*/ 180 w 18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3">
                <a:moveTo>
                  <a:pt x="0" y="34"/>
                </a:moveTo>
                <a:lnTo>
                  <a:pt x="23" y="0"/>
                </a:lnTo>
                <a:lnTo>
                  <a:pt x="179" y="0"/>
                </a:lnTo>
                <a:lnTo>
                  <a:pt x="141" y="52"/>
                </a:lnTo>
                <a:lnTo>
                  <a:pt x="0" y="3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0" name="Freeform 290"/>
          <p:cNvSpPr>
            <a:spLocks/>
          </p:cNvSpPr>
          <p:nvPr/>
        </p:nvSpPr>
        <p:spPr bwMode="auto">
          <a:xfrm>
            <a:off x="7131050" y="2609850"/>
            <a:ext cx="79375" cy="412750"/>
          </a:xfrm>
          <a:custGeom>
            <a:avLst/>
            <a:gdLst>
              <a:gd name="T0" fmla="*/ 2147483647 w 50"/>
              <a:gd name="T1" fmla="*/ 2147483647 h 260"/>
              <a:gd name="T2" fmla="*/ 0 w 50"/>
              <a:gd name="T3" fmla="*/ 2147483647 h 260"/>
              <a:gd name="T4" fmla="*/ 2147483647 w 50"/>
              <a:gd name="T5" fmla="*/ 0 h 260"/>
              <a:gd name="T6" fmla="*/ 2147483647 w 50"/>
              <a:gd name="T7" fmla="*/ 2147483647 h 260"/>
              <a:gd name="T8" fmla="*/ 2147483647 w 50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260"/>
              <a:gd name="T17" fmla="*/ 50 w 50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260">
                <a:moveTo>
                  <a:pt x="27" y="259"/>
                </a:moveTo>
                <a:lnTo>
                  <a:pt x="0" y="70"/>
                </a:lnTo>
                <a:lnTo>
                  <a:pt x="49" y="0"/>
                </a:lnTo>
                <a:lnTo>
                  <a:pt x="49" y="232"/>
                </a:lnTo>
                <a:lnTo>
                  <a:pt x="27" y="2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1" name="Freeform 291"/>
          <p:cNvSpPr>
            <a:spLocks/>
          </p:cNvSpPr>
          <p:nvPr/>
        </p:nvSpPr>
        <p:spPr bwMode="auto">
          <a:xfrm>
            <a:off x="7131050" y="2609850"/>
            <a:ext cx="84138" cy="420688"/>
          </a:xfrm>
          <a:custGeom>
            <a:avLst/>
            <a:gdLst>
              <a:gd name="T0" fmla="*/ 2147483647 w 53"/>
              <a:gd name="T1" fmla="*/ 2147483647 h 265"/>
              <a:gd name="T2" fmla="*/ 0 w 53"/>
              <a:gd name="T3" fmla="*/ 2147483647 h 265"/>
              <a:gd name="T4" fmla="*/ 2147483647 w 53"/>
              <a:gd name="T5" fmla="*/ 0 h 265"/>
              <a:gd name="T6" fmla="*/ 2147483647 w 53"/>
              <a:gd name="T7" fmla="*/ 2147483647 h 265"/>
              <a:gd name="T8" fmla="*/ 2147483647 w 53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5"/>
              <a:gd name="T17" fmla="*/ 53 w 53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5">
                <a:moveTo>
                  <a:pt x="28" y="264"/>
                </a:moveTo>
                <a:lnTo>
                  <a:pt x="0" y="71"/>
                </a:lnTo>
                <a:lnTo>
                  <a:pt x="52" y="0"/>
                </a:lnTo>
                <a:lnTo>
                  <a:pt x="52" y="237"/>
                </a:lnTo>
                <a:lnTo>
                  <a:pt x="28" y="264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2" name="Freeform 292"/>
          <p:cNvSpPr>
            <a:spLocks/>
          </p:cNvSpPr>
          <p:nvPr/>
        </p:nvSpPr>
        <p:spPr bwMode="auto">
          <a:xfrm>
            <a:off x="1951038" y="5033963"/>
            <a:ext cx="279400" cy="74612"/>
          </a:xfrm>
          <a:custGeom>
            <a:avLst/>
            <a:gdLst>
              <a:gd name="T0" fmla="*/ 0 w 176"/>
              <a:gd name="T1" fmla="*/ 2147483647 h 47"/>
              <a:gd name="T2" fmla="*/ 2147483647 w 176"/>
              <a:gd name="T3" fmla="*/ 0 h 47"/>
              <a:gd name="T4" fmla="*/ 2147483647 w 176"/>
              <a:gd name="T5" fmla="*/ 0 h 47"/>
              <a:gd name="T6" fmla="*/ 2147483647 w 176"/>
              <a:gd name="T7" fmla="*/ 2147483647 h 47"/>
              <a:gd name="T8" fmla="*/ 0 w 17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47"/>
              <a:gd name="T17" fmla="*/ 176 w 1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47">
                <a:moveTo>
                  <a:pt x="0" y="29"/>
                </a:moveTo>
                <a:lnTo>
                  <a:pt x="23" y="0"/>
                </a:lnTo>
                <a:lnTo>
                  <a:pt x="175" y="0"/>
                </a:lnTo>
                <a:lnTo>
                  <a:pt x="138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3" name="Freeform 293"/>
          <p:cNvSpPr>
            <a:spLocks/>
          </p:cNvSpPr>
          <p:nvPr/>
        </p:nvSpPr>
        <p:spPr bwMode="auto">
          <a:xfrm>
            <a:off x="1951038" y="5033963"/>
            <a:ext cx="285750" cy="82550"/>
          </a:xfrm>
          <a:custGeom>
            <a:avLst/>
            <a:gdLst>
              <a:gd name="T0" fmla="*/ 0 w 180"/>
              <a:gd name="T1" fmla="*/ 2147483647 h 52"/>
              <a:gd name="T2" fmla="*/ 2147483647 w 180"/>
              <a:gd name="T3" fmla="*/ 0 h 52"/>
              <a:gd name="T4" fmla="*/ 2147483647 w 180"/>
              <a:gd name="T5" fmla="*/ 0 h 52"/>
              <a:gd name="T6" fmla="*/ 2147483647 w 180"/>
              <a:gd name="T7" fmla="*/ 2147483647 h 52"/>
              <a:gd name="T8" fmla="*/ 0 w 180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52"/>
              <a:gd name="T17" fmla="*/ 180 w 18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52">
                <a:moveTo>
                  <a:pt x="0" y="32"/>
                </a:moveTo>
                <a:lnTo>
                  <a:pt x="24" y="0"/>
                </a:lnTo>
                <a:lnTo>
                  <a:pt x="179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4" name="Freeform 294"/>
          <p:cNvSpPr>
            <a:spLocks/>
          </p:cNvSpPr>
          <p:nvPr/>
        </p:nvSpPr>
        <p:spPr bwMode="auto">
          <a:xfrm>
            <a:off x="2259013" y="5033963"/>
            <a:ext cx="280987" cy="74612"/>
          </a:xfrm>
          <a:custGeom>
            <a:avLst/>
            <a:gdLst>
              <a:gd name="T0" fmla="*/ 0 w 177"/>
              <a:gd name="T1" fmla="*/ 2147483647 h 47"/>
              <a:gd name="T2" fmla="*/ 2147483647 w 177"/>
              <a:gd name="T3" fmla="*/ 0 h 47"/>
              <a:gd name="T4" fmla="*/ 2147483647 w 177"/>
              <a:gd name="T5" fmla="*/ 0 h 47"/>
              <a:gd name="T6" fmla="*/ 2147483647 w 177"/>
              <a:gd name="T7" fmla="*/ 2147483647 h 47"/>
              <a:gd name="T8" fmla="*/ 0 w 177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47"/>
              <a:gd name="T17" fmla="*/ 177 w 17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47">
                <a:moveTo>
                  <a:pt x="0" y="29"/>
                </a:moveTo>
                <a:lnTo>
                  <a:pt x="23" y="0"/>
                </a:lnTo>
                <a:lnTo>
                  <a:pt x="176" y="0"/>
                </a:lnTo>
                <a:lnTo>
                  <a:pt x="139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5" name="Freeform 295"/>
          <p:cNvSpPr>
            <a:spLocks/>
          </p:cNvSpPr>
          <p:nvPr/>
        </p:nvSpPr>
        <p:spPr bwMode="auto">
          <a:xfrm>
            <a:off x="2259013" y="5033963"/>
            <a:ext cx="287337" cy="82550"/>
          </a:xfrm>
          <a:custGeom>
            <a:avLst/>
            <a:gdLst>
              <a:gd name="T0" fmla="*/ 0 w 181"/>
              <a:gd name="T1" fmla="*/ 2147483647 h 52"/>
              <a:gd name="T2" fmla="*/ 2147483647 w 181"/>
              <a:gd name="T3" fmla="*/ 0 h 52"/>
              <a:gd name="T4" fmla="*/ 2147483647 w 181"/>
              <a:gd name="T5" fmla="*/ 0 h 52"/>
              <a:gd name="T6" fmla="*/ 2147483647 w 181"/>
              <a:gd name="T7" fmla="*/ 2147483647 h 52"/>
              <a:gd name="T8" fmla="*/ 0 w 181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52"/>
              <a:gd name="T17" fmla="*/ 181 w 18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52">
                <a:moveTo>
                  <a:pt x="0" y="32"/>
                </a:moveTo>
                <a:lnTo>
                  <a:pt x="24" y="0"/>
                </a:lnTo>
                <a:lnTo>
                  <a:pt x="180" y="0"/>
                </a:lnTo>
                <a:lnTo>
                  <a:pt x="142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6" name="Freeform 296"/>
          <p:cNvSpPr>
            <a:spLocks/>
          </p:cNvSpPr>
          <p:nvPr/>
        </p:nvSpPr>
        <p:spPr bwMode="auto">
          <a:xfrm>
            <a:off x="2462213" y="5033963"/>
            <a:ext cx="77787" cy="411162"/>
          </a:xfrm>
          <a:custGeom>
            <a:avLst/>
            <a:gdLst>
              <a:gd name="T0" fmla="*/ 2147483647 w 49"/>
              <a:gd name="T1" fmla="*/ 2147483647 h 259"/>
              <a:gd name="T2" fmla="*/ 0 w 49"/>
              <a:gd name="T3" fmla="*/ 2147483647 h 259"/>
              <a:gd name="T4" fmla="*/ 2147483647 w 49"/>
              <a:gd name="T5" fmla="*/ 0 h 259"/>
              <a:gd name="T6" fmla="*/ 2147483647 w 49"/>
              <a:gd name="T7" fmla="*/ 2147483647 h 259"/>
              <a:gd name="T8" fmla="*/ 2147483647 w 49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59"/>
              <a:gd name="T17" fmla="*/ 49 w 49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59">
                <a:moveTo>
                  <a:pt x="26" y="258"/>
                </a:moveTo>
                <a:lnTo>
                  <a:pt x="0" y="69"/>
                </a:lnTo>
                <a:lnTo>
                  <a:pt x="48" y="0"/>
                </a:lnTo>
                <a:lnTo>
                  <a:pt x="48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7" name="Freeform 297"/>
          <p:cNvSpPr>
            <a:spLocks/>
          </p:cNvSpPr>
          <p:nvPr/>
        </p:nvSpPr>
        <p:spPr bwMode="auto">
          <a:xfrm>
            <a:off x="2462213" y="5033963"/>
            <a:ext cx="84137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8" y="263"/>
                </a:moveTo>
                <a:lnTo>
                  <a:pt x="0" y="70"/>
                </a:lnTo>
                <a:lnTo>
                  <a:pt x="52" y="0"/>
                </a:lnTo>
                <a:lnTo>
                  <a:pt x="52" y="236"/>
                </a:lnTo>
                <a:lnTo>
                  <a:pt x="28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8" name="Freeform 298"/>
          <p:cNvSpPr>
            <a:spLocks/>
          </p:cNvSpPr>
          <p:nvPr/>
        </p:nvSpPr>
        <p:spPr bwMode="auto">
          <a:xfrm>
            <a:off x="2571750" y="5033963"/>
            <a:ext cx="276225" cy="74612"/>
          </a:xfrm>
          <a:custGeom>
            <a:avLst/>
            <a:gdLst>
              <a:gd name="T0" fmla="*/ 0 w 174"/>
              <a:gd name="T1" fmla="*/ 2147483647 h 47"/>
              <a:gd name="T2" fmla="*/ 2147483647 w 174"/>
              <a:gd name="T3" fmla="*/ 0 h 47"/>
              <a:gd name="T4" fmla="*/ 2147483647 w 174"/>
              <a:gd name="T5" fmla="*/ 0 h 47"/>
              <a:gd name="T6" fmla="*/ 2147483647 w 174"/>
              <a:gd name="T7" fmla="*/ 2147483647 h 47"/>
              <a:gd name="T8" fmla="*/ 0 w 174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47"/>
              <a:gd name="T17" fmla="*/ 174 w 17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47">
                <a:moveTo>
                  <a:pt x="0" y="29"/>
                </a:moveTo>
                <a:lnTo>
                  <a:pt x="22" y="0"/>
                </a:lnTo>
                <a:lnTo>
                  <a:pt x="173" y="0"/>
                </a:lnTo>
                <a:lnTo>
                  <a:pt x="137" y="46"/>
                </a:lnTo>
                <a:lnTo>
                  <a:pt x="0" y="29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59" name="Freeform 299"/>
          <p:cNvSpPr>
            <a:spLocks/>
          </p:cNvSpPr>
          <p:nvPr/>
        </p:nvSpPr>
        <p:spPr bwMode="auto">
          <a:xfrm>
            <a:off x="2571750" y="5033963"/>
            <a:ext cx="284163" cy="82550"/>
          </a:xfrm>
          <a:custGeom>
            <a:avLst/>
            <a:gdLst>
              <a:gd name="T0" fmla="*/ 0 w 179"/>
              <a:gd name="T1" fmla="*/ 2147483647 h 52"/>
              <a:gd name="T2" fmla="*/ 2147483647 w 179"/>
              <a:gd name="T3" fmla="*/ 0 h 52"/>
              <a:gd name="T4" fmla="*/ 2147483647 w 179"/>
              <a:gd name="T5" fmla="*/ 0 h 52"/>
              <a:gd name="T6" fmla="*/ 2147483647 w 179"/>
              <a:gd name="T7" fmla="*/ 2147483647 h 52"/>
              <a:gd name="T8" fmla="*/ 0 w 179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2"/>
              <a:gd name="T17" fmla="*/ 179 w 17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2">
                <a:moveTo>
                  <a:pt x="0" y="32"/>
                </a:moveTo>
                <a:lnTo>
                  <a:pt x="23" y="0"/>
                </a:lnTo>
                <a:lnTo>
                  <a:pt x="178" y="0"/>
                </a:lnTo>
                <a:lnTo>
                  <a:pt x="141" y="51"/>
                </a:lnTo>
                <a:lnTo>
                  <a:pt x="0" y="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0" name="Freeform 300"/>
          <p:cNvSpPr>
            <a:spLocks/>
          </p:cNvSpPr>
          <p:nvPr/>
        </p:nvSpPr>
        <p:spPr bwMode="auto">
          <a:xfrm>
            <a:off x="2771775" y="5033963"/>
            <a:ext cx="76200" cy="411162"/>
          </a:xfrm>
          <a:custGeom>
            <a:avLst/>
            <a:gdLst>
              <a:gd name="T0" fmla="*/ 2147483647 w 48"/>
              <a:gd name="T1" fmla="*/ 2147483647 h 259"/>
              <a:gd name="T2" fmla="*/ 0 w 48"/>
              <a:gd name="T3" fmla="*/ 2147483647 h 259"/>
              <a:gd name="T4" fmla="*/ 2147483647 w 48"/>
              <a:gd name="T5" fmla="*/ 0 h 259"/>
              <a:gd name="T6" fmla="*/ 2147483647 w 48"/>
              <a:gd name="T7" fmla="*/ 2147483647 h 259"/>
              <a:gd name="T8" fmla="*/ 2147483647 w 48"/>
              <a:gd name="T9" fmla="*/ 2147483647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59"/>
              <a:gd name="T17" fmla="*/ 48 w 48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59">
                <a:moveTo>
                  <a:pt x="26" y="258"/>
                </a:moveTo>
                <a:lnTo>
                  <a:pt x="0" y="69"/>
                </a:lnTo>
                <a:lnTo>
                  <a:pt x="47" y="0"/>
                </a:lnTo>
                <a:lnTo>
                  <a:pt x="47" y="231"/>
                </a:lnTo>
                <a:lnTo>
                  <a:pt x="26" y="25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1" name="Freeform 301"/>
          <p:cNvSpPr>
            <a:spLocks/>
          </p:cNvSpPr>
          <p:nvPr/>
        </p:nvSpPr>
        <p:spPr bwMode="auto">
          <a:xfrm>
            <a:off x="2771775" y="5033963"/>
            <a:ext cx="84138" cy="419100"/>
          </a:xfrm>
          <a:custGeom>
            <a:avLst/>
            <a:gdLst>
              <a:gd name="T0" fmla="*/ 2147483647 w 53"/>
              <a:gd name="T1" fmla="*/ 2147483647 h 264"/>
              <a:gd name="T2" fmla="*/ 0 w 53"/>
              <a:gd name="T3" fmla="*/ 2147483647 h 264"/>
              <a:gd name="T4" fmla="*/ 2147483647 w 53"/>
              <a:gd name="T5" fmla="*/ 0 h 264"/>
              <a:gd name="T6" fmla="*/ 2147483647 w 53"/>
              <a:gd name="T7" fmla="*/ 2147483647 h 264"/>
              <a:gd name="T8" fmla="*/ 2147483647 w 53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264"/>
              <a:gd name="T17" fmla="*/ 53 w 53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264">
                <a:moveTo>
                  <a:pt x="29" y="263"/>
                </a:moveTo>
                <a:lnTo>
                  <a:pt x="0" y="70"/>
                </a:lnTo>
                <a:lnTo>
                  <a:pt x="52" y="0"/>
                </a:lnTo>
                <a:lnTo>
                  <a:pt x="52" y="236"/>
                </a:lnTo>
                <a:lnTo>
                  <a:pt x="29" y="263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2" name="Freeform 302"/>
          <p:cNvSpPr>
            <a:spLocks/>
          </p:cNvSpPr>
          <p:nvPr/>
        </p:nvSpPr>
        <p:spPr bwMode="auto">
          <a:xfrm>
            <a:off x="7253288" y="4619625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3" name="Freeform 303"/>
          <p:cNvSpPr>
            <a:spLocks/>
          </p:cNvSpPr>
          <p:nvPr/>
        </p:nvSpPr>
        <p:spPr bwMode="auto">
          <a:xfrm>
            <a:off x="7253288" y="4619625"/>
            <a:ext cx="247650" cy="366713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4" name="Freeform 304"/>
          <p:cNvSpPr>
            <a:spLocks/>
          </p:cNvSpPr>
          <p:nvPr/>
        </p:nvSpPr>
        <p:spPr bwMode="auto">
          <a:xfrm>
            <a:off x="7253288" y="4151313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5" name="Freeform 305"/>
          <p:cNvSpPr>
            <a:spLocks/>
          </p:cNvSpPr>
          <p:nvPr/>
        </p:nvSpPr>
        <p:spPr bwMode="auto">
          <a:xfrm>
            <a:off x="7253288" y="4151313"/>
            <a:ext cx="247650" cy="366712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6" name="Freeform 306"/>
          <p:cNvSpPr>
            <a:spLocks/>
          </p:cNvSpPr>
          <p:nvPr/>
        </p:nvSpPr>
        <p:spPr bwMode="auto">
          <a:xfrm>
            <a:off x="7253288" y="3633788"/>
            <a:ext cx="242887" cy="360362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7" name="Freeform 307"/>
          <p:cNvSpPr>
            <a:spLocks/>
          </p:cNvSpPr>
          <p:nvPr/>
        </p:nvSpPr>
        <p:spPr bwMode="auto">
          <a:xfrm>
            <a:off x="7253288" y="3633788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8" name="Freeform 308"/>
          <p:cNvSpPr>
            <a:spLocks/>
          </p:cNvSpPr>
          <p:nvPr/>
        </p:nvSpPr>
        <p:spPr bwMode="auto">
          <a:xfrm>
            <a:off x="7253288" y="3157538"/>
            <a:ext cx="242887" cy="360362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69" name="Freeform 309"/>
          <p:cNvSpPr>
            <a:spLocks/>
          </p:cNvSpPr>
          <p:nvPr/>
        </p:nvSpPr>
        <p:spPr bwMode="auto">
          <a:xfrm>
            <a:off x="7253288" y="3157538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0" name="Freeform 310"/>
          <p:cNvSpPr>
            <a:spLocks/>
          </p:cNvSpPr>
          <p:nvPr/>
        </p:nvSpPr>
        <p:spPr bwMode="auto">
          <a:xfrm>
            <a:off x="7253288" y="2654300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1" name="Freeform 311"/>
          <p:cNvSpPr>
            <a:spLocks/>
          </p:cNvSpPr>
          <p:nvPr/>
        </p:nvSpPr>
        <p:spPr bwMode="auto">
          <a:xfrm>
            <a:off x="7253288" y="26543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2" name="Freeform 312"/>
          <p:cNvSpPr>
            <a:spLocks/>
          </p:cNvSpPr>
          <p:nvPr/>
        </p:nvSpPr>
        <p:spPr bwMode="auto">
          <a:xfrm>
            <a:off x="7253288" y="2159000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3" name="Freeform 313"/>
          <p:cNvSpPr>
            <a:spLocks/>
          </p:cNvSpPr>
          <p:nvPr/>
        </p:nvSpPr>
        <p:spPr bwMode="auto">
          <a:xfrm>
            <a:off x="7253288" y="21590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4" name="Freeform 314"/>
          <p:cNvSpPr>
            <a:spLocks/>
          </p:cNvSpPr>
          <p:nvPr/>
        </p:nvSpPr>
        <p:spPr bwMode="auto">
          <a:xfrm>
            <a:off x="1949450" y="462597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5" name="Freeform 315"/>
          <p:cNvSpPr>
            <a:spLocks/>
          </p:cNvSpPr>
          <p:nvPr/>
        </p:nvSpPr>
        <p:spPr bwMode="auto">
          <a:xfrm>
            <a:off x="1949450" y="462597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6" name="Freeform 316"/>
          <p:cNvSpPr>
            <a:spLocks/>
          </p:cNvSpPr>
          <p:nvPr/>
        </p:nvSpPr>
        <p:spPr bwMode="auto">
          <a:xfrm>
            <a:off x="1949450" y="4159250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7" name="Freeform 317"/>
          <p:cNvSpPr>
            <a:spLocks/>
          </p:cNvSpPr>
          <p:nvPr/>
        </p:nvSpPr>
        <p:spPr bwMode="auto">
          <a:xfrm>
            <a:off x="1949450" y="41592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solidFill>
            <a:schemeClr val="tx2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8" name="Freeform 318"/>
          <p:cNvSpPr>
            <a:spLocks/>
          </p:cNvSpPr>
          <p:nvPr/>
        </p:nvSpPr>
        <p:spPr bwMode="auto">
          <a:xfrm>
            <a:off x="1949450" y="364172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79" name="Freeform 319"/>
          <p:cNvSpPr>
            <a:spLocks/>
          </p:cNvSpPr>
          <p:nvPr/>
        </p:nvSpPr>
        <p:spPr bwMode="auto">
          <a:xfrm>
            <a:off x="1949450" y="364172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0" name="Freeform 320"/>
          <p:cNvSpPr>
            <a:spLocks/>
          </p:cNvSpPr>
          <p:nvPr/>
        </p:nvSpPr>
        <p:spPr bwMode="auto">
          <a:xfrm>
            <a:off x="1949450" y="3167063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1" name="Freeform 321"/>
          <p:cNvSpPr>
            <a:spLocks/>
          </p:cNvSpPr>
          <p:nvPr/>
        </p:nvSpPr>
        <p:spPr bwMode="auto">
          <a:xfrm>
            <a:off x="1949450" y="3167063"/>
            <a:ext cx="247650" cy="366712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2" name="Freeform 322"/>
          <p:cNvSpPr>
            <a:spLocks/>
          </p:cNvSpPr>
          <p:nvPr/>
        </p:nvSpPr>
        <p:spPr bwMode="auto">
          <a:xfrm>
            <a:off x="1949450" y="2663825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3" name="Freeform 323"/>
          <p:cNvSpPr>
            <a:spLocks/>
          </p:cNvSpPr>
          <p:nvPr/>
        </p:nvSpPr>
        <p:spPr bwMode="auto">
          <a:xfrm>
            <a:off x="1949450" y="2663825"/>
            <a:ext cx="247650" cy="366713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4" name="Freeform 324"/>
          <p:cNvSpPr>
            <a:spLocks/>
          </p:cNvSpPr>
          <p:nvPr/>
        </p:nvSpPr>
        <p:spPr bwMode="auto">
          <a:xfrm>
            <a:off x="1949450" y="2159000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5" name="Freeform 325"/>
          <p:cNvSpPr>
            <a:spLocks/>
          </p:cNvSpPr>
          <p:nvPr/>
        </p:nvSpPr>
        <p:spPr bwMode="auto">
          <a:xfrm>
            <a:off x="1949450" y="2159000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6" name="Freeform 326"/>
          <p:cNvSpPr>
            <a:spLocks/>
          </p:cNvSpPr>
          <p:nvPr/>
        </p:nvSpPr>
        <p:spPr bwMode="auto">
          <a:xfrm>
            <a:off x="2259013" y="462597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7" name="Freeform 327"/>
          <p:cNvSpPr>
            <a:spLocks/>
          </p:cNvSpPr>
          <p:nvPr/>
        </p:nvSpPr>
        <p:spPr bwMode="auto">
          <a:xfrm>
            <a:off x="2259013" y="462597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8" name="Freeform 328"/>
          <p:cNvSpPr>
            <a:spLocks/>
          </p:cNvSpPr>
          <p:nvPr/>
        </p:nvSpPr>
        <p:spPr bwMode="auto">
          <a:xfrm>
            <a:off x="2259013" y="4159250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89" name="Freeform 329"/>
          <p:cNvSpPr>
            <a:spLocks/>
          </p:cNvSpPr>
          <p:nvPr/>
        </p:nvSpPr>
        <p:spPr bwMode="auto">
          <a:xfrm>
            <a:off x="2259013" y="41592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0" name="Freeform 330"/>
          <p:cNvSpPr>
            <a:spLocks/>
          </p:cNvSpPr>
          <p:nvPr/>
        </p:nvSpPr>
        <p:spPr bwMode="auto">
          <a:xfrm>
            <a:off x="2259013" y="364172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1" name="Freeform 331"/>
          <p:cNvSpPr>
            <a:spLocks/>
          </p:cNvSpPr>
          <p:nvPr/>
        </p:nvSpPr>
        <p:spPr bwMode="auto">
          <a:xfrm>
            <a:off x="2259013" y="3641725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2" name="Freeform 332"/>
          <p:cNvSpPr>
            <a:spLocks/>
          </p:cNvSpPr>
          <p:nvPr/>
        </p:nvSpPr>
        <p:spPr bwMode="auto">
          <a:xfrm>
            <a:off x="2259013" y="3167063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3" name="Freeform 333"/>
          <p:cNvSpPr>
            <a:spLocks/>
          </p:cNvSpPr>
          <p:nvPr/>
        </p:nvSpPr>
        <p:spPr bwMode="auto">
          <a:xfrm>
            <a:off x="2259013" y="3167063"/>
            <a:ext cx="249237" cy="366712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4" name="Freeform 334"/>
          <p:cNvSpPr>
            <a:spLocks/>
          </p:cNvSpPr>
          <p:nvPr/>
        </p:nvSpPr>
        <p:spPr bwMode="auto">
          <a:xfrm>
            <a:off x="2259013" y="2663825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5" name="Freeform 335"/>
          <p:cNvSpPr>
            <a:spLocks/>
          </p:cNvSpPr>
          <p:nvPr/>
        </p:nvSpPr>
        <p:spPr bwMode="auto">
          <a:xfrm>
            <a:off x="2259013" y="2663825"/>
            <a:ext cx="249237" cy="366713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6" name="Freeform 336"/>
          <p:cNvSpPr>
            <a:spLocks/>
          </p:cNvSpPr>
          <p:nvPr/>
        </p:nvSpPr>
        <p:spPr bwMode="auto">
          <a:xfrm>
            <a:off x="2571750" y="4625975"/>
            <a:ext cx="239713" cy="361950"/>
          </a:xfrm>
          <a:custGeom>
            <a:avLst/>
            <a:gdLst>
              <a:gd name="T0" fmla="*/ 0 w 151"/>
              <a:gd name="T1" fmla="*/ 2147483647 h 228"/>
              <a:gd name="T2" fmla="*/ 0 w 151"/>
              <a:gd name="T3" fmla="*/ 0 h 228"/>
              <a:gd name="T4" fmla="*/ 2147483647 w 151"/>
              <a:gd name="T5" fmla="*/ 0 h 228"/>
              <a:gd name="T6" fmla="*/ 2147483647 w 151"/>
              <a:gd name="T7" fmla="*/ 2147483647 h 228"/>
              <a:gd name="T8" fmla="*/ 0 w 151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28"/>
              <a:gd name="T17" fmla="*/ 151 w 151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28">
                <a:moveTo>
                  <a:pt x="0" y="227"/>
                </a:moveTo>
                <a:lnTo>
                  <a:pt x="0" y="0"/>
                </a:lnTo>
                <a:lnTo>
                  <a:pt x="150" y="0"/>
                </a:lnTo>
                <a:lnTo>
                  <a:pt x="150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7" name="Freeform 337"/>
          <p:cNvSpPr>
            <a:spLocks/>
          </p:cNvSpPr>
          <p:nvPr/>
        </p:nvSpPr>
        <p:spPr bwMode="auto">
          <a:xfrm>
            <a:off x="2571750" y="462597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8" name="Freeform 338"/>
          <p:cNvSpPr>
            <a:spLocks/>
          </p:cNvSpPr>
          <p:nvPr/>
        </p:nvSpPr>
        <p:spPr bwMode="auto">
          <a:xfrm>
            <a:off x="2571750" y="4159250"/>
            <a:ext cx="239713" cy="360363"/>
          </a:xfrm>
          <a:custGeom>
            <a:avLst/>
            <a:gdLst>
              <a:gd name="T0" fmla="*/ 0 w 151"/>
              <a:gd name="T1" fmla="*/ 2147483647 h 227"/>
              <a:gd name="T2" fmla="*/ 0 w 151"/>
              <a:gd name="T3" fmla="*/ 0 h 227"/>
              <a:gd name="T4" fmla="*/ 2147483647 w 151"/>
              <a:gd name="T5" fmla="*/ 0 h 227"/>
              <a:gd name="T6" fmla="*/ 2147483647 w 151"/>
              <a:gd name="T7" fmla="*/ 2147483647 h 227"/>
              <a:gd name="T8" fmla="*/ 0 w 151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27"/>
              <a:gd name="T17" fmla="*/ 151 w 151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27">
                <a:moveTo>
                  <a:pt x="0" y="226"/>
                </a:moveTo>
                <a:lnTo>
                  <a:pt x="0" y="0"/>
                </a:lnTo>
                <a:lnTo>
                  <a:pt x="150" y="0"/>
                </a:lnTo>
                <a:lnTo>
                  <a:pt x="150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99" name="Freeform 339"/>
          <p:cNvSpPr>
            <a:spLocks/>
          </p:cNvSpPr>
          <p:nvPr/>
        </p:nvSpPr>
        <p:spPr bwMode="auto">
          <a:xfrm>
            <a:off x="2571750" y="41592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0" name="Freeform 340"/>
          <p:cNvSpPr>
            <a:spLocks/>
          </p:cNvSpPr>
          <p:nvPr/>
        </p:nvSpPr>
        <p:spPr bwMode="auto">
          <a:xfrm>
            <a:off x="2571750" y="3641725"/>
            <a:ext cx="239713" cy="361950"/>
          </a:xfrm>
          <a:custGeom>
            <a:avLst/>
            <a:gdLst>
              <a:gd name="T0" fmla="*/ 0 w 151"/>
              <a:gd name="T1" fmla="*/ 2147483647 h 228"/>
              <a:gd name="T2" fmla="*/ 0 w 151"/>
              <a:gd name="T3" fmla="*/ 0 h 228"/>
              <a:gd name="T4" fmla="*/ 2147483647 w 151"/>
              <a:gd name="T5" fmla="*/ 0 h 228"/>
              <a:gd name="T6" fmla="*/ 2147483647 w 151"/>
              <a:gd name="T7" fmla="*/ 2147483647 h 228"/>
              <a:gd name="T8" fmla="*/ 0 w 151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28"/>
              <a:gd name="T17" fmla="*/ 151 w 151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28">
                <a:moveTo>
                  <a:pt x="0" y="227"/>
                </a:moveTo>
                <a:lnTo>
                  <a:pt x="0" y="0"/>
                </a:lnTo>
                <a:lnTo>
                  <a:pt x="150" y="0"/>
                </a:lnTo>
                <a:lnTo>
                  <a:pt x="150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1" name="Freeform 341"/>
          <p:cNvSpPr>
            <a:spLocks/>
          </p:cNvSpPr>
          <p:nvPr/>
        </p:nvSpPr>
        <p:spPr bwMode="auto">
          <a:xfrm>
            <a:off x="2571750" y="364172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2" name="Freeform 342"/>
          <p:cNvSpPr>
            <a:spLocks/>
          </p:cNvSpPr>
          <p:nvPr/>
        </p:nvSpPr>
        <p:spPr bwMode="auto">
          <a:xfrm>
            <a:off x="2879725" y="462597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3" name="Freeform 343"/>
          <p:cNvSpPr>
            <a:spLocks/>
          </p:cNvSpPr>
          <p:nvPr/>
        </p:nvSpPr>
        <p:spPr bwMode="auto">
          <a:xfrm>
            <a:off x="2879725" y="462597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4" name="Freeform 344"/>
          <p:cNvSpPr>
            <a:spLocks/>
          </p:cNvSpPr>
          <p:nvPr/>
        </p:nvSpPr>
        <p:spPr bwMode="auto">
          <a:xfrm>
            <a:off x="2879725" y="4159250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5" name="Freeform 345"/>
          <p:cNvSpPr>
            <a:spLocks/>
          </p:cNvSpPr>
          <p:nvPr/>
        </p:nvSpPr>
        <p:spPr bwMode="auto">
          <a:xfrm>
            <a:off x="2879725" y="41592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6" name="Freeform 346"/>
          <p:cNvSpPr>
            <a:spLocks/>
          </p:cNvSpPr>
          <p:nvPr/>
        </p:nvSpPr>
        <p:spPr bwMode="auto">
          <a:xfrm>
            <a:off x="2879725" y="364172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7" name="Freeform 347"/>
          <p:cNvSpPr>
            <a:spLocks/>
          </p:cNvSpPr>
          <p:nvPr/>
        </p:nvSpPr>
        <p:spPr bwMode="auto">
          <a:xfrm>
            <a:off x="2879725" y="3641725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8" name="Freeform 348"/>
          <p:cNvSpPr>
            <a:spLocks/>
          </p:cNvSpPr>
          <p:nvPr/>
        </p:nvSpPr>
        <p:spPr bwMode="auto">
          <a:xfrm>
            <a:off x="3189288" y="4625975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09" name="Freeform 349"/>
          <p:cNvSpPr>
            <a:spLocks/>
          </p:cNvSpPr>
          <p:nvPr/>
        </p:nvSpPr>
        <p:spPr bwMode="auto">
          <a:xfrm>
            <a:off x="3189288" y="462597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0" name="Freeform 350"/>
          <p:cNvSpPr>
            <a:spLocks/>
          </p:cNvSpPr>
          <p:nvPr/>
        </p:nvSpPr>
        <p:spPr bwMode="auto">
          <a:xfrm>
            <a:off x="3189288" y="4159250"/>
            <a:ext cx="241300" cy="360363"/>
          </a:xfrm>
          <a:custGeom>
            <a:avLst/>
            <a:gdLst>
              <a:gd name="T0" fmla="*/ 0 w 152"/>
              <a:gd name="T1" fmla="*/ 2147483647 h 227"/>
              <a:gd name="T2" fmla="*/ 0 w 152"/>
              <a:gd name="T3" fmla="*/ 0 h 227"/>
              <a:gd name="T4" fmla="*/ 2147483647 w 152"/>
              <a:gd name="T5" fmla="*/ 0 h 227"/>
              <a:gd name="T6" fmla="*/ 2147483647 w 152"/>
              <a:gd name="T7" fmla="*/ 2147483647 h 227"/>
              <a:gd name="T8" fmla="*/ 0 w 152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7"/>
              <a:gd name="T17" fmla="*/ 152 w 152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7">
                <a:moveTo>
                  <a:pt x="0" y="226"/>
                </a:moveTo>
                <a:lnTo>
                  <a:pt x="0" y="0"/>
                </a:lnTo>
                <a:lnTo>
                  <a:pt x="151" y="0"/>
                </a:lnTo>
                <a:lnTo>
                  <a:pt x="151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1" name="Freeform 351"/>
          <p:cNvSpPr>
            <a:spLocks/>
          </p:cNvSpPr>
          <p:nvPr/>
        </p:nvSpPr>
        <p:spPr bwMode="auto">
          <a:xfrm>
            <a:off x="3189288" y="41592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2" name="Freeform 352"/>
          <p:cNvSpPr>
            <a:spLocks/>
          </p:cNvSpPr>
          <p:nvPr/>
        </p:nvSpPr>
        <p:spPr bwMode="auto">
          <a:xfrm>
            <a:off x="3189288" y="3641725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3" name="Freeform 353"/>
          <p:cNvSpPr>
            <a:spLocks/>
          </p:cNvSpPr>
          <p:nvPr/>
        </p:nvSpPr>
        <p:spPr bwMode="auto">
          <a:xfrm>
            <a:off x="3189288" y="364172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4" name="Freeform 354"/>
          <p:cNvSpPr>
            <a:spLocks/>
          </p:cNvSpPr>
          <p:nvPr/>
        </p:nvSpPr>
        <p:spPr bwMode="auto">
          <a:xfrm>
            <a:off x="3498850" y="4625975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5" name="Freeform 355"/>
          <p:cNvSpPr>
            <a:spLocks/>
          </p:cNvSpPr>
          <p:nvPr/>
        </p:nvSpPr>
        <p:spPr bwMode="auto">
          <a:xfrm>
            <a:off x="3498850" y="462597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6" name="Freeform 356"/>
          <p:cNvSpPr>
            <a:spLocks/>
          </p:cNvSpPr>
          <p:nvPr/>
        </p:nvSpPr>
        <p:spPr bwMode="auto">
          <a:xfrm>
            <a:off x="3498850" y="4159250"/>
            <a:ext cx="244475" cy="360363"/>
          </a:xfrm>
          <a:custGeom>
            <a:avLst/>
            <a:gdLst>
              <a:gd name="T0" fmla="*/ 0 w 154"/>
              <a:gd name="T1" fmla="*/ 2147483647 h 227"/>
              <a:gd name="T2" fmla="*/ 0 w 154"/>
              <a:gd name="T3" fmla="*/ 0 h 227"/>
              <a:gd name="T4" fmla="*/ 2147483647 w 154"/>
              <a:gd name="T5" fmla="*/ 0 h 227"/>
              <a:gd name="T6" fmla="*/ 2147483647 w 154"/>
              <a:gd name="T7" fmla="*/ 2147483647 h 227"/>
              <a:gd name="T8" fmla="*/ 0 w 154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7"/>
              <a:gd name="T17" fmla="*/ 154 w 154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7">
                <a:moveTo>
                  <a:pt x="0" y="226"/>
                </a:moveTo>
                <a:lnTo>
                  <a:pt x="0" y="0"/>
                </a:lnTo>
                <a:lnTo>
                  <a:pt x="153" y="0"/>
                </a:lnTo>
                <a:lnTo>
                  <a:pt x="153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7" name="Freeform 357"/>
          <p:cNvSpPr>
            <a:spLocks/>
          </p:cNvSpPr>
          <p:nvPr/>
        </p:nvSpPr>
        <p:spPr bwMode="auto">
          <a:xfrm>
            <a:off x="3498850" y="41592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8" name="Freeform 358"/>
          <p:cNvSpPr>
            <a:spLocks/>
          </p:cNvSpPr>
          <p:nvPr/>
        </p:nvSpPr>
        <p:spPr bwMode="auto">
          <a:xfrm>
            <a:off x="3498850" y="3641725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19" name="Freeform 359"/>
          <p:cNvSpPr>
            <a:spLocks/>
          </p:cNvSpPr>
          <p:nvPr/>
        </p:nvSpPr>
        <p:spPr bwMode="auto">
          <a:xfrm>
            <a:off x="3498850" y="3641725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0" name="Freeform 360"/>
          <p:cNvSpPr>
            <a:spLocks/>
          </p:cNvSpPr>
          <p:nvPr/>
        </p:nvSpPr>
        <p:spPr bwMode="auto">
          <a:xfrm>
            <a:off x="3816350" y="4625975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1" name="Freeform 361"/>
          <p:cNvSpPr>
            <a:spLocks/>
          </p:cNvSpPr>
          <p:nvPr/>
        </p:nvSpPr>
        <p:spPr bwMode="auto">
          <a:xfrm>
            <a:off x="3816350" y="462597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2" name="Freeform 362"/>
          <p:cNvSpPr>
            <a:spLocks/>
          </p:cNvSpPr>
          <p:nvPr/>
        </p:nvSpPr>
        <p:spPr bwMode="auto">
          <a:xfrm>
            <a:off x="3816350" y="4159250"/>
            <a:ext cx="244475" cy="360363"/>
          </a:xfrm>
          <a:custGeom>
            <a:avLst/>
            <a:gdLst>
              <a:gd name="T0" fmla="*/ 0 w 154"/>
              <a:gd name="T1" fmla="*/ 2147483647 h 227"/>
              <a:gd name="T2" fmla="*/ 0 w 154"/>
              <a:gd name="T3" fmla="*/ 0 h 227"/>
              <a:gd name="T4" fmla="*/ 2147483647 w 154"/>
              <a:gd name="T5" fmla="*/ 0 h 227"/>
              <a:gd name="T6" fmla="*/ 2147483647 w 154"/>
              <a:gd name="T7" fmla="*/ 2147483647 h 227"/>
              <a:gd name="T8" fmla="*/ 0 w 154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7"/>
              <a:gd name="T17" fmla="*/ 154 w 154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7">
                <a:moveTo>
                  <a:pt x="0" y="226"/>
                </a:moveTo>
                <a:lnTo>
                  <a:pt x="0" y="0"/>
                </a:lnTo>
                <a:lnTo>
                  <a:pt x="153" y="0"/>
                </a:lnTo>
                <a:lnTo>
                  <a:pt x="153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3" name="Freeform 363"/>
          <p:cNvSpPr>
            <a:spLocks/>
          </p:cNvSpPr>
          <p:nvPr/>
        </p:nvSpPr>
        <p:spPr bwMode="auto">
          <a:xfrm>
            <a:off x="3816350" y="41592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4" name="Freeform 364"/>
          <p:cNvSpPr>
            <a:spLocks/>
          </p:cNvSpPr>
          <p:nvPr/>
        </p:nvSpPr>
        <p:spPr bwMode="auto">
          <a:xfrm>
            <a:off x="3816350" y="3641725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5" name="Freeform 365"/>
          <p:cNvSpPr>
            <a:spLocks/>
          </p:cNvSpPr>
          <p:nvPr/>
        </p:nvSpPr>
        <p:spPr bwMode="auto">
          <a:xfrm>
            <a:off x="3816350" y="3641725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6" name="Freeform 366"/>
          <p:cNvSpPr>
            <a:spLocks/>
          </p:cNvSpPr>
          <p:nvPr/>
        </p:nvSpPr>
        <p:spPr bwMode="auto">
          <a:xfrm>
            <a:off x="4135438" y="462597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7" name="Freeform 367"/>
          <p:cNvSpPr>
            <a:spLocks/>
          </p:cNvSpPr>
          <p:nvPr/>
        </p:nvSpPr>
        <p:spPr bwMode="auto">
          <a:xfrm>
            <a:off x="4135438" y="462597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8" name="Freeform 368"/>
          <p:cNvSpPr>
            <a:spLocks/>
          </p:cNvSpPr>
          <p:nvPr/>
        </p:nvSpPr>
        <p:spPr bwMode="auto">
          <a:xfrm>
            <a:off x="4135438" y="4159250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29" name="Freeform 369"/>
          <p:cNvSpPr>
            <a:spLocks/>
          </p:cNvSpPr>
          <p:nvPr/>
        </p:nvSpPr>
        <p:spPr bwMode="auto">
          <a:xfrm>
            <a:off x="4135438" y="41592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0" name="Freeform 370"/>
          <p:cNvSpPr>
            <a:spLocks/>
          </p:cNvSpPr>
          <p:nvPr/>
        </p:nvSpPr>
        <p:spPr bwMode="auto">
          <a:xfrm>
            <a:off x="4135438" y="364172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1" name="Freeform 371"/>
          <p:cNvSpPr>
            <a:spLocks/>
          </p:cNvSpPr>
          <p:nvPr/>
        </p:nvSpPr>
        <p:spPr bwMode="auto">
          <a:xfrm>
            <a:off x="4135438" y="364172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2" name="Freeform 372"/>
          <p:cNvSpPr>
            <a:spLocks/>
          </p:cNvSpPr>
          <p:nvPr/>
        </p:nvSpPr>
        <p:spPr bwMode="auto">
          <a:xfrm>
            <a:off x="4445000" y="462597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3" name="Freeform 373"/>
          <p:cNvSpPr>
            <a:spLocks/>
          </p:cNvSpPr>
          <p:nvPr/>
        </p:nvSpPr>
        <p:spPr bwMode="auto">
          <a:xfrm>
            <a:off x="4445000" y="462597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4" name="Freeform 374"/>
          <p:cNvSpPr>
            <a:spLocks/>
          </p:cNvSpPr>
          <p:nvPr/>
        </p:nvSpPr>
        <p:spPr bwMode="auto">
          <a:xfrm>
            <a:off x="4445000" y="4159250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5" name="Freeform 375"/>
          <p:cNvSpPr>
            <a:spLocks/>
          </p:cNvSpPr>
          <p:nvPr/>
        </p:nvSpPr>
        <p:spPr bwMode="auto">
          <a:xfrm>
            <a:off x="4445000" y="41592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6" name="Freeform 376"/>
          <p:cNvSpPr>
            <a:spLocks/>
          </p:cNvSpPr>
          <p:nvPr/>
        </p:nvSpPr>
        <p:spPr bwMode="auto">
          <a:xfrm>
            <a:off x="4445000" y="364172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7" name="Freeform 377"/>
          <p:cNvSpPr>
            <a:spLocks/>
          </p:cNvSpPr>
          <p:nvPr/>
        </p:nvSpPr>
        <p:spPr bwMode="auto">
          <a:xfrm>
            <a:off x="4445000" y="3641725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8" name="Freeform 378"/>
          <p:cNvSpPr>
            <a:spLocks/>
          </p:cNvSpPr>
          <p:nvPr/>
        </p:nvSpPr>
        <p:spPr bwMode="auto">
          <a:xfrm>
            <a:off x="4754563" y="462597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39" name="Freeform 379"/>
          <p:cNvSpPr>
            <a:spLocks/>
          </p:cNvSpPr>
          <p:nvPr/>
        </p:nvSpPr>
        <p:spPr bwMode="auto">
          <a:xfrm>
            <a:off x="4754563" y="462597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0" name="Freeform 380"/>
          <p:cNvSpPr>
            <a:spLocks/>
          </p:cNvSpPr>
          <p:nvPr/>
        </p:nvSpPr>
        <p:spPr bwMode="auto">
          <a:xfrm>
            <a:off x="4754563" y="4159250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1" name="Freeform 381"/>
          <p:cNvSpPr>
            <a:spLocks/>
          </p:cNvSpPr>
          <p:nvPr/>
        </p:nvSpPr>
        <p:spPr bwMode="auto">
          <a:xfrm>
            <a:off x="4754563" y="41592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2" name="Freeform 382"/>
          <p:cNvSpPr>
            <a:spLocks/>
          </p:cNvSpPr>
          <p:nvPr/>
        </p:nvSpPr>
        <p:spPr bwMode="auto">
          <a:xfrm>
            <a:off x="4754563" y="364172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3" name="Freeform 383"/>
          <p:cNvSpPr>
            <a:spLocks/>
          </p:cNvSpPr>
          <p:nvPr/>
        </p:nvSpPr>
        <p:spPr bwMode="auto">
          <a:xfrm>
            <a:off x="4754563" y="364172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4" name="Freeform 384"/>
          <p:cNvSpPr>
            <a:spLocks/>
          </p:cNvSpPr>
          <p:nvPr/>
        </p:nvSpPr>
        <p:spPr bwMode="auto">
          <a:xfrm>
            <a:off x="5064125" y="462597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5" name="Freeform 385"/>
          <p:cNvSpPr>
            <a:spLocks/>
          </p:cNvSpPr>
          <p:nvPr/>
        </p:nvSpPr>
        <p:spPr bwMode="auto">
          <a:xfrm>
            <a:off x="5064125" y="462597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6" name="Freeform 386"/>
          <p:cNvSpPr>
            <a:spLocks/>
          </p:cNvSpPr>
          <p:nvPr/>
        </p:nvSpPr>
        <p:spPr bwMode="auto">
          <a:xfrm>
            <a:off x="5064125" y="4159250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7" name="Freeform 387"/>
          <p:cNvSpPr>
            <a:spLocks/>
          </p:cNvSpPr>
          <p:nvPr/>
        </p:nvSpPr>
        <p:spPr bwMode="auto">
          <a:xfrm>
            <a:off x="5064125" y="41592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8" name="Freeform 388"/>
          <p:cNvSpPr>
            <a:spLocks/>
          </p:cNvSpPr>
          <p:nvPr/>
        </p:nvSpPr>
        <p:spPr bwMode="auto">
          <a:xfrm>
            <a:off x="5064125" y="364172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49" name="Freeform 389"/>
          <p:cNvSpPr>
            <a:spLocks/>
          </p:cNvSpPr>
          <p:nvPr/>
        </p:nvSpPr>
        <p:spPr bwMode="auto">
          <a:xfrm>
            <a:off x="5064125" y="3641725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0" name="Freeform 390"/>
          <p:cNvSpPr>
            <a:spLocks/>
          </p:cNvSpPr>
          <p:nvPr/>
        </p:nvSpPr>
        <p:spPr bwMode="auto">
          <a:xfrm>
            <a:off x="5367338" y="462597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1" name="Freeform 391"/>
          <p:cNvSpPr>
            <a:spLocks/>
          </p:cNvSpPr>
          <p:nvPr/>
        </p:nvSpPr>
        <p:spPr bwMode="auto">
          <a:xfrm>
            <a:off x="5367338" y="462597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2" name="Freeform 392"/>
          <p:cNvSpPr>
            <a:spLocks/>
          </p:cNvSpPr>
          <p:nvPr/>
        </p:nvSpPr>
        <p:spPr bwMode="auto">
          <a:xfrm>
            <a:off x="5367338" y="4159250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3" name="Freeform 393"/>
          <p:cNvSpPr>
            <a:spLocks/>
          </p:cNvSpPr>
          <p:nvPr/>
        </p:nvSpPr>
        <p:spPr bwMode="auto">
          <a:xfrm>
            <a:off x="5367338" y="41592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4" name="Freeform 394"/>
          <p:cNvSpPr>
            <a:spLocks/>
          </p:cNvSpPr>
          <p:nvPr/>
        </p:nvSpPr>
        <p:spPr bwMode="auto">
          <a:xfrm>
            <a:off x="5367338" y="364172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5" name="Freeform 395"/>
          <p:cNvSpPr>
            <a:spLocks/>
          </p:cNvSpPr>
          <p:nvPr/>
        </p:nvSpPr>
        <p:spPr bwMode="auto">
          <a:xfrm>
            <a:off x="5367338" y="3641725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6" name="Freeform 396"/>
          <p:cNvSpPr>
            <a:spLocks/>
          </p:cNvSpPr>
          <p:nvPr/>
        </p:nvSpPr>
        <p:spPr bwMode="auto">
          <a:xfrm>
            <a:off x="5681663" y="4625975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7" name="Freeform 397"/>
          <p:cNvSpPr>
            <a:spLocks/>
          </p:cNvSpPr>
          <p:nvPr/>
        </p:nvSpPr>
        <p:spPr bwMode="auto">
          <a:xfrm>
            <a:off x="5681663" y="462597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8" name="Freeform 398"/>
          <p:cNvSpPr>
            <a:spLocks/>
          </p:cNvSpPr>
          <p:nvPr/>
        </p:nvSpPr>
        <p:spPr bwMode="auto">
          <a:xfrm>
            <a:off x="5681663" y="4159250"/>
            <a:ext cx="241300" cy="360363"/>
          </a:xfrm>
          <a:custGeom>
            <a:avLst/>
            <a:gdLst>
              <a:gd name="T0" fmla="*/ 0 w 152"/>
              <a:gd name="T1" fmla="*/ 2147483647 h 227"/>
              <a:gd name="T2" fmla="*/ 0 w 152"/>
              <a:gd name="T3" fmla="*/ 0 h 227"/>
              <a:gd name="T4" fmla="*/ 2147483647 w 152"/>
              <a:gd name="T5" fmla="*/ 0 h 227"/>
              <a:gd name="T6" fmla="*/ 2147483647 w 152"/>
              <a:gd name="T7" fmla="*/ 2147483647 h 227"/>
              <a:gd name="T8" fmla="*/ 0 w 152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7"/>
              <a:gd name="T17" fmla="*/ 152 w 152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7">
                <a:moveTo>
                  <a:pt x="0" y="226"/>
                </a:moveTo>
                <a:lnTo>
                  <a:pt x="0" y="0"/>
                </a:lnTo>
                <a:lnTo>
                  <a:pt x="151" y="0"/>
                </a:lnTo>
                <a:lnTo>
                  <a:pt x="151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59" name="Freeform 399"/>
          <p:cNvSpPr>
            <a:spLocks/>
          </p:cNvSpPr>
          <p:nvPr/>
        </p:nvSpPr>
        <p:spPr bwMode="auto">
          <a:xfrm>
            <a:off x="5681663" y="41592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0" name="Freeform 400"/>
          <p:cNvSpPr>
            <a:spLocks/>
          </p:cNvSpPr>
          <p:nvPr/>
        </p:nvSpPr>
        <p:spPr bwMode="auto">
          <a:xfrm>
            <a:off x="5681663" y="3641725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1" name="Freeform 401"/>
          <p:cNvSpPr>
            <a:spLocks/>
          </p:cNvSpPr>
          <p:nvPr/>
        </p:nvSpPr>
        <p:spPr bwMode="auto">
          <a:xfrm>
            <a:off x="5681663" y="364172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2" name="Freeform 402"/>
          <p:cNvSpPr>
            <a:spLocks/>
          </p:cNvSpPr>
          <p:nvPr/>
        </p:nvSpPr>
        <p:spPr bwMode="auto">
          <a:xfrm>
            <a:off x="5681663" y="3167063"/>
            <a:ext cx="241300" cy="358775"/>
          </a:xfrm>
          <a:custGeom>
            <a:avLst/>
            <a:gdLst>
              <a:gd name="T0" fmla="*/ 0 w 152"/>
              <a:gd name="T1" fmla="*/ 2147483647 h 226"/>
              <a:gd name="T2" fmla="*/ 0 w 152"/>
              <a:gd name="T3" fmla="*/ 0 h 226"/>
              <a:gd name="T4" fmla="*/ 2147483647 w 152"/>
              <a:gd name="T5" fmla="*/ 0 h 226"/>
              <a:gd name="T6" fmla="*/ 2147483647 w 152"/>
              <a:gd name="T7" fmla="*/ 2147483647 h 226"/>
              <a:gd name="T8" fmla="*/ 0 w 152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6"/>
              <a:gd name="T17" fmla="*/ 152 w 152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6">
                <a:moveTo>
                  <a:pt x="0" y="225"/>
                </a:moveTo>
                <a:lnTo>
                  <a:pt x="0" y="0"/>
                </a:lnTo>
                <a:lnTo>
                  <a:pt x="151" y="0"/>
                </a:lnTo>
                <a:lnTo>
                  <a:pt x="151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3" name="Freeform 403"/>
          <p:cNvSpPr>
            <a:spLocks/>
          </p:cNvSpPr>
          <p:nvPr/>
        </p:nvSpPr>
        <p:spPr bwMode="auto">
          <a:xfrm>
            <a:off x="5681663" y="3167063"/>
            <a:ext cx="247650" cy="366712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4" name="Freeform 404"/>
          <p:cNvSpPr>
            <a:spLocks/>
          </p:cNvSpPr>
          <p:nvPr/>
        </p:nvSpPr>
        <p:spPr bwMode="auto">
          <a:xfrm>
            <a:off x="5681663" y="2663825"/>
            <a:ext cx="241300" cy="358775"/>
          </a:xfrm>
          <a:custGeom>
            <a:avLst/>
            <a:gdLst>
              <a:gd name="T0" fmla="*/ 0 w 152"/>
              <a:gd name="T1" fmla="*/ 2147483647 h 226"/>
              <a:gd name="T2" fmla="*/ 0 w 152"/>
              <a:gd name="T3" fmla="*/ 0 h 226"/>
              <a:gd name="T4" fmla="*/ 2147483647 w 152"/>
              <a:gd name="T5" fmla="*/ 0 h 226"/>
              <a:gd name="T6" fmla="*/ 2147483647 w 152"/>
              <a:gd name="T7" fmla="*/ 2147483647 h 226"/>
              <a:gd name="T8" fmla="*/ 0 w 152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6"/>
              <a:gd name="T17" fmla="*/ 152 w 152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6">
                <a:moveTo>
                  <a:pt x="0" y="225"/>
                </a:moveTo>
                <a:lnTo>
                  <a:pt x="0" y="0"/>
                </a:lnTo>
                <a:lnTo>
                  <a:pt x="151" y="0"/>
                </a:lnTo>
                <a:lnTo>
                  <a:pt x="151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5" name="Freeform 405"/>
          <p:cNvSpPr>
            <a:spLocks/>
          </p:cNvSpPr>
          <p:nvPr/>
        </p:nvSpPr>
        <p:spPr bwMode="auto">
          <a:xfrm>
            <a:off x="5681663" y="2663825"/>
            <a:ext cx="247650" cy="366713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6" name="Freeform 406"/>
          <p:cNvSpPr>
            <a:spLocks/>
          </p:cNvSpPr>
          <p:nvPr/>
        </p:nvSpPr>
        <p:spPr bwMode="auto">
          <a:xfrm>
            <a:off x="5991225" y="4625975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7" name="Freeform 407"/>
          <p:cNvSpPr>
            <a:spLocks/>
          </p:cNvSpPr>
          <p:nvPr/>
        </p:nvSpPr>
        <p:spPr bwMode="auto">
          <a:xfrm>
            <a:off x="5991225" y="4625975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8" name="Freeform 408"/>
          <p:cNvSpPr>
            <a:spLocks/>
          </p:cNvSpPr>
          <p:nvPr/>
        </p:nvSpPr>
        <p:spPr bwMode="auto">
          <a:xfrm>
            <a:off x="5991225" y="4159250"/>
            <a:ext cx="241300" cy="360363"/>
          </a:xfrm>
          <a:custGeom>
            <a:avLst/>
            <a:gdLst>
              <a:gd name="T0" fmla="*/ 0 w 152"/>
              <a:gd name="T1" fmla="*/ 2147483647 h 227"/>
              <a:gd name="T2" fmla="*/ 0 w 152"/>
              <a:gd name="T3" fmla="*/ 0 h 227"/>
              <a:gd name="T4" fmla="*/ 2147483647 w 152"/>
              <a:gd name="T5" fmla="*/ 0 h 227"/>
              <a:gd name="T6" fmla="*/ 2147483647 w 152"/>
              <a:gd name="T7" fmla="*/ 2147483647 h 227"/>
              <a:gd name="T8" fmla="*/ 0 w 152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7"/>
              <a:gd name="T17" fmla="*/ 152 w 152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7">
                <a:moveTo>
                  <a:pt x="0" y="226"/>
                </a:moveTo>
                <a:lnTo>
                  <a:pt x="0" y="0"/>
                </a:lnTo>
                <a:lnTo>
                  <a:pt x="151" y="0"/>
                </a:lnTo>
                <a:lnTo>
                  <a:pt x="151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69" name="Freeform 409"/>
          <p:cNvSpPr>
            <a:spLocks/>
          </p:cNvSpPr>
          <p:nvPr/>
        </p:nvSpPr>
        <p:spPr bwMode="auto">
          <a:xfrm>
            <a:off x="5991225" y="4159250"/>
            <a:ext cx="247650" cy="369888"/>
          </a:xfrm>
          <a:custGeom>
            <a:avLst/>
            <a:gdLst>
              <a:gd name="T0" fmla="*/ 0 w 156"/>
              <a:gd name="T1" fmla="*/ 2147483647 h 233"/>
              <a:gd name="T2" fmla="*/ 0 w 156"/>
              <a:gd name="T3" fmla="*/ 0 h 233"/>
              <a:gd name="T4" fmla="*/ 2147483647 w 156"/>
              <a:gd name="T5" fmla="*/ 0 h 233"/>
              <a:gd name="T6" fmla="*/ 2147483647 w 156"/>
              <a:gd name="T7" fmla="*/ 2147483647 h 233"/>
              <a:gd name="T8" fmla="*/ 0 w 156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3"/>
              <a:gd name="T17" fmla="*/ 156 w 156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3">
                <a:moveTo>
                  <a:pt x="0" y="232"/>
                </a:moveTo>
                <a:lnTo>
                  <a:pt x="0" y="0"/>
                </a:lnTo>
                <a:lnTo>
                  <a:pt x="155" y="0"/>
                </a:lnTo>
                <a:lnTo>
                  <a:pt x="155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0" name="Freeform 410"/>
          <p:cNvSpPr>
            <a:spLocks/>
          </p:cNvSpPr>
          <p:nvPr/>
        </p:nvSpPr>
        <p:spPr bwMode="auto">
          <a:xfrm>
            <a:off x="5991225" y="3641725"/>
            <a:ext cx="241300" cy="361950"/>
          </a:xfrm>
          <a:custGeom>
            <a:avLst/>
            <a:gdLst>
              <a:gd name="T0" fmla="*/ 0 w 152"/>
              <a:gd name="T1" fmla="*/ 2147483647 h 228"/>
              <a:gd name="T2" fmla="*/ 0 w 152"/>
              <a:gd name="T3" fmla="*/ 0 h 228"/>
              <a:gd name="T4" fmla="*/ 2147483647 w 152"/>
              <a:gd name="T5" fmla="*/ 0 h 228"/>
              <a:gd name="T6" fmla="*/ 2147483647 w 152"/>
              <a:gd name="T7" fmla="*/ 2147483647 h 228"/>
              <a:gd name="T8" fmla="*/ 0 w 152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8"/>
              <a:gd name="T17" fmla="*/ 152 w 152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8">
                <a:moveTo>
                  <a:pt x="0" y="227"/>
                </a:moveTo>
                <a:lnTo>
                  <a:pt x="0" y="0"/>
                </a:lnTo>
                <a:lnTo>
                  <a:pt x="151" y="0"/>
                </a:lnTo>
                <a:lnTo>
                  <a:pt x="151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1" name="Freeform 411"/>
          <p:cNvSpPr>
            <a:spLocks/>
          </p:cNvSpPr>
          <p:nvPr/>
        </p:nvSpPr>
        <p:spPr bwMode="auto">
          <a:xfrm>
            <a:off x="5991225" y="3641725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2" name="Freeform 412"/>
          <p:cNvSpPr>
            <a:spLocks/>
          </p:cNvSpPr>
          <p:nvPr/>
        </p:nvSpPr>
        <p:spPr bwMode="auto">
          <a:xfrm>
            <a:off x="5991225" y="3167063"/>
            <a:ext cx="241300" cy="358775"/>
          </a:xfrm>
          <a:custGeom>
            <a:avLst/>
            <a:gdLst>
              <a:gd name="T0" fmla="*/ 0 w 152"/>
              <a:gd name="T1" fmla="*/ 2147483647 h 226"/>
              <a:gd name="T2" fmla="*/ 0 w 152"/>
              <a:gd name="T3" fmla="*/ 0 h 226"/>
              <a:gd name="T4" fmla="*/ 2147483647 w 152"/>
              <a:gd name="T5" fmla="*/ 0 h 226"/>
              <a:gd name="T6" fmla="*/ 2147483647 w 152"/>
              <a:gd name="T7" fmla="*/ 2147483647 h 226"/>
              <a:gd name="T8" fmla="*/ 0 w 152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6"/>
              <a:gd name="T17" fmla="*/ 152 w 152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6">
                <a:moveTo>
                  <a:pt x="0" y="225"/>
                </a:moveTo>
                <a:lnTo>
                  <a:pt x="0" y="0"/>
                </a:lnTo>
                <a:lnTo>
                  <a:pt x="151" y="0"/>
                </a:lnTo>
                <a:lnTo>
                  <a:pt x="151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3" name="Freeform 413"/>
          <p:cNvSpPr>
            <a:spLocks/>
          </p:cNvSpPr>
          <p:nvPr/>
        </p:nvSpPr>
        <p:spPr bwMode="auto">
          <a:xfrm>
            <a:off x="5991225" y="3167063"/>
            <a:ext cx="247650" cy="366712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4" name="Freeform 414"/>
          <p:cNvSpPr>
            <a:spLocks/>
          </p:cNvSpPr>
          <p:nvPr/>
        </p:nvSpPr>
        <p:spPr bwMode="auto">
          <a:xfrm>
            <a:off x="5991225" y="2663825"/>
            <a:ext cx="241300" cy="358775"/>
          </a:xfrm>
          <a:custGeom>
            <a:avLst/>
            <a:gdLst>
              <a:gd name="T0" fmla="*/ 0 w 152"/>
              <a:gd name="T1" fmla="*/ 2147483647 h 226"/>
              <a:gd name="T2" fmla="*/ 0 w 152"/>
              <a:gd name="T3" fmla="*/ 0 h 226"/>
              <a:gd name="T4" fmla="*/ 2147483647 w 152"/>
              <a:gd name="T5" fmla="*/ 0 h 226"/>
              <a:gd name="T6" fmla="*/ 2147483647 w 152"/>
              <a:gd name="T7" fmla="*/ 2147483647 h 226"/>
              <a:gd name="T8" fmla="*/ 0 w 152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226"/>
              <a:gd name="T17" fmla="*/ 152 w 152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226">
                <a:moveTo>
                  <a:pt x="0" y="225"/>
                </a:moveTo>
                <a:lnTo>
                  <a:pt x="0" y="0"/>
                </a:lnTo>
                <a:lnTo>
                  <a:pt x="151" y="0"/>
                </a:lnTo>
                <a:lnTo>
                  <a:pt x="151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5" name="Freeform 415"/>
          <p:cNvSpPr>
            <a:spLocks/>
          </p:cNvSpPr>
          <p:nvPr/>
        </p:nvSpPr>
        <p:spPr bwMode="auto">
          <a:xfrm>
            <a:off x="5991225" y="2663825"/>
            <a:ext cx="247650" cy="366713"/>
          </a:xfrm>
          <a:custGeom>
            <a:avLst/>
            <a:gdLst>
              <a:gd name="T0" fmla="*/ 0 w 156"/>
              <a:gd name="T1" fmla="*/ 2147483647 h 231"/>
              <a:gd name="T2" fmla="*/ 0 w 156"/>
              <a:gd name="T3" fmla="*/ 0 h 231"/>
              <a:gd name="T4" fmla="*/ 2147483647 w 156"/>
              <a:gd name="T5" fmla="*/ 0 h 231"/>
              <a:gd name="T6" fmla="*/ 2147483647 w 156"/>
              <a:gd name="T7" fmla="*/ 2147483647 h 231"/>
              <a:gd name="T8" fmla="*/ 0 w 156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1"/>
              <a:gd name="T17" fmla="*/ 156 w 156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1">
                <a:moveTo>
                  <a:pt x="0" y="230"/>
                </a:moveTo>
                <a:lnTo>
                  <a:pt x="0" y="0"/>
                </a:lnTo>
                <a:lnTo>
                  <a:pt x="155" y="0"/>
                </a:lnTo>
                <a:lnTo>
                  <a:pt x="155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6" name="Freeform 416"/>
          <p:cNvSpPr>
            <a:spLocks/>
          </p:cNvSpPr>
          <p:nvPr/>
        </p:nvSpPr>
        <p:spPr bwMode="auto">
          <a:xfrm>
            <a:off x="6308725" y="462597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7" name="Freeform 417"/>
          <p:cNvSpPr>
            <a:spLocks/>
          </p:cNvSpPr>
          <p:nvPr/>
        </p:nvSpPr>
        <p:spPr bwMode="auto">
          <a:xfrm>
            <a:off x="6308725" y="4625975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8" name="Freeform 418"/>
          <p:cNvSpPr>
            <a:spLocks/>
          </p:cNvSpPr>
          <p:nvPr/>
        </p:nvSpPr>
        <p:spPr bwMode="auto">
          <a:xfrm>
            <a:off x="6308725" y="4159250"/>
            <a:ext cx="242888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79" name="Freeform 419"/>
          <p:cNvSpPr>
            <a:spLocks/>
          </p:cNvSpPr>
          <p:nvPr/>
        </p:nvSpPr>
        <p:spPr bwMode="auto">
          <a:xfrm>
            <a:off x="6308725" y="4159250"/>
            <a:ext cx="249238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0" name="Freeform 420"/>
          <p:cNvSpPr>
            <a:spLocks/>
          </p:cNvSpPr>
          <p:nvPr/>
        </p:nvSpPr>
        <p:spPr bwMode="auto">
          <a:xfrm>
            <a:off x="6308725" y="3641725"/>
            <a:ext cx="242888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1" name="Freeform 421"/>
          <p:cNvSpPr>
            <a:spLocks/>
          </p:cNvSpPr>
          <p:nvPr/>
        </p:nvSpPr>
        <p:spPr bwMode="auto">
          <a:xfrm>
            <a:off x="6308725" y="3641725"/>
            <a:ext cx="249238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2" name="Freeform 422"/>
          <p:cNvSpPr>
            <a:spLocks/>
          </p:cNvSpPr>
          <p:nvPr/>
        </p:nvSpPr>
        <p:spPr bwMode="auto">
          <a:xfrm>
            <a:off x="6308725" y="3167063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3" name="Freeform 423"/>
          <p:cNvSpPr>
            <a:spLocks/>
          </p:cNvSpPr>
          <p:nvPr/>
        </p:nvSpPr>
        <p:spPr bwMode="auto">
          <a:xfrm>
            <a:off x="6308725" y="3167063"/>
            <a:ext cx="249238" cy="366712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4" name="Freeform 424"/>
          <p:cNvSpPr>
            <a:spLocks/>
          </p:cNvSpPr>
          <p:nvPr/>
        </p:nvSpPr>
        <p:spPr bwMode="auto">
          <a:xfrm>
            <a:off x="6308725" y="2663825"/>
            <a:ext cx="242888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5" name="Freeform 425"/>
          <p:cNvSpPr>
            <a:spLocks/>
          </p:cNvSpPr>
          <p:nvPr/>
        </p:nvSpPr>
        <p:spPr bwMode="auto">
          <a:xfrm>
            <a:off x="6308725" y="2663825"/>
            <a:ext cx="249238" cy="366713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6" name="Freeform 426"/>
          <p:cNvSpPr>
            <a:spLocks/>
          </p:cNvSpPr>
          <p:nvPr/>
        </p:nvSpPr>
        <p:spPr bwMode="auto">
          <a:xfrm>
            <a:off x="6618288" y="462597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7" name="Freeform 427"/>
          <p:cNvSpPr>
            <a:spLocks/>
          </p:cNvSpPr>
          <p:nvPr/>
        </p:nvSpPr>
        <p:spPr bwMode="auto">
          <a:xfrm>
            <a:off x="6618288" y="4625975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8" name="Freeform 428"/>
          <p:cNvSpPr>
            <a:spLocks/>
          </p:cNvSpPr>
          <p:nvPr/>
        </p:nvSpPr>
        <p:spPr bwMode="auto">
          <a:xfrm>
            <a:off x="6618288" y="4159250"/>
            <a:ext cx="242887" cy="360363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89" name="Freeform 429"/>
          <p:cNvSpPr>
            <a:spLocks/>
          </p:cNvSpPr>
          <p:nvPr/>
        </p:nvSpPr>
        <p:spPr bwMode="auto">
          <a:xfrm>
            <a:off x="6618288" y="4159250"/>
            <a:ext cx="249237" cy="369888"/>
          </a:xfrm>
          <a:custGeom>
            <a:avLst/>
            <a:gdLst>
              <a:gd name="T0" fmla="*/ 0 w 157"/>
              <a:gd name="T1" fmla="*/ 2147483647 h 233"/>
              <a:gd name="T2" fmla="*/ 0 w 157"/>
              <a:gd name="T3" fmla="*/ 0 h 233"/>
              <a:gd name="T4" fmla="*/ 2147483647 w 157"/>
              <a:gd name="T5" fmla="*/ 0 h 233"/>
              <a:gd name="T6" fmla="*/ 2147483647 w 157"/>
              <a:gd name="T7" fmla="*/ 2147483647 h 233"/>
              <a:gd name="T8" fmla="*/ 0 w 157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3"/>
              <a:gd name="T17" fmla="*/ 157 w 157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3">
                <a:moveTo>
                  <a:pt x="0" y="232"/>
                </a:moveTo>
                <a:lnTo>
                  <a:pt x="0" y="0"/>
                </a:lnTo>
                <a:lnTo>
                  <a:pt x="156" y="0"/>
                </a:lnTo>
                <a:lnTo>
                  <a:pt x="156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0" name="Freeform 430"/>
          <p:cNvSpPr>
            <a:spLocks/>
          </p:cNvSpPr>
          <p:nvPr/>
        </p:nvSpPr>
        <p:spPr bwMode="auto">
          <a:xfrm>
            <a:off x="6618288" y="3641725"/>
            <a:ext cx="242887" cy="361950"/>
          </a:xfrm>
          <a:custGeom>
            <a:avLst/>
            <a:gdLst>
              <a:gd name="T0" fmla="*/ 0 w 153"/>
              <a:gd name="T1" fmla="*/ 2147483647 h 228"/>
              <a:gd name="T2" fmla="*/ 0 w 153"/>
              <a:gd name="T3" fmla="*/ 0 h 228"/>
              <a:gd name="T4" fmla="*/ 2147483647 w 153"/>
              <a:gd name="T5" fmla="*/ 0 h 228"/>
              <a:gd name="T6" fmla="*/ 2147483647 w 153"/>
              <a:gd name="T7" fmla="*/ 2147483647 h 228"/>
              <a:gd name="T8" fmla="*/ 0 w 153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8"/>
              <a:gd name="T17" fmla="*/ 153 w 153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8">
                <a:moveTo>
                  <a:pt x="0" y="227"/>
                </a:moveTo>
                <a:lnTo>
                  <a:pt x="0" y="0"/>
                </a:lnTo>
                <a:lnTo>
                  <a:pt x="152" y="0"/>
                </a:lnTo>
                <a:lnTo>
                  <a:pt x="152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1" name="Freeform 431"/>
          <p:cNvSpPr>
            <a:spLocks/>
          </p:cNvSpPr>
          <p:nvPr/>
        </p:nvSpPr>
        <p:spPr bwMode="auto">
          <a:xfrm>
            <a:off x="6618288" y="3641725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2" name="Freeform 432"/>
          <p:cNvSpPr>
            <a:spLocks/>
          </p:cNvSpPr>
          <p:nvPr/>
        </p:nvSpPr>
        <p:spPr bwMode="auto">
          <a:xfrm>
            <a:off x="6618288" y="3167063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3" name="Freeform 433"/>
          <p:cNvSpPr>
            <a:spLocks/>
          </p:cNvSpPr>
          <p:nvPr/>
        </p:nvSpPr>
        <p:spPr bwMode="auto">
          <a:xfrm>
            <a:off x="6618288" y="3167063"/>
            <a:ext cx="249237" cy="366712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4" name="Freeform 434"/>
          <p:cNvSpPr>
            <a:spLocks/>
          </p:cNvSpPr>
          <p:nvPr/>
        </p:nvSpPr>
        <p:spPr bwMode="auto">
          <a:xfrm>
            <a:off x="6618288" y="2663825"/>
            <a:ext cx="242887" cy="358775"/>
          </a:xfrm>
          <a:custGeom>
            <a:avLst/>
            <a:gdLst>
              <a:gd name="T0" fmla="*/ 0 w 153"/>
              <a:gd name="T1" fmla="*/ 2147483647 h 226"/>
              <a:gd name="T2" fmla="*/ 0 w 153"/>
              <a:gd name="T3" fmla="*/ 0 h 226"/>
              <a:gd name="T4" fmla="*/ 2147483647 w 153"/>
              <a:gd name="T5" fmla="*/ 0 h 226"/>
              <a:gd name="T6" fmla="*/ 2147483647 w 153"/>
              <a:gd name="T7" fmla="*/ 2147483647 h 226"/>
              <a:gd name="T8" fmla="*/ 0 w 153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6"/>
              <a:gd name="T17" fmla="*/ 153 w 153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6">
                <a:moveTo>
                  <a:pt x="0" y="225"/>
                </a:moveTo>
                <a:lnTo>
                  <a:pt x="0" y="0"/>
                </a:lnTo>
                <a:lnTo>
                  <a:pt x="152" y="0"/>
                </a:lnTo>
                <a:lnTo>
                  <a:pt x="152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5" name="Freeform 435"/>
          <p:cNvSpPr>
            <a:spLocks/>
          </p:cNvSpPr>
          <p:nvPr/>
        </p:nvSpPr>
        <p:spPr bwMode="auto">
          <a:xfrm>
            <a:off x="6618288" y="2663825"/>
            <a:ext cx="249237" cy="366713"/>
          </a:xfrm>
          <a:custGeom>
            <a:avLst/>
            <a:gdLst>
              <a:gd name="T0" fmla="*/ 0 w 157"/>
              <a:gd name="T1" fmla="*/ 2147483647 h 231"/>
              <a:gd name="T2" fmla="*/ 0 w 157"/>
              <a:gd name="T3" fmla="*/ 0 h 231"/>
              <a:gd name="T4" fmla="*/ 2147483647 w 157"/>
              <a:gd name="T5" fmla="*/ 0 h 231"/>
              <a:gd name="T6" fmla="*/ 2147483647 w 157"/>
              <a:gd name="T7" fmla="*/ 2147483647 h 231"/>
              <a:gd name="T8" fmla="*/ 0 w 157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1"/>
              <a:gd name="T17" fmla="*/ 157 w 157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1">
                <a:moveTo>
                  <a:pt x="0" y="230"/>
                </a:moveTo>
                <a:lnTo>
                  <a:pt x="0" y="0"/>
                </a:lnTo>
                <a:lnTo>
                  <a:pt x="156" y="0"/>
                </a:lnTo>
                <a:lnTo>
                  <a:pt x="156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6" name="Freeform 436"/>
          <p:cNvSpPr>
            <a:spLocks/>
          </p:cNvSpPr>
          <p:nvPr/>
        </p:nvSpPr>
        <p:spPr bwMode="auto">
          <a:xfrm>
            <a:off x="6927850" y="4625975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7" name="Freeform 437"/>
          <p:cNvSpPr>
            <a:spLocks/>
          </p:cNvSpPr>
          <p:nvPr/>
        </p:nvSpPr>
        <p:spPr bwMode="auto">
          <a:xfrm>
            <a:off x="6927850" y="4625975"/>
            <a:ext cx="250825" cy="369888"/>
          </a:xfrm>
          <a:custGeom>
            <a:avLst/>
            <a:gdLst>
              <a:gd name="T0" fmla="*/ 0 w 158"/>
              <a:gd name="T1" fmla="*/ 2147483647 h 233"/>
              <a:gd name="T2" fmla="*/ 0 w 158"/>
              <a:gd name="T3" fmla="*/ 0 h 233"/>
              <a:gd name="T4" fmla="*/ 2147483647 w 158"/>
              <a:gd name="T5" fmla="*/ 0 h 233"/>
              <a:gd name="T6" fmla="*/ 2147483647 w 158"/>
              <a:gd name="T7" fmla="*/ 2147483647 h 233"/>
              <a:gd name="T8" fmla="*/ 0 w 158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3"/>
              <a:gd name="T17" fmla="*/ 158 w 158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3">
                <a:moveTo>
                  <a:pt x="0" y="232"/>
                </a:moveTo>
                <a:lnTo>
                  <a:pt x="0" y="0"/>
                </a:lnTo>
                <a:lnTo>
                  <a:pt x="157" y="0"/>
                </a:lnTo>
                <a:lnTo>
                  <a:pt x="157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8" name="Freeform 438"/>
          <p:cNvSpPr>
            <a:spLocks/>
          </p:cNvSpPr>
          <p:nvPr/>
        </p:nvSpPr>
        <p:spPr bwMode="auto">
          <a:xfrm>
            <a:off x="6927850" y="4159250"/>
            <a:ext cx="244475" cy="360363"/>
          </a:xfrm>
          <a:custGeom>
            <a:avLst/>
            <a:gdLst>
              <a:gd name="T0" fmla="*/ 0 w 154"/>
              <a:gd name="T1" fmla="*/ 2147483647 h 227"/>
              <a:gd name="T2" fmla="*/ 0 w 154"/>
              <a:gd name="T3" fmla="*/ 0 h 227"/>
              <a:gd name="T4" fmla="*/ 2147483647 w 154"/>
              <a:gd name="T5" fmla="*/ 0 h 227"/>
              <a:gd name="T6" fmla="*/ 2147483647 w 154"/>
              <a:gd name="T7" fmla="*/ 2147483647 h 227"/>
              <a:gd name="T8" fmla="*/ 0 w 154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7"/>
              <a:gd name="T17" fmla="*/ 154 w 154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7">
                <a:moveTo>
                  <a:pt x="0" y="226"/>
                </a:moveTo>
                <a:lnTo>
                  <a:pt x="0" y="0"/>
                </a:lnTo>
                <a:lnTo>
                  <a:pt x="153" y="0"/>
                </a:lnTo>
                <a:lnTo>
                  <a:pt x="153" y="226"/>
                </a:lnTo>
                <a:lnTo>
                  <a:pt x="0" y="226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99" name="Freeform 439"/>
          <p:cNvSpPr>
            <a:spLocks/>
          </p:cNvSpPr>
          <p:nvPr/>
        </p:nvSpPr>
        <p:spPr bwMode="auto">
          <a:xfrm>
            <a:off x="6927850" y="4159250"/>
            <a:ext cx="250825" cy="369888"/>
          </a:xfrm>
          <a:custGeom>
            <a:avLst/>
            <a:gdLst>
              <a:gd name="T0" fmla="*/ 0 w 158"/>
              <a:gd name="T1" fmla="*/ 2147483647 h 233"/>
              <a:gd name="T2" fmla="*/ 0 w 158"/>
              <a:gd name="T3" fmla="*/ 0 h 233"/>
              <a:gd name="T4" fmla="*/ 2147483647 w 158"/>
              <a:gd name="T5" fmla="*/ 0 h 233"/>
              <a:gd name="T6" fmla="*/ 2147483647 w 158"/>
              <a:gd name="T7" fmla="*/ 2147483647 h 233"/>
              <a:gd name="T8" fmla="*/ 0 w 158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3"/>
              <a:gd name="T17" fmla="*/ 158 w 158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3">
                <a:moveTo>
                  <a:pt x="0" y="232"/>
                </a:moveTo>
                <a:lnTo>
                  <a:pt x="0" y="0"/>
                </a:lnTo>
                <a:lnTo>
                  <a:pt x="157" y="0"/>
                </a:lnTo>
                <a:lnTo>
                  <a:pt x="157" y="232"/>
                </a:lnTo>
                <a:lnTo>
                  <a:pt x="0" y="232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0" name="Freeform 440"/>
          <p:cNvSpPr>
            <a:spLocks/>
          </p:cNvSpPr>
          <p:nvPr/>
        </p:nvSpPr>
        <p:spPr bwMode="auto">
          <a:xfrm>
            <a:off x="6927850" y="3641725"/>
            <a:ext cx="244475" cy="361950"/>
          </a:xfrm>
          <a:custGeom>
            <a:avLst/>
            <a:gdLst>
              <a:gd name="T0" fmla="*/ 0 w 154"/>
              <a:gd name="T1" fmla="*/ 2147483647 h 228"/>
              <a:gd name="T2" fmla="*/ 0 w 154"/>
              <a:gd name="T3" fmla="*/ 0 h 228"/>
              <a:gd name="T4" fmla="*/ 2147483647 w 154"/>
              <a:gd name="T5" fmla="*/ 0 h 228"/>
              <a:gd name="T6" fmla="*/ 2147483647 w 154"/>
              <a:gd name="T7" fmla="*/ 2147483647 h 228"/>
              <a:gd name="T8" fmla="*/ 0 w 154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8"/>
              <a:gd name="T17" fmla="*/ 154 w 154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8">
                <a:moveTo>
                  <a:pt x="0" y="227"/>
                </a:moveTo>
                <a:lnTo>
                  <a:pt x="0" y="0"/>
                </a:lnTo>
                <a:lnTo>
                  <a:pt x="153" y="0"/>
                </a:lnTo>
                <a:lnTo>
                  <a:pt x="153" y="227"/>
                </a:lnTo>
                <a:lnTo>
                  <a:pt x="0" y="227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1" name="Freeform 441"/>
          <p:cNvSpPr>
            <a:spLocks/>
          </p:cNvSpPr>
          <p:nvPr/>
        </p:nvSpPr>
        <p:spPr bwMode="auto">
          <a:xfrm>
            <a:off x="6927850" y="3641725"/>
            <a:ext cx="250825" cy="368300"/>
          </a:xfrm>
          <a:custGeom>
            <a:avLst/>
            <a:gdLst>
              <a:gd name="T0" fmla="*/ 0 w 158"/>
              <a:gd name="T1" fmla="*/ 2147483647 h 232"/>
              <a:gd name="T2" fmla="*/ 0 w 158"/>
              <a:gd name="T3" fmla="*/ 0 h 232"/>
              <a:gd name="T4" fmla="*/ 2147483647 w 158"/>
              <a:gd name="T5" fmla="*/ 0 h 232"/>
              <a:gd name="T6" fmla="*/ 2147483647 w 158"/>
              <a:gd name="T7" fmla="*/ 2147483647 h 232"/>
              <a:gd name="T8" fmla="*/ 0 w 158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2"/>
              <a:gd name="T17" fmla="*/ 158 w 158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2">
                <a:moveTo>
                  <a:pt x="0" y="231"/>
                </a:moveTo>
                <a:lnTo>
                  <a:pt x="0" y="0"/>
                </a:lnTo>
                <a:lnTo>
                  <a:pt x="157" y="0"/>
                </a:lnTo>
                <a:lnTo>
                  <a:pt x="157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2" name="Freeform 442"/>
          <p:cNvSpPr>
            <a:spLocks/>
          </p:cNvSpPr>
          <p:nvPr/>
        </p:nvSpPr>
        <p:spPr bwMode="auto">
          <a:xfrm>
            <a:off x="6927850" y="3167063"/>
            <a:ext cx="244475" cy="358775"/>
          </a:xfrm>
          <a:custGeom>
            <a:avLst/>
            <a:gdLst>
              <a:gd name="T0" fmla="*/ 0 w 154"/>
              <a:gd name="T1" fmla="*/ 2147483647 h 226"/>
              <a:gd name="T2" fmla="*/ 0 w 154"/>
              <a:gd name="T3" fmla="*/ 0 h 226"/>
              <a:gd name="T4" fmla="*/ 2147483647 w 154"/>
              <a:gd name="T5" fmla="*/ 0 h 226"/>
              <a:gd name="T6" fmla="*/ 2147483647 w 154"/>
              <a:gd name="T7" fmla="*/ 2147483647 h 226"/>
              <a:gd name="T8" fmla="*/ 0 w 154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6"/>
              <a:gd name="T17" fmla="*/ 154 w 154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6">
                <a:moveTo>
                  <a:pt x="0" y="225"/>
                </a:moveTo>
                <a:lnTo>
                  <a:pt x="0" y="0"/>
                </a:lnTo>
                <a:lnTo>
                  <a:pt x="153" y="0"/>
                </a:lnTo>
                <a:lnTo>
                  <a:pt x="153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3" name="Freeform 443"/>
          <p:cNvSpPr>
            <a:spLocks/>
          </p:cNvSpPr>
          <p:nvPr/>
        </p:nvSpPr>
        <p:spPr bwMode="auto">
          <a:xfrm>
            <a:off x="6927850" y="3167063"/>
            <a:ext cx="250825" cy="366712"/>
          </a:xfrm>
          <a:custGeom>
            <a:avLst/>
            <a:gdLst>
              <a:gd name="T0" fmla="*/ 0 w 158"/>
              <a:gd name="T1" fmla="*/ 2147483647 h 231"/>
              <a:gd name="T2" fmla="*/ 0 w 158"/>
              <a:gd name="T3" fmla="*/ 0 h 231"/>
              <a:gd name="T4" fmla="*/ 2147483647 w 158"/>
              <a:gd name="T5" fmla="*/ 0 h 231"/>
              <a:gd name="T6" fmla="*/ 2147483647 w 158"/>
              <a:gd name="T7" fmla="*/ 2147483647 h 231"/>
              <a:gd name="T8" fmla="*/ 0 w 158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1"/>
              <a:gd name="T17" fmla="*/ 158 w 158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1">
                <a:moveTo>
                  <a:pt x="0" y="230"/>
                </a:moveTo>
                <a:lnTo>
                  <a:pt x="0" y="0"/>
                </a:lnTo>
                <a:lnTo>
                  <a:pt x="157" y="0"/>
                </a:lnTo>
                <a:lnTo>
                  <a:pt x="157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4" name="Freeform 444"/>
          <p:cNvSpPr>
            <a:spLocks/>
          </p:cNvSpPr>
          <p:nvPr/>
        </p:nvSpPr>
        <p:spPr bwMode="auto">
          <a:xfrm>
            <a:off x="6927850" y="2663825"/>
            <a:ext cx="244475" cy="358775"/>
          </a:xfrm>
          <a:custGeom>
            <a:avLst/>
            <a:gdLst>
              <a:gd name="T0" fmla="*/ 0 w 154"/>
              <a:gd name="T1" fmla="*/ 2147483647 h 226"/>
              <a:gd name="T2" fmla="*/ 0 w 154"/>
              <a:gd name="T3" fmla="*/ 0 h 226"/>
              <a:gd name="T4" fmla="*/ 2147483647 w 154"/>
              <a:gd name="T5" fmla="*/ 0 h 226"/>
              <a:gd name="T6" fmla="*/ 2147483647 w 154"/>
              <a:gd name="T7" fmla="*/ 2147483647 h 226"/>
              <a:gd name="T8" fmla="*/ 0 w 154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226"/>
              <a:gd name="T17" fmla="*/ 154 w 154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226">
                <a:moveTo>
                  <a:pt x="0" y="225"/>
                </a:moveTo>
                <a:lnTo>
                  <a:pt x="0" y="0"/>
                </a:lnTo>
                <a:lnTo>
                  <a:pt x="153" y="0"/>
                </a:lnTo>
                <a:lnTo>
                  <a:pt x="153" y="225"/>
                </a:lnTo>
                <a:lnTo>
                  <a:pt x="0" y="225"/>
                </a:lnTo>
              </a:path>
            </a:pathLst>
          </a:custGeom>
          <a:solidFill>
            <a:schemeClr val="accent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5" name="Freeform 445"/>
          <p:cNvSpPr>
            <a:spLocks/>
          </p:cNvSpPr>
          <p:nvPr/>
        </p:nvSpPr>
        <p:spPr bwMode="auto">
          <a:xfrm>
            <a:off x="6927850" y="2663825"/>
            <a:ext cx="250825" cy="366713"/>
          </a:xfrm>
          <a:custGeom>
            <a:avLst/>
            <a:gdLst>
              <a:gd name="T0" fmla="*/ 0 w 158"/>
              <a:gd name="T1" fmla="*/ 2147483647 h 231"/>
              <a:gd name="T2" fmla="*/ 0 w 158"/>
              <a:gd name="T3" fmla="*/ 0 h 231"/>
              <a:gd name="T4" fmla="*/ 2147483647 w 158"/>
              <a:gd name="T5" fmla="*/ 0 h 231"/>
              <a:gd name="T6" fmla="*/ 2147483647 w 158"/>
              <a:gd name="T7" fmla="*/ 2147483647 h 231"/>
              <a:gd name="T8" fmla="*/ 0 w 158"/>
              <a:gd name="T9" fmla="*/ 2147483647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31"/>
              <a:gd name="T17" fmla="*/ 158 w 158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31">
                <a:moveTo>
                  <a:pt x="0" y="230"/>
                </a:moveTo>
                <a:lnTo>
                  <a:pt x="0" y="0"/>
                </a:lnTo>
                <a:lnTo>
                  <a:pt x="157" y="0"/>
                </a:lnTo>
                <a:lnTo>
                  <a:pt x="157" y="230"/>
                </a:lnTo>
                <a:lnTo>
                  <a:pt x="0" y="230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6" name="Freeform 446"/>
          <p:cNvSpPr>
            <a:spLocks/>
          </p:cNvSpPr>
          <p:nvPr/>
        </p:nvSpPr>
        <p:spPr bwMode="auto">
          <a:xfrm>
            <a:off x="1949450" y="5084763"/>
            <a:ext cx="242888" cy="360362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7" name="Freeform 447"/>
          <p:cNvSpPr>
            <a:spLocks/>
          </p:cNvSpPr>
          <p:nvPr/>
        </p:nvSpPr>
        <p:spPr bwMode="auto">
          <a:xfrm>
            <a:off x="1949450" y="5084763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8" name="Freeform 448"/>
          <p:cNvSpPr>
            <a:spLocks/>
          </p:cNvSpPr>
          <p:nvPr/>
        </p:nvSpPr>
        <p:spPr bwMode="auto">
          <a:xfrm>
            <a:off x="2259013" y="5084763"/>
            <a:ext cx="242887" cy="360362"/>
          </a:xfrm>
          <a:custGeom>
            <a:avLst/>
            <a:gdLst>
              <a:gd name="T0" fmla="*/ 0 w 153"/>
              <a:gd name="T1" fmla="*/ 2147483647 h 227"/>
              <a:gd name="T2" fmla="*/ 0 w 153"/>
              <a:gd name="T3" fmla="*/ 0 h 227"/>
              <a:gd name="T4" fmla="*/ 2147483647 w 153"/>
              <a:gd name="T5" fmla="*/ 0 h 227"/>
              <a:gd name="T6" fmla="*/ 2147483647 w 153"/>
              <a:gd name="T7" fmla="*/ 2147483647 h 227"/>
              <a:gd name="T8" fmla="*/ 0 w 153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27"/>
              <a:gd name="T17" fmla="*/ 153 w 153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27">
                <a:moveTo>
                  <a:pt x="0" y="226"/>
                </a:moveTo>
                <a:lnTo>
                  <a:pt x="0" y="0"/>
                </a:lnTo>
                <a:lnTo>
                  <a:pt x="152" y="0"/>
                </a:lnTo>
                <a:lnTo>
                  <a:pt x="152" y="226"/>
                </a:lnTo>
                <a:lnTo>
                  <a:pt x="0" y="226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09" name="Freeform 449"/>
          <p:cNvSpPr>
            <a:spLocks/>
          </p:cNvSpPr>
          <p:nvPr/>
        </p:nvSpPr>
        <p:spPr bwMode="auto">
          <a:xfrm>
            <a:off x="2259013" y="5084763"/>
            <a:ext cx="249237" cy="368300"/>
          </a:xfrm>
          <a:custGeom>
            <a:avLst/>
            <a:gdLst>
              <a:gd name="T0" fmla="*/ 0 w 157"/>
              <a:gd name="T1" fmla="*/ 2147483647 h 232"/>
              <a:gd name="T2" fmla="*/ 0 w 157"/>
              <a:gd name="T3" fmla="*/ 0 h 232"/>
              <a:gd name="T4" fmla="*/ 2147483647 w 157"/>
              <a:gd name="T5" fmla="*/ 0 h 232"/>
              <a:gd name="T6" fmla="*/ 2147483647 w 157"/>
              <a:gd name="T7" fmla="*/ 2147483647 h 232"/>
              <a:gd name="T8" fmla="*/ 0 w 157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32"/>
              <a:gd name="T17" fmla="*/ 157 w 157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32">
                <a:moveTo>
                  <a:pt x="0" y="231"/>
                </a:moveTo>
                <a:lnTo>
                  <a:pt x="0" y="0"/>
                </a:lnTo>
                <a:lnTo>
                  <a:pt x="156" y="0"/>
                </a:lnTo>
                <a:lnTo>
                  <a:pt x="156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10" name="Freeform 450"/>
          <p:cNvSpPr>
            <a:spLocks/>
          </p:cNvSpPr>
          <p:nvPr/>
        </p:nvSpPr>
        <p:spPr bwMode="auto">
          <a:xfrm>
            <a:off x="2571750" y="5084763"/>
            <a:ext cx="239713" cy="360362"/>
          </a:xfrm>
          <a:custGeom>
            <a:avLst/>
            <a:gdLst>
              <a:gd name="T0" fmla="*/ 0 w 151"/>
              <a:gd name="T1" fmla="*/ 2147483647 h 227"/>
              <a:gd name="T2" fmla="*/ 0 w 151"/>
              <a:gd name="T3" fmla="*/ 0 h 227"/>
              <a:gd name="T4" fmla="*/ 2147483647 w 151"/>
              <a:gd name="T5" fmla="*/ 0 h 227"/>
              <a:gd name="T6" fmla="*/ 2147483647 w 151"/>
              <a:gd name="T7" fmla="*/ 2147483647 h 227"/>
              <a:gd name="T8" fmla="*/ 0 w 151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27"/>
              <a:gd name="T17" fmla="*/ 151 w 151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27">
                <a:moveTo>
                  <a:pt x="0" y="226"/>
                </a:moveTo>
                <a:lnTo>
                  <a:pt x="0" y="0"/>
                </a:lnTo>
                <a:lnTo>
                  <a:pt x="150" y="0"/>
                </a:lnTo>
                <a:lnTo>
                  <a:pt x="150" y="226"/>
                </a:lnTo>
                <a:lnTo>
                  <a:pt x="0" y="226"/>
                </a:lnTo>
              </a:path>
            </a:pathLst>
          </a:custGeom>
          <a:solidFill>
            <a:schemeClr val="accent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11" name="Freeform 451"/>
          <p:cNvSpPr>
            <a:spLocks/>
          </p:cNvSpPr>
          <p:nvPr/>
        </p:nvSpPr>
        <p:spPr bwMode="auto">
          <a:xfrm>
            <a:off x="2571750" y="5084763"/>
            <a:ext cx="247650" cy="368300"/>
          </a:xfrm>
          <a:custGeom>
            <a:avLst/>
            <a:gdLst>
              <a:gd name="T0" fmla="*/ 0 w 156"/>
              <a:gd name="T1" fmla="*/ 2147483647 h 232"/>
              <a:gd name="T2" fmla="*/ 0 w 156"/>
              <a:gd name="T3" fmla="*/ 0 h 232"/>
              <a:gd name="T4" fmla="*/ 2147483647 w 156"/>
              <a:gd name="T5" fmla="*/ 0 h 232"/>
              <a:gd name="T6" fmla="*/ 2147483647 w 156"/>
              <a:gd name="T7" fmla="*/ 2147483647 h 232"/>
              <a:gd name="T8" fmla="*/ 0 w 156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"/>
              <a:gd name="T16" fmla="*/ 0 h 232"/>
              <a:gd name="T17" fmla="*/ 156 w 15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" h="232">
                <a:moveTo>
                  <a:pt x="0" y="231"/>
                </a:moveTo>
                <a:lnTo>
                  <a:pt x="0" y="0"/>
                </a:lnTo>
                <a:lnTo>
                  <a:pt x="155" y="0"/>
                </a:lnTo>
                <a:lnTo>
                  <a:pt x="155" y="231"/>
                </a:lnTo>
                <a:lnTo>
                  <a:pt x="0" y="231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12" name="Line 452"/>
          <p:cNvSpPr>
            <a:spLocks noChangeShapeType="1"/>
          </p:cNvSpPr>
          <p:nvPr/>
        </p:nvSpPr>
        <p:spPr bwMode="auto">
          <a:xfrm>
            <a:off x="1385888" y="1954213"/>
            <a:ext cx="0" cy="3300412"/>
          </a:xfrm>
          <a:prstGeom prst="line">
            <a:avLst/>
          </a:prstGeom>
          <a:noFill/>
          <a:ln w="50799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213" name="Line 453"/>
          <p:cNvSpPr>
            <a:spLocks noChangeShapeType="1"/>
          </p:cNvSpPr>
          <p:nvPr/>
        </p:nvSpPr>
        <p:spPr bwMode="auto">
          <a:xfrm flipH="1">
            <a:off x="1468438" y="1744663"/>
            <a:ext cx="6157912" cy="0"/>
          </a:xfrm>
          <a:prstGeom prst="line">
            <a:avLst/>
          </a:prstGeom>
          <a:noFill/>
          <a:ln w="50799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214" name="Rectangle 454"/>
          <p:cNvSpPr>
            <a:spLocks noChangeArrowheads="1"/>
          </p:cNvSpPr>
          <p:nvPr/>
        </p:nvSpPr>
        <p:spPr bwMode="auto">
          <a:xfrm>
            <a:off x="1189038" y="528638"/>
            <a:ext cx="6734175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Tahoma" pitchFamily="34" charset="0"/>
              </a:rPr>
              <a:t>Atomic size and Ionic size increase in these directions:</a:t>
            </a:r>
          </a:p>
        </p:txBody>
      </p:sp>
      <p:pic>
        <p:nvPicPr>
          <p:cNvPr id="118215" name="Picture 45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57825"/>
            <a:ext cx="1739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6" name="Straight Arrow Connector 455"/>
          <p:cNvCxnSpPr/>
          <p:nvPr/>
        </p:nvCxnSpPr>
        <p:spPr>
          <a:xfrm>
            <a:off x="8443913" y="4921250"/>
            <a:ext cx="0" cy="1073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2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2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13241</TotalTime>
  <Words>3963</Words>
  <Application>Microsoft Office PowerPoint</Application>
  <PresentationFormat>On-screen Show (4:3)</PresentationFormat>
  <Paragraphs>834</Paragraphs>
  <Slides>107</Slides>
  <Notes>78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9" baseType="lpstr">
      <vt:lpstr>Times New Roman</vt:lpstr>
      <vt:lpstr>Arial</vt:lpstr>
      <vt:lpstr>Wingdings</vt:lpstr>
      <vt:lpstr>Century Gothic</vt:lpstr>
      <vt:lpstr>Arial Black</vt:lpstr>
      <vt:lpstr>Tunga</vt:lpstr>
      <vt:lpstr>Monotype Sorts</vt:lpstr>
      <vt:lpstr>Tahoma</vt:lpstr>
      <vt:lpstr>Pixel</vt:lpstr>
      <vt:lpstr>Theme2</vt:lpstr>
      <vt:lpstr>1_Theme2</vt:lpstr>
      <vt:lpstr>CorelDRAW!</vt:lpstr>
      <vt:lpstr>Pre-Assessment </vt:lpstr>
      <vt:lpstr>Focus 3/3/14 </vt:lpstr>
      <vt:lpstr>Chapter 6 The Periodic Table Unit 5</vt:lpstr>
      <vt:lpstr>Objective and Summary Page </vt:lpstr>
      <vt:lpstr>Section 6.1 Organizing the Elements</vt:lpstr>
      <vt:lpstr>Section 6.1  Organizing the Elements</vt:lpstr>
      <vt:lpstr>Mendeleev’s Periodic Table</vt:lpstr>
      <vt:lpstr>Mendeleev</vt:lpstr>
      <vt:lpstr>A better arrangement</vt:lpstr>
      <vt:lpstr>Slide 10</vt:lpstr>
      <vt:lpstr>Another possibility: Spiral Periodic Table</vt:lpstr>
      <vt:lpstr>The Periodic Law says:</vt:lpstr>
      <vt:lpstr>Areas of the periodic table</vt:lpstr>
      <vt:lpstr>Areas of the periodic table</vt:lpstr>
      <vt:lpstr>Squares in the Periodic Table</vt:lpstr>
      <vt:lpstr>Slide 16</vt:lpstr>
      <vt:lpstr>Slide 17</vt:lpstr>
      <vt:lpstr>Focus 3/4/2014 </vt:lpstr>
      <vt:lpstr>Groups of elements - family names</vt:lpstr>
      <vt:lpstr>Electron Configurations in Groups</vt:lpstr>
      <vt:lpstr>Slide 21</vt:lpstr>
      <vt:lpstr>Which Group is each of the following located?</vt:lpstr>
      <vt:lpstr>Electron Configurations in Groups</vt:lpstr>
      <vt:lpstr>Electron Configurations in Groups</vt:lpstr>
      <vt:lpstr>Electron Configurations in Groups</vt:lpstr>
      <vt:lpstr>Electron Configurations in Groups</vt:lpstr>
      <vt:lpstr>Which block is each of the following located?</vt:lpstr>
      <vt:lpstr>Slide 28</vt:lpstr>
      <vt:lpstr>Focus 3/5/2014 </vt:lpstr>
      <vt:lpstr>Safety – Iron Extraction from Cereal </vt:lpstr>
      <vt:lpstr>Focus 3/6/2014 </vt:lpstr>
      <vt:lpstr>Slide 32</vt:lpstr>
      <vt:lpstr>Slide 33</vt:lpstr>
      <vt:lpstr>Slide 34</vt:lpstr>
      <vt:lpstr>Slide 35</vt:lpstr>
      <vt:lpstr>Slide 36</vt:lpstr>
      <vt:lpstr>Slide 37</vt:lpstr>
      <vt:lpstr>Elements in the s - blocks</vt:lpstr>
      <vt:lpstr>Transition Metals - d block</vt:lpstr>
      <vt:lpstr>The P-block</vt:lpstr>
      <vt:lpstr>F - block</vt:lpstr>
      <vt:lpstr>Slide 42</vt:lpstr>
      <vt:lpstr>Slide 43</vt:lpstr>
      <vt:lpstr>Slide 44</vt:lpstr>
      <vt:lpstr>Mendeleev’s Periodic Table Simulation</vt:lpstr>
      <vt:lpstr>Focus 3/7/2014 </vt:lpstr>
      <vt:lpstr>Video on Periodic Table</vt:lpstr>
      <vt:lpstr>Slide 48</vt:lpstr>
      <vt:lpstr>Focus 10/20/2014 </vt:lpstr>
      <vt:lpstr>Trends in Atomic Size</vt:lpstr>
      <vt:lpstr>Atomic Size</vt:lpstr>
      <vt:lpstr>ALL Periodic Table Trends </vt:lpstr>
      <vt:lpstr>What do they influence?</vt:lpstr>
      <vt:lpstr> #1.  Atomic Size - Group trends</vt:lpstr>
      <vt:lpstr>#1. Atomic Size - Period Trends</vt:lpstr>
      <vt:lpstr>Slide 56</vt:lpstr>
      <vt:lpstr>Ions</vt:lpstr>
      <vt:lpstr>Ions</vt:lpstr>
      <vt:lpstr>Trends in Ionic Size: Cations</vt:lpstr>
      <vt:lpstr>Configuration of Ions</vt:lpstr>
      <vt:lpstr>Ion Group trends</vt:lpstr>
      <vt:lpstr>Ion Period Trends</vt:lpstr>
      <vt:lpstr>Slide 63</vt:lpstr>
      <vt:lpstr>Focus 3/11/2014 </vt:lpstr>
      <vt:lpstr>Configuration of Ions</vt:lpstr>
      <vt:lpstr>Ions</vt:lpstr>
      <vt:lpstr>Trends in Ionic Size: Cations</vt:lpstr>
      <vt:lpstr>Ionic size: Anions</vt:lpstr>
      <vt:lpstr>Size of Isoelectronic ions</vt:lpstr>
      <vt:lpstr>Size of Isoelectronic ions?</vt:lpstr>
      <vt:lpstr>Trends in Ionization Energy</vt:lpstr>
      <vt:lpstr>Ionization Energy</vt:lpstr>
      <vt:lpstr>Slide 73</vt:lpstr>
      <vt:lpstr>Slide 74</vt:lpstr>
      <vt:lpstr>What factors determine IE</vt:lpstr>
      <vt:lpstr>Shielding</vt:lpstr>
      <vt:lpstr>Ionization Energy - Group trends</vt:lpstr>
      <vt:lpstr>Ionization Energy - Period trends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Driving Forces</vt:lpstr>
      <vt:lpstr>2nd Ionization Energy</vt:lpstr>
      <vt:lpstr>3rd IE</vt:lpstr>
      <vt:lpstr>Slide 93</vt:lpstr>
      <vt:lpstr>#3.  Trends in Electronegativity</vt:lpstr>
      <vt:lpstr>Electronegativity Group Trend</vt:lpstr>
      <vt:lpstr>Electronegativity Period Trend</vt:lpstr>
      <vt:lpstr>Slide 97</vt:lpstr>
      <vt:lpstr>Slide 98</vt:lpstr>
      <vt:lpstr>Slide 99</vt:lpstr>
      <vt:lpstr>Focus 3/12/2014 </vt:lpstr>
      <vt:lpstr>Reactivity </vt:lpstr>
      <vt:lpstr>Focus 3/13/2014 </vt:lpstr>
      <vt:lpstr>Focus 3/13/2014 </vt:lpstr>
      <vt:lpstr>Periodic Puzzles </vt:lpstr>
      <vt:lpstr>HOW WE WILL CONDUCT OUR ART GALA</vt:lpstr>
      <vt:lpstr>TALKING POINTS </vt:lpstr>
      <vt:lpstr>Slide 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The Periodic Table</dc:title>
  <dc:creator>Stephen L. Cotton</dc:creator>
  <cp:lastModifiedBy>Beverly</cp:lastModifiedBy>
  <cp:revision>166</cp:revision>
  <cp:lastPrinted>2000-09-25T23:58:31Z</cp:lastPrinted>
  <dcterms:created xsi:type="dcterms:W3CDTF">1995-03-19T10:21:22Z</dcterms:created>
  <dcterms:modified xsi:type="dcterms:W3CDTF">2014-10-20T11:42:35Z</dcterms:modified>
</cp:coreProperties>
</file>